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8" r:id="rId10"/>
    <p:sldId id="264" r:id="rId11"/>
    <p:sldId id="267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006600"/>
    <a:srgbClr val="00FFFF"/>
    <a:srgbClr val="FF6600"/>
    <a:srgbClr val="FAE6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C320F-5F45-434A-89C0-1C4E6E6F24CF}" type="datetimeFigureOut">
              <a:rPr lang="cs-CZ"/>
              <a:pPr>
                <a:defRPr/>
              </a:pPr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F344C-3619-4A8C-94FE-F5F327FBEC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65E74-02A0-4E70-837D-53DA63A6E138}" type="datetimeFigureOut">
              <a:rPr lang="cs-CZ"/>
              <a:pPr>
                <a:defRPr/>
              </a:pPr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C2490-CEBC-4E22-8C94-FAE5947D0C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C9982-7B8C-410A-A01F-30DBA9DEA9EF}" type="datetimeFigureOut">
              <a:rPr lang="cs-CZ"/>
              <a:pPr>
                <a:defRPr/>
              </a:pPr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1B71-8AE2-4153-A115-C317B0737C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4584B-43C9-4E91-A383-E5FE410B4C2E}" type="datetimeFigureOut">
              <a:rPr lang="cs-CZ"/>
              <a:pPr>
                <a:defRPr/>
              </a:pPr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9BB7B-902C-49B3-91B2-047033F313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51821-22D0-42EC-AED4-618BD985F01F}" type="datetimeFigureOut">
              <a:rPr lang="cs-CZ"/>
              <a:pPr>
                <a:defRPr/>
              </a:pPr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84F87-A50A-4BFC-8C30-E272B5CC0D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07CE3-F229-481B-A440-B1FC4F05B827}" type="datetimeFigureOut">
              <a:rPr lang="cs-CZ"/>
              <a:pPr>
                <a:defRPr/>
              </a:pPr>
              <a:t>26.2.2013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33E1E-95B6-446D-A64B-FD5D9299A7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832A-2157-45A2-928D-267F9CD381CD}" type="datetimeFigureOut">
              <a:rPr lang="cs-CZ"/>
              <a:pPr>
                <a:defRPr/>
              </a:pPr>
              <a:t>26.2.2013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06E1-4E03-4A56-8789-25E95C0136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827EF-6960-43E6-85AA-6B82D220B9AB}" type="datetimeFigureOut">
              <a:rPr lang="cs-CZ"/>
              <a:pPr>
                <a:defRPr/>
              </a:pPr>
              <a:t>26.2.2013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41165-CBEF-4283-BAD9-D1EF591051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FE66-C270-42DF-9364-4AAC6103B09B}" type="datetimeFigureOut">
              <a:rPr lang="cs-CZ"/>
              <a:pPr>
                <a:defRPr/>
              </a:pPr>
              <a:t>26.2.2013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8EEF1-0DEA-48BA-8C5A-5300A4B979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FBABC-C8BE-42F6-A309-CBA0BDD314A5}" type="datetimeFigureOut">
              <a:rPr lang="cs-CZ"/>
              <a:pPr>
                <a:defRPr/>
              </a:pPr>
              <a:t>26.2.2013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17F7-C030-4E52-8B6B-00AD2CB668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0EE13-2ECA-4FA1-B642-6146F3D4FEAF}" type="datetimeFigureOut">
              <a:rPr lang="cs-CZ"/>
              <a:pPr>
                <a:defRPr/>
              </a:pPr>
              <a:t>26.2.2013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C1FF4-693D-45B9-BC0D-DD41E048C6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67D4F7-DA1C-4B69-B5D8-595C87F912DD}" type="datetimeFigureOut">
              <a:rPr lang="cs-CZ"/>
              <a:pPr>
                <a:defRPr/>
              </a:pPr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91C9FD-2087-4D89-913B-A29A221C3A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ngeo.wz.cz/" TargetMode="External"/><Relationship Id="rId3" Type="http://schemas.openxmlformats.org/officeDocument/2006/relationships/hyperlink" Target="http://www.geologie.vsb.cz/" TargetMode="External"/><Relationship Id="rId7" Type="http://schemas.openxmlformats.org/officeDocument/2006/relationships/hyperlink" Target="http://www.vzostup.sk/" TargetMode="External"/><Relationship Id="rId2" Type="http://schemas.openxmlformats.org/officeDocument/2006/relationships/hyperlink" Target="http://www.nerosty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neral.cz/" TargetMode="External"/><Relationship Id="rId5" Type="http://schemas.openxmlformats.org/officeDocument/2006/relationships/hyperlink" Target="http://www.americkakamna.cz/" TargetMode="External"/><Relationship Id="rId4" Type="http://schemas.openxmlformats.org/officeDocument/2006/relationships/hyperlink" Target="http://www.zdravinadlani.cz/" TargetMode="Externa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9.ct24.cz/cache/616x347/article/13/1247/124651.jpg?1258637160"/>
          <p:cNvPicPr>
            <a:picLocks noChangeAspect="1" noChangeArrowheads="1"/>
          </p:cNvPicPr>
          <p:nvPr/>
        </p:nvPicPr>
        <p:blipFill>
          <a:blip r:embed="rId2" cstate="print"/>
          <a:srcRect r="8864"/>
          <a:stretch>
            <a:fillRect/>
          </a:stretch>
        </p:blipFill>
        <p:spPr bwMode="auto">
          <a:xfrm>
            <a:off x="5580112" y="1628800"/>
            <a:ext cx="2411760" cy="19842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78098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Minerály</a:t>
            </a:r>
          </a:p>
        </p:txBody>
      </p:sp>
      <p:sp>
        <p:nvSpPr>
          <p:cNvPr id="2052" name="Zástupný symbol pro obsah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748679"/>
          </a:xfrm>
        </p:spPr>
        <p:txBody>
          <a:bodyPr/>
          <a:lstStyle/>
          <a:p>
            <a:pPr eaLnBrk="1" hangingPunct="1">
              <a:buNone/>
            </a:pPr>
            <a:r>
              <a:rPr lang="cs-CZ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Fyzikální </a:t>
            </a:r>
            <a:r>
              <a:rPr lang="cs-CZ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chemické vlastnosti nerostů</a:t>
            </a:r>
          </a:p>
        </p:txBody>
      </p:sp>
      <p:pic>
        <p:nvPicPr>
          <p:cNvPr id="2053" name="Obrázek 5" descr="galeni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86" y="2564904"/>
            <a:ext cx="21653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ttp://www.vzostup.sk/wp-content/images/kamene/rubin-surovy.jpg"/>
          <p:cNvPicPr>
            <a:picLocks noChangeAspect="1" noChangeArrowheads="1"/>
          </p:cNvPicPr>
          <p:nvPr/>
        </p:nvPicPr>
        <p:blipFill>
          <a:blip r:embed="rId4" cstate="print"/>
          <a:srcRect t="5766" b="4852"/>
          <a:stretch>
            <a:fillRect/>
          </a:stretch>
        </p:blipFill>
        <p:spPr bwMode="auto">
          <a:xfrm>
            <a:off x="2483768" y="1844824"/>
            <a:ext cx="2376264" cy="212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3" descr="logo_ba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607093"/>
            <a:ext cx="5184576" cy="125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 descr="http://www.mineral.cz/image/200411012011_smaragd_kol.jpg"/>
          <p:cNvPicPr>
            <a:picLocks noChangeAspect="1" noChangeArrowheads="1"/>
          </p:cNvPicPr>
          <p:nvPr/>
        </p:nvPicPr>
        <p:blipFill>
          <a:blip r:embed="rId6" cstate="print"/>
          <a:srcRect l="1814" t="5777" r="3659" b="7567"/>
          <a:stretch>
            <a:fillRect/>
          </a:stretch>
        </p:blipFill>
        <p:spPr bwMode="auto">
          <a:xfrm>
            <a:off x="5868144" y="4005064"/>
            <a:ext cx="2520950" cy="2160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0066FF"/>
                </a:solidFill>
                <a:latin typeface="Arial" charset="0"/>
                <a:cs typeface="Arial" charset="0"/>
              </a:rPr>
              <a:t>CHEMICKÉ</a:t>
            </a:r>
            <a:r>
              <a:rPr lang="cs-CZ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cs-CZ" smtClean="0">
                <a:solidFill>
                  <a:srgbClr val="0000FF"/>
                </a:solidFill>
                <a:latin typeface="Arial" charset="0"/>
                <a:cs typeface="Arial" charset="0"/>
              </a:rPr>
              <a:t>VLASTNOSTI</a:t>
            </a:r>
          </a:p>
        </p:txBody>
      </p:sp>
      <p:pic>
        <p:nvPicPr>
          <p:cNvPr id="11267" name="Zástupný symbol pro obsah 3" descr="modra-skal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341438"/>
            <a:ext cx="3686175" cy="2767012"/>
          </a:xfrm>
        </p:spPr>
      </p:pic>
      <p:pic>
        <p:nvPicPr>
          <p:cNvPr id="11268" name="Obrázek 4" descr="Krystal-soli_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636838"/>
            <a:ext cx="28575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Obrázek 5" descr="kalci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365625"/>
            <a:ext cx="33242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ovéPole 6"/>
          <p:cNvSpPr txBox="1">
            <a:spLocks noChangeArrowheads="1"/>
          </p:cNvSpPr>
          <p:nvPr/>
        </p:nvSpPr>
        <p:spPr bwMode="auto">
          <a:xfrm>
            <a:off x="4787900" y="2060575"/>
            <a:ext cx="2754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Calibri" pitchFamily="34" charset="0"/>
              </a:rPr>
              <a:t>rozpustnost ve vodě</a:t>
            </a:r>
          </a:p>
        </p:txBody>
      </p:sp>
      <p:sp>
        <p:nvSpPr>
          <p:cNvPr id="11271" name="TextovéPole 7"/>
          <p:cNvSpPr txBox="1">
            <a:spLocks noChangeArrowheads="1"/>
          </p:cNvSpPr>
          <p:nvPr/>
        </p:nvSpPr>
        <p:spPr bwMode="auto">
          <a:xfrm>
            <a:off x="4427538" y="6237288"/>
            <a:ext cx="1911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Calibri" pitchFamily="34" charset="0"/>
              </a:rPr>
              <a:t>reakce na HCl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419100"/>
          </a:xfrm>
        </p:spPr>
        <p:txBody>
          <a:bodyPr/>
          <a:lstStyle/>
          <a:p>
            <a:pPr algn="l" eaLnBrk="1" hangingPunct="1"/>
            <a:r>
              <a:rPr lang="cs-CZ" sz="3200" smtClean="0">
                <a:latin typeface="Arial" charset="0"/>
                <a:cs typeface="Arial" charset="0"/>
              </a:rPr>
              <a:t>Zdroje obrázků: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/>
            <a:r>
              <a:rPr lang="cs-CZ" sz="2000" smtClean="0">
                <a:hlinkClick r:id="rId2"/>
              </a:rPr>
              <a:t>www.nerosty.cz</a:t>
            </a:r>
            <a:endParaRPr lang="cs-CZ" sz="2000" smtClean="0"/>
          </a:p>
          <a:p>
            <a:pPr eaLnBrk="1" hangingPunct="1"/>
            <a:r>
              <a:rPr lang="cs-CZ" sz="2000" smtClean="0">
                <a:hlinkClick r:id="rId3"/>
              </a:rPr>
              <a:t>www.geologie.vsb.cz</a:t>
            </a:r>
            <a:endParaRPr lang="cs-CZ" sz="2000" smtClean="0"/>
          </a:p>
          <a:p>
            <a:pPr eaLnBrk="1" hangingPunct="1"/>
            <a:r>
              <a:rPr lang="cs-CZ" sz="2000" smtClean="0">
                <a:hlinkClick r:id="rId4"/>
              </a:rPr>
              <a:t>www.zdravinadlani.cz</a:t>
            </a:r>
            <a:endParaRPr lang="cs-CZ" sz="2000" smtClean="0"/>
          </a:p>
          <a:p>
            <a:pPr eaLnBrk="1" hangingPunct="1"/>
            <a:r>
              <a:rPr lang="cs-CZ" sz="2000" smtClean="0">
                <a:hlinkClick r:id="rId5"/>
              </a:rPr>
              <a:t>www.americkakamna.cz</a:t>
            </a:r>
            <a:endParaRPr lang="cs-CZ" sz="2000" smtClean="0"/>
          </a:p>
          <a:p>
            <a:pPr eaLnBrk="1" hangingPunct="1"/>
            <a:r>
              <a:rPr lang="cs-CZ" sz="2000" smtClean="0">
                <a:hlinkClick r:id="rId6"/>
              </a:rPr>
              <a:t>www.mineral.cz</a:t>
            </a:r>
            <a:endParaRPr lang="cs-CZ" sz="2000" smtClean="0"/>
          </a:p>
          <a:p>
            <a:pPr eaLnBrk="1" hangingPunct="1"/>
            <a:r>
              <a:rPr lang="cs-CZ" sz="2000" smtClean="0">
                <a:hlinkClick r:id="rId7"/>
              </a:rPr>
              <a:t>www.vzostup.sk</a:t>
            </a:r>
            <a:endParaRPr lang="cs-CZ" sz="2000" smtClean="0"/>
          </a:p>
          <a:p>
            <a:pPr eaLnBrk="1" hangingPunct="1"/>
            <a:r>
              <a:rPr lang="cs-CZ" sz="2000" smtClean="0">
                <a:hlinkClick r:id="rId8"/>
              </a:rPr>
              <a:t>www.mingeo.wz.cz</a:t>
            </a:r>
            <a:endParaRPr lang="cs-CZ" sz="2000" smtClean="0"/>
          </a:p>
          <a:p>
            <a:pPr eaLnBrk="1" hangingPunct="1">
              <a:buFont typeface="Arial" charset="0"/>
              <a:buNone/>
            </a:pPr>
            <a:endParaRPr lang="cs-CZ" sz="2000" smtClean="0"/>
          </a:p>
          <a:p>
            <a:pPr eaLnBrk="1" hangingPunct="1">
              <a:buFont typeface="Arial" charset="0"/>
              <a:buNone/>
            </a:pPr>
            <a:endParaRPr lang="cs-CZ" sz="2000" smtClean="0"/>
          </a:p>
          <a:p>
            <a:pPr eaLnBrk="1" hangingPunct="1"/>
            <a:endParaRPr lang="cs-CZ" sz="2000" smtClean="0"/>
          </a:p>
          <a:p>
            <a:pPr eaLnBrk="1" hangingPunct="1"/>
            <a:endParaRPr lang="cs-CZ" sz="2000" smtClean="0"/>
          </a:p>
          <a:p>
            <a:pPr eaLnBrk="1" hangingPunct="1"/>
            <a:endParaRPr lang="cs-CZ" sz="2000" smtClean="0"/>
          </a:p>
          <a:p>
            <a:pPr eaLnBrk="1" hangingPunct="1">
              <a:buFont typeface="Arial" charset="0"/>
              <a:buNone/>
            </a:pPr>
            <a:endParaRPr lang="cs-CZ" sz="2000" smtClean="0"/>
          </a:p>
        </p:txBody>
      </p:sp>
      <p:pic>
        <p:nvPicPr>
          <p:cNvPr id="12292" name="Obrázek 3" descr="logo_bar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350" y="4365625"/>
            <a:ext cx="62769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C00000"/>
                </a:solidFill>
                <a:latin typeface="Arial" charset="0"/>
                <a:cs typeface="Arial" charset="0"/>
              </a:rPr>
              <a:t>Barva</a:t>
            </a:r>
            <a:r>
              <a:rPr lang="cs-CZ" b="1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3075" name="Zástupný symbol pro obsah 3" descr="sí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125538"/>
            <a:ext cx="2743200" cy="2339975"/>
          </a:xfrm>
        </p:spPr>
      </p:pic>
      <p:pic>
        <p:nvPicPr>
          <p:cNvPr id="3076" name="Obrázek 4" descr="ametyst.png"/>
          <p:cNvPicPr>
            <a:picLocks noChangeAspect="1"/>
          </p:cNvPicPr>
          <p:nvPr/>
        </p:nvPicPr>
        <p:blipFill>
          <a:blip r:embed="rId3" cstate="print"/>
          <a:srcRect t="2589" b="14552"/>
          <a:stretch>
            <a:fillRect/>
          </a:stretch>
        </p:blipFill>
        <p:spPr bwMode="auto">
          <a:xfrm>
            <a:off x="4643438" y="1341438"/>
            <a:ext cx="37084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Obrázek 5" descr="křišťál.jpg"/>
          <p:cNvPicPr>
            <a:picLocks noChangeAspect="1"/>
          </p:cNvPicPr>
          <p:nvPr/>
        </p:nvPicPr>
        <p:blipFill>
          <a:blip r:embed="rId4" cstate="print"/>
          <a:srcRect t="5179" r="10667" b="6783"/>
          <a:stretch>
            <a:fillRect/>
          </a:stretch>
        </p:blipFill>
        <p:spPr bwMode="auto">
          <a:xfrm>
            <a:off x="2555875" y="4221163"/>
            <a:ext cx="33115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1476375" y="3644900"/>
            <a:ext cx="1227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C00000"/>
                </a:solidFill>
                <a:latin typeface="Calibri" pitchFamily="34" charset="0"/>
              </a:rPr>
              <a:t>barevné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7380288" y="3716338"/>
            <a:ext cx="1620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C00000"/>
                </a:solidFill>
                <a:latin typeface="Calibri" pitchFamily="34" charset="0"/>
              </a:rPr>
              <a:t>zbarvené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6227763" y="5589588"/>
            <a:ext cx="1352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C00000"/>
                </a:solidFill>
                <a:latin typeface="Calibri" pitchFamily="34" charset="0"/>
              </a:rPr>
              <a:t>bezbarvé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Propustnost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světla</a:t>
            </a:r>
          </a:p>
        </p:txBody>
      </p:sp>
      <p:pic>
        <p:nvPicPr>
          <p:cNvPr id="4099" name="Zástupný symbol pro obsah 3" descr="slí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333" t="6667"/>
          <a:stretch>
            <a:fillRect/>
          </a:stretch>
        </p:blipFill>
        <p:spPr>
          <a:xfrm>
            <a:off x="179388" y="1341438"/>
            <a:ext cx="3960812" cy="3024187"/>
          </a:xfrm>
        </p:spPr>
      </p:pic>
      <p:pic>
        <p:nvPicPr>
          <p:cNvPr id="4100" name="Obrázek 4" descr="ruzen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268413"/>
            <a:ext cx="3078162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Obrázek 5" descr="grafit%2001_resiz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443706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971550" y="4437063"/>
            <a:ext cx="2200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7030A0"/>
                </a:solidFill>
                <a:latin typeface="Calibri" pitchFamily="34" charset="0"/>
              </a:rPr>
              <a:t>průhledné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7380288" y="3860800"/>
            <a:ext cx="1584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7030A0"/>
                </a:solidFill>
                <a:latin typeface="Calibri" pitchFamily="34" charset="0"/>
              </a:rPr>
              <a:t>průsvitné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7019925" y="5805488"/>
            <a:ext cx="1944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7030A0"/>
                </a:solidFill>
                <a:latin typeface="Calibri" pitchFamily="34" charset="0"/>
              </a:rPr>
              <a:t>neprůhledné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6600"/>
                </a:solidFill>
                <a:latin typeface="Arial" charset="0"/>
                <a:cs typeface="Arial" charset="0"/>
              </a:rPr>
              <a:t>Lesk</a:t>
            </a:r>
          </a:p>
        </p:txBody>
      </p:sp>
      <p:pic>
        <p:nvPicPr>
          <p:cNvPr id="5123" name="Obrázek 4" descr="kaolinit.jpg"/>
          <p:cNvPicPr>
            <a:picLocks noChangeAspect="1"/>
          </p:cNvPicPr>
          <p:nvPr/>
        </p:nvPicPr>
        <p:blipFill>
          <a:blip r:embed="rId2" cstate="print"/>
          <a:srcRect l="17734" t="13197" r="12982" b="24117"/>
          <a:stretch>
            <a:fillRect/>
          </a:stretch>
        </p:blipFill>
        <p:spPr bwMode="auto">
          <a:xfrm>
            <a:off x="4859338" y="1412875"/>
            <a:ext cx="40338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AutoShape 2" descr="http://www.google.cz/url?sa=i&amp;source=images&amp;cd=&amp;docid=i-C-JQhv0DvskM&amp;tbnid=x-NztZjO1KX5PM:&amp;ved=0CAUQjBwwAA&amp;url=http%3A%2F%2Fzaza.blog.pravda.sk%2Ffiles%2F2012%2F03%2Fdiamant_luminat.gif&amp;ei=RZYiUefwOdO4hAeCwYHoDw&amp;psig=AFQjCNHM7oHZL2S6762LtZ7wnvQwi6kmVg&amp;ust=136130758998217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5125" name="AutoShape 4" descr="http://www.google.cz/url?sa=i&amp;source=images&amp;cd=&amp;docid=i-C-JQhv0DvskM&amp;tbnid=x-NztZjO1KX5PM:&amp;ved=0CAUQjBwwAA&amp;url=http%3A%2F%2Fzaza.blog.pravda.sk%2Ffiles%2F2012%2F03%2Fdiamant_luminat.gif&amp;ei=RZYiUefwOdO4hAeCwYHoDw&amp;psig=AFQjCNHM7oHZL2S6762LtZ7wnvQwi6kmVg&amp;ust=136130758998217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5126" name="Picture 6" descr="http://4.bp.blogspot.com/-XSkaQmsowNo/TvoRY6FLPsI/AAAAAAAAAN8/4Udc8idUvRg/s1600/Jak+poznat+diamant.jpg"/>
          <p:cNvPicPr>
            <a:picLocks noChangeAspect="1" noChangeArrowheads="1"/>
          </p:cNvPicPr>
          <p:nvPr/>
        </p:nvPicPr>
        <p:blipFill>
          <a:blip r:embed="rId3" cstate="print"/>
          <a:srcRect l="12766" t="6355" r="14894" b="14207"/>
          <a:stretch>
            <a:fillRect/>
          </a:stretch>
        </p:blipFill>
        <p:spPr bwMode="auto">
          <a:xfrm>
            <a:off x="3779838" y="4365625"/>
            <a:ext cx="33909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1042988" y="1341438"/>
            <a:ext cx="1089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FF6600"/>
                </a:solidFill>
                <a:latin typeface="Calibri" pitchFamily="34" charset="0"/>
              </a:rPr>
              <a:t>kovový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7164388" y="4221163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FF6600"/>
                </a:solidFill>
                <a:latin typeface="Calibri" pitchFamily="34" charset="0"/>
              </a:rPr>
              <a:t>nekovový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2916238" y="6092825"/>
            <a:ext cx="1703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FF6600"/>
                </a:solidFill>
                <a:latin typeface="Calibri" pitchFamily="34" charset="0"/>
              </a:rPr>
              <a:t>diamantový</a:t>
            </a:r>
          </a:p>
        </p:txBody>
      </p:sp>
      <p:pic>
        <p:nvPicPr>
          <p:cNvPr id="5130" name="Zástupný symbol pro obsah 15" descr="galenit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55650" y="1844675"/>
            <a:ext cx="3360738" cy="2520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00B050"/>
                </a:solidFill>
                <a:latin typeface="Arial" charset="0"/>
                <a:cs typeface="Arial" charset="0"/>
              </a:rPr>
              <a:t>Tvrdost</a:t>
            </a:r>
          </a:p>
        </p:txBody>
      </p:sp>
      <p:pic>
        <p:nvPicPr>
          <p:cNvPr id="6147" name="Zástupný symbol pro obsah 3" descr="m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268413"/>
            <a:ext cx="4702175" cy="3816350"/>
          </a:xfrm>
        </p:spPr>
      </p:pic>
      <p:pic>
        <p:nvPicPr>
          <p:cNvPr id="6148" name="Obrázek 4" descr="stupniceTvrdostiPopisk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9663" y="2852738"/>
            <a:ext cx="42243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5" descr="sů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69832">
            <a:off x="6400800" y="4310063"/>
            <a:ext cx="2519363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FFFF"/>
                </a:solidFill>
                <a:latin typeface="Arial" charset="0"/>
                <a:cs typeface="Arial" charset="0"/>
              </a:rPr>
              <a:t>Štěpnost</a:t>
            </a:r>
          </a:p>
        </p:txBody>
      </p:sp>
      <p:pic>
        <p:nvPicPr>
          <p:cNvPr id="7172" name="Zástupný symbol pro obsah 3" descr="biotit_1 štěpno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200" t="4132" r="10120" b="4953"/>
          <a:stretch>
            <a:fillRect/>
          </a:stretch>
        </p:blipFill>
        <p:spPr>
          <a:xfrm>
            <a:off x="755650" y="1557338"/>
            <a:ext cx="3311525" cy="2698750"/>
          </a:xfrm>
        </p:spPr>
      </p:pic>
      <p:pic>
        <p:nvPicPr>
          <p:cNvPr id="7173" name="Obrázek 4" descr="fluorit%2004_resiz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060575"/>
            <a:ext cx="3048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Obrázek 6" descr="zlato%2002_resiz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468313" y="908050"/>
            <a:ext cx="2227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00FFFF"/>
                </a:solidFill>
                <a:latin typeface="Calibri" pitchFamily="34" charset="0"/>
              </a:rPr>
              <a:t>dokonalá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6804025" y="1412875"/>
            <a:ext cx="2160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00FFFF"/>
                </a:solidFill>
                <a:latin typeface="Calibri" pitchFamily="34" charset="0"/>
              </a:rPr>
              <a:t>velmi dobrá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539750" y="6092825"/>
            <a:ext cx="1047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00FFFF"/>
                </a:solidFill>
                <a:latin typeface="Calibri" pitchFamily="34" charset="0"/>
              </a:rPr>
              <a:t>špatná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7100" cy="1143000"/>
          </a:xfrm>
        </p:spPr>
        <p:txBody>
          <a:bodyPr/>
          <a:lstStyle/>
          <a:p>
            <a:pPr algn="l" eaLnBrk="1" hangingPunct="1"/>
            <a:r>
              <a:rPr lang="cs-CZ" b="1" smtClean="0">
                <a:solidFill>
                  <a:srgbClr val="0070C0"/>
                </a:solidFill>
                <a:latin typeface="Arial" charset="0"/>
                <a:cs typeface="Arial" charset="0"/>
              </a:rPr>
              <a:t>Lom</a:t>
            </a:r>
          </a:p>
        </p:txBody>
      </p:sp>
      <p:pic>
        <p:nvPicPr>
          <p:cNvPr id="8195" name="Zástupný symbol pro obsah 3" descr="pazourek_foto_wikipedia__4d4137ed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4292600"/>
            <a:ext cx="7620000" cy="2076450"/>
          </a:xfrm>
        </p:spPr>
      </p:pic>
      <p:pic>
        <p:nvPicPr>
          <p:cNvPr id="8196" name="Obrázek 4" descr="opal_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33375"/>
            <a:ext cx="4608513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Pevnost a soudržnost</a:t>
            </a:r>
            <a:endParaRPr lang="cs-CZ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Zástupný symbol pro obsah 3" descr="Grafit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6238" y="4508500"/>
            <a:ext cx="2762250" cy="2189163"/>
          </a:xfrm>
        </p:spPr>
      </p:pic>
      <p:pic>
        <p:nvPicPr>
          <p:cNvPr id="9220" name="Obrázek 4" descr="kremen.jpg"/>
          <p:cNvPicPr>
            <a:picLocks noChangeAspect="1"/>
          </p:cNvPicPr>
          <p:nvPr/>
        </p:nvPicPr>
        <p:blipFill>
          <a:blip r:embed="rId3" cstate="print"/>
          <a:srcRect l="4185" t="2380" r="7907"/>
          <a:stretch>
            <a:fillRect/>
          </a:stretch>
        </p:blipFill>
        <p:spPr bwMode="auto">
          <a:xfrm>
            <a:off x="395288" y="1196975"/>
            <a:ext cx="30241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Obrázek 5" descr="platinu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052513"/>
            <a:ext cx="3863975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1116013" y="4292600"/>
            <a:ext cx="10525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křehké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331913" y="6021388"/>
            <a:ext cx="1079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jemné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588125" y="4149725"/>
            <a:ext cx="19446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tažné a kujné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Elektrické a magnetické vlastnosti</a:t>
            </a:r>
            <a:endParaRPr lang="cs-CZ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Zástupný symbol pro obsah 3" descr="mě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8275" y="1268413"/>
            <a:ext cx="2890838" cy="2692400"/>
          </a:xfrm>
        </p:spPr>
      </p:pic>
      <p:pic>
        <p:nvPicPr>
          <p:cNvPr id="10244" name="Obrázek 4" descr="prirodni-stribro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76700"/>
            <a:ext cx="2905125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Obrázek 5" descr="magnetit%2002_resiz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700213"/>
            <a:ext cx="37449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3276600" y="2924175"/>
            <a:ext cx="7731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latin typeface="+mj-lt"/>
              </a:rPr>
              <a:t>měď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492500" y="5373688"/>
            <a:ext cx="12239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latin typeface="+mn-lt"/>
              </a:rPr>
              <a:t>stříbro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380288" y="4724400"/>
            <a:ext cx="1341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latin typeface="+mj-lt"/>
              </a:rPr>
              <a:t>magnetit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59</Words>
  <Application>Microsoft Office PowerPoint</Application>
  <PresentationFormat>Předvádění na obrazovce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Motiv sady Office</vt:lpstr>
      <vt:lpstr>Minerály</vt:lpstr>
      <vt:lpstr>Barva </vt:lpstr>
      <vt:lpstr>Propustnost světla</vt:lpstr>
      <vt:lpstr>Lesk</vt:lpstr>
      <vt:lpstr>Tvrdost</vt:lpstr>
      <vt:lpstr>Štěpnost</vt:lpstr>
      <vt:lpstr>Lom</vt:lpstr>
      <vt:lpstr>Pevnost a soudržnost</vt:lpstr>
      <vt:lpstr>Elektrické a magnetické vlastnosti</vt:lpstr>
      <vt:lpstr>CHEMICKÉ VLASTNOSTI</vt:lpstr>
      <vt:lpstr>Zdroje obrázků: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Minerály</dc:title>
  <dc:creator>bacek</dc:creator>
  <cp:lastModifiedBy>FS</cp:lastModifiedBy>
  <cp:revision>21</cp:revision>
  <dcterms:created xsi:type="dcterms:W3CDTF">2013-02-18T20:03:09Z</dcterms:created>
  <dcterms:modified xsi:type="dcterms:W3CDTF">2013-02-26T19:19:34Z</dcterms:modified>
</cp:coreProperties>
</file>