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64" r:id="rId5"/>
    <p:sldId id="265" r:id="rId6"/>
    <p:sldId id="259" r:id="rId7"/>
    <p:sldId id="260" r:id="rId8"/>
    <p:sldId id="261" r:id="rId9"/>
    <p:sldId id="262" r:id="rId10"/>
    <p:sldId id="266" r:id="rId11"/>
    <p:sldId id="25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EFF35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644" autoAdjust="0"/>
  </p:normalViewPr>
  <p:slideViewPr>
    <p:cSldViewPr>
      <p:cViewPr>
        <p:scale>
          <a:sx n="75" d="100"/>
          <a:sy n="75" d="100"/>
        </p:scale>
        <p:origin x="-4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2F352-BAEA-4A1B-B419-4AA2638153ED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04D8A-1B7F-4470-951F-BA6B587834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4D8A-1B7F-4470-951F-BA6B5878340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0B4C-933F-4CAA-8407-BD76120761A0}" type="datetimeFigureOut">
              <a:rPr lang="cs-CZ" smtClean="0"/>
              <a:pPr/>
              <a:t>16.3.2014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1947A-7C85-45BA-A8E4-68D06E8CA8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http://departments.fsv.cvut.cz/k135/wwwold/webkurzy/horniny/horniny.data/components/mramor_l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08" y="1196752"/>
            <a:ext cx="3264362" cy="2448272"/>
          </a:xfrm>
          <a:prstGeom prst="rect">
            <a:avLst/>
          </a:prstGeom>
          <a:noFill/>
        </p:spPr>
      </p:pic>
      <p:pic>
        <p:nvPicPr>
          <p:cNvPr id="12298" name="Picture 10" descr="http://departments.fsv.cvut.cz/k135/wwwold/webkurzy/horniny/horniny.data/components/aragonit.jpg"/>
          <p:cNvPicPr>
            <a:picLocks noChangeAspect="1" noChangeArrowheads="1"/>
          </p:cNvPicPr>
          <p:nvPr/>
        </p:nvPicPr>
        <p:blipFill>
          <a:blip r:embed="rId3" cstate="print"/>
          <a:srcRect l="16410" r="17951"/>
          <a:stretch>
            <a:fillRect/>
          </a:stretch>
        </p:blipFill>
        <p:spPr bwMode="auto">
          <a:xfrm>
            <a:off x="4932040" y="0"/>
            <a:ext cx="1728192" cy="2106291"/>
          </a:xfrm>
          <a:prstGeom prst="rect">
            <a:avLst/>
          </a:prstGeom>
          <a:noFill/>
        </p:spPr>
      </p:pic>
      <p:pic>
        <p:nvPicPr>
          <p:cNvPr id="12292" name="Picture 4" descr="http://departments.fsv.cvut.cz/k135/wwwold/webkurzy/horniny/horniny.data/components/hadec_az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2224"/>
            <a:ext cx="3141035" cy="23557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"/>
            <a:ext cx="8134672" cy="1268759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FF0000"/>
                </a:solidFill>
              </a:rPr>
              <a:t>POZNEJ HORNINY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http://departments.fsv.cvut.cz/k135/wwwold/webkurzy/horniny/horniny.data/components/granul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653136"/>
            <a:ext cx="2939818" cy="2204864"/>
          </a:xfrm>
          <a:prstGeom prst="rect">
            <a:avLst/>
          </a:prstGeom>
          <a:noFill/>
        </p:spPr>
      </p:pic>
      <p:pic>
        <p:nvPicPr>
          <p:cNvPr id="12294" name="Picture 6" descr="http://departments.fsv.cvut.cz/k135/wwwold/webkurzy/horniny/horniny.data/components/travertin_kupa.jpg"/>
          <p:cNvPicPr>
            <a:picLocks noChangeAspect="1" noChangeArrowheads="1"/>
          </p:cNvPicPr>
          <p:nvPr/>
        </p:nvPicPr>
        <p:blipFill>
          <a:blip r:embed="rId6" cstate="print"/>
          <a:srcRect l="3011"/>
          <a:stretch>
            <a:fillRect/>
          </a:stretch>
        </p:blipFill>
        <p:spPr bwMode="auto">
          <a:xfrm>
            <a:off x="6516216" y="260648"/>
            <a:ext cx="2369780" cy="2497460"/>
          </a:xfrm>
          <a:prstGeom prst="rect">
            <a:avLst/>
          </a:prstGeom>
          <a:noFill/>
        </p:spPr>
      </p:pic>
      <p:pic>
        <p:nvPicPr>
          <p:cNvPr id="12300" name="Picture 12" descr="http://departments.fsv.cvut.cz/k135/wwwold/webkurzy/horniny/horniny.data/components/travert_je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5064"/>
            <a:ext cx="3256154" cy="2189764"/>
          </a:xfrm>
          <a:prstGeom prst="rect">
            <a:avLst/>
          </a:prstGeom>
          <a:noFill/>
        </p:spPr>
      </p:pic>
      <p:pic>
        <p:nvPicPr>
          <p:cNvPr id="12304" name="Picture 16" descr="http://departments.fsv.cvut.cz/k135/wwwold/webkurzy/horniny/horniny.data/components/sint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515" y="1988840"/>
            <a:ext cx="3276126" cy="2182720"/>
          </a:xfrm>
          <a:prstGeom prst="rect">
            <a:avLst/>
          </a:prstGeom>
          <a:noFill/>
        </p:spPr>
      </p:pic>
      <p:pic>
        <p:nvPicPr>
          <p:cNvPr id="12296" name="Picture 8" descr="http://departments.fsv.cvut.cz/k135/wwwold/webkurzy/horniny/horniny.data/components/bulizni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3640" y="2780928"/>
            <a:ext cx="3240360" cy="215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88640"/>
            <a:ext cx="757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Poznej horniny podle nápovědy: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683568" y="980728"/>
            <a:ext cx="3600400" cy="1944216"/>
          </a:xfrm>
          <a:prstGeom prst="ellipse">
            <a:avLst/>
          </a:prstGeom>
          <a:solidFill>
            <a:srgbClr val="EFF35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ochy na Kuksu, skalní města, </a:t>
            </a:r>
            <a:r>
              <a:rPr lang="cs-CZ" sz="2800" dirty="0" err="1" smtClean="0">
                <a:solidFill>
                  <a:schemeClr val="tx1"/>
                </a:solidFill>
              </a:rPr>
              <a:t>Pravčická</a:t>
            </a:r>
            <a:r>
              <a:rPr lang="cs-CZ" sz="2800" dirty="0" smtClean="0">
                <a:solidFill>
                  <a:schemeClr val="tx1"/>
                </a:solidFill>
              </a:rPr>
              <a:t> brána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683568" y="4077072"/>
            <a:ext cx="3600400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ocha Davida, město Carrara, CaCO</a:t>
            </a:r>
            <a:r>
              <a:rPr lang="cs-CZ" dirty="0" smtClean="0">
                <a:solidFill>
                  <a:schemeClr val="tx1"/>
                </a:solidFill>
              </a:rPr>
              <a:t>3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716016" y="3717032"/>
            <a:ext cx="4104456" cy="230425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 smtClean="0">
                <a:solidFill>
                  <a:schemeClr val="tx1"/>
                </a:solidFill>
              </a:rPr>
              <a:t>pórovitá struktura, sladkovodní prameny, Koloseum v Římě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5148064" y="908720"/>
            <a:ext cx="3600400" cy="1944216"/>
          </a:xfrm>
          <a:prstGeom prst="ellipse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Panská skála, </a:t>
            </a:r>
            <a:r>
              <a:rPr lang="cs-CZ" sz="2800" dirty="0" smtClean="0">
                <a:solidFill>
                  <a:schemeClr val="tx1"/>
                </a:solidFill>
              </a:rPr>
              <a:t>K</a:t>
            </a:r>
            <a:r>
              <a:rPr lang="cs-CZ" sz="2800" dirty="0" smtClean="0">
                <a:solidFill>
                  <a:schemeClr val="tx1"/>
                </a:solidFill>
              </a:rPr>
              <a:t>amenné varhany, Pyšná princezna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5656" y="292494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pískovec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164288" y="285293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čedič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6021288"/>
            <a:ext cx="223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mramor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32240" y="587727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travertin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Zdroje: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http://kamenictvi.topgranite.cz/nastupnice-liberecka-zula-lesk-sirka-30-cm-delka-90-cm-tloustka-2-cm</a:t>
            </a:r>
          </a:p>
          <a:p>
            <a:r>
              <a:rPr lang="cs-CZ" sz="1800" dirty="0" smtClean="0"/>
              <a:t>http://commons.wikimedia.org/wiki/File:Rapakivigranite_ss.jpg</a:t>
            </a:r>
          </a:p>
          <a:p>
            <a:r>
              <a:rPr lang="cs-CZ" sz="1800" dirty="0" smtClean="0"/>
              <a:t>http://departments.fsv.cvut.cz/k135/wwwold/webkurzy/horniny/horniny/horniny_1.html</a:t>
            </a:r>
          </a:p>
          <a:p>
            <a:r>
              <a:rPr lang="cs-CZ" sz="1800" dirty="0" smtClean="0"/>
              <a:t>http://byznys.lidovky.</a:t>
            </a:r>
            <a:r>
              <a:rPr lang="cs-CZ" sz="1800" dirty="0" err="1" smtClean="0"/>
              <a:t>cz</a:t>
            </a:r>
            <a:r>
              <a:rPr lang="cs-CZ" sz="1800" dirty="0" smtClean="0"/>
              <a:t>/</a:t>
            </a:r>
            <a:r>
              <a:rPr lang="cs-CZ" sz="1800" dirty="0" err="1" smtClean="0"/>
              <a:t>nejspinavejsi</a:t>
            </a:r>
            <a:r>
              <a:rPr lang="cs-CZ" sz="1800" dirty="0" smtClean="0"/>
              <a:t>-ale-</a:t>
            </a:r>
            <a:r>
              <a:rPr lang="cs-CZ" sz="1800" dirty="0" err="1" smtClean="0"/>
              <a:t>nejlevnejsi</a:t>
            </a:r>
            <a:r>
              <a:rPr lang="cs-CZ" sz="1800" dirty="0" smtClean="0"/>
              <a:t>-</a:t>
            </a:r>
            <a:r>
              <a:rPr lang="cs-CZ" sz="1800" dirty="0" err="1" smtClean="0"/>
              <a:t>uhli</a:t>
            </a:r>
            <a:r>
              <a:rPr lang="cs-CZ" sz="1800" dirty="0" smtClean="0"/>
              <a:t>-se-stane-zdrojem-energie-</a:t>
            </a:r>
            <a:r>
              <a:rPr lang="cs-CZ" sz="1800" dirty="0" err="1" smtClean="0"/>
              <a:t>cislo</a:t>
            </a:r>
            <a:r>
              <a:rPr lang="cs-CZ" sz="1800" dirty="0" smtClean="0"/>
              <a:t>-1-1fu-/energetika.</a:t>
            </a:r>
            <a:r>
              <a:rPr lang="cs-CZ" sz="1800" dirty="0" err="1" smtClean="0"/>
              <a:t>aspx</a:t>
            </a:r>
            <a:r>
              <a:rPr lang="cs-CZ" sz="1800" dirty="0" smtClean="0"/>
              <a:t>?c=A121218_160950_energetika_</a:t>
            </a:r>
            <a:r>
              <a:rPr lang="cs-CZ" sz="1800" dirty="0" err="1" smtClean="0"/>
              <a:t>ape</a:t>
            </a:r>
            <a:endParaRPr lang="cs-CZ" sz="1800" dirty="0" smtClean="0"/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fotoaparat.cz</a:t>
            </a:r>
            <a:r>
              <a:rPr lang="cs-CZ" sz="1800" dirty="0" smtClean="0"/>
              <a:t>/index.</a:t>
            </a:r>
            <a:r>
              <a:rPr lang="cs-CZ" sz="1800" dirty="0" err="1" smtClean="0"/>
              <a:t>php</a:t>
            </a:r>
            <a:r>
              <a:rPr lang="cs-CZ" sz="1800" dirty="0" smtClean="0"/>
              <a:t>?r=25&amp;</a:t>
            </a:r>
            <a:r>
              <a:rPr lang="cs-CZ" sz="1800" dirty="0" err="1" smtClean="0"/>
              <a:t>rp</a:t>
            </a:r>
            <a:r>
              <a:rPr lang="cs-CZ" sz="1800" dirty="0" smtClean="0"/>
              <a:t>=385147&amp;</a:t>
            </a:r>
            <a:r>
              <a:rPr lang="cs-CZ" sz="1800" dirty="0" err="1" smtClean="0"/>
              <a:t>gal</a:t>
            </a:r>
            <a:r>
              <a:rPr lang="cs-CZ" sz="1800" dirty="0" smtClean="0"/>
              <a:t>=</a:t>
            </a:r>
            <a:r>
              <a:rPr lang="cs-CZ" sz="1800" dirty="0" err="1" smtClean="0"/>
              <a:t>photo</a:t>
            </a:r>
            <a:endParaRPr lang="cs-CZ" sz="1800" dirty="0" smtClean="0"/>
          </a:p>
          <a:p>
            <a:r>
              <a:rPr lang="cs-CZ" sz="1800" dirty="0" smtClean="0"/>
              <a:t>https://www.ig.cas.cz/popularizace/geopark-sporilov/galerie/u2-vapenec/</a:t>
            </a:r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lideazeme.cz</a:t>
            </a:r>
            <a:r>
              <a:rPr lang="cs-CZ" sz="1800" dirty="0" smtClean="0"/>
              <a:t>/</a:t>
            </a:r>
            <a:r>
              <a:rPr lang="cs-CZ" sz="1800" dirty="0" err="1" smtClean="0"/>
              <a:t>clanek</a:t>
            </a:r>
            <a:r>
              <a:rPr lang="cs-CZ" sz="1800" dirty="0" smtClean="0"/>
              <a:t>/</a:t>
            </a:r>
            <a:r>
              <a:rPr lang="cs-CZ" sz="1800" dirty="0" err="1" smtClean="0"/>
              <a:t>vybusna</a:t>
            </a:r>
            <a:r>
              <a:rPr lang="cs-CZ" sz="1800" dirty="0" smtClean="0"/>
              <a:t>-</a:t>
            </a:r>
            <a:r>
              <a:rPr lang="cs-CZ" sz="1800" dirty="0" err="1" smtClean="0"/>
              <a:t>rise</a:t>
            </a:r>
            <a:r>
              <a:rPr lang="cs-CZ" sz="1800" dirty="0" smtClean="0"/>
              <a:t>-bahna-ropy-a-soli</a:t>
            </a:r>
          </a:p>
          <a:p>
            <a:r>
              <a:rPr lang="cs-CZ" sz="1800" dirty="0" smtClean="0"/>
              <a:t>http://www.knihy-a.</a:t>
            </a:r>
            <a:r>
              <a:rPr lang="cs-CZ" sz="1800" dirty="0" err="1" smtClean="0"/>
              <a:t>cz</a:t>
            </a:r>
            <a:r>
              <a:rPr lang="cs-CZ" sz="1800" dirty="0" smtClean="0"/>
              <a:t>/8801/mysterium-casu-</a:t>
            </a:r>
            <a:r>
              <a:rPr lang="cs-CZ" sz="1800" dirty="0" err="1" smtClean="0"/>
              <a:t>pravek</a:t>
            </a:r>
            <a:endParaRPr lang="cs-CZ" sz="1800" dirty="0" smtClean="0"/>
          </a:p>
          <a:p>
            <a:r>
              <a:rPr lang="cs-CZ" sz="1800" dirty="0" smtClean="0"/>
              <a:t>http://drabek.bigbloger.lidovky.cz/c/352344/Thermopyly-neznamenaji-jen-bitvu.html</a:t>
            </a:r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canna</a:t>
            </a:r>
            <a:r>
              <a:rPr lang="cs-CZ" sz="1800" dirty="0" smtClean="0"/>
              <a:t>-</a:t>
            </a:r>
            <a:r>
              <a:rPr lang="cs-CZ" sz="1800" dirty="0" err="1" smtClean="0"/>
              <a:t>cz.com</a:t>
            </a:r>
            <a:r>
              <a:rPr lang="cs-CZ" sz="1800" dirty="0" smtClean="0"/>
              <a:t>/</a:t>
            </a:r>
            <a:r>
              <a:rPr lang="cs-CZ" sz="1800" dirty="0" err="1" smtClean="0"/>
              <a:t>terra</a:t>
            </a:r>
            <a:r>
              <a:rPr lang="cs-CZ" sz="1800" dirty="0" smtClean="0"/>
              <a:t>_</a:t>
            </a:r>
            <a:r>
              <a:rPr lang="cs-CZ" sz="1800" dirty="0" err="1" smtClean="0"/>
              <a:t>about</a:t>
            </a:r>
            <a:r>
              <a:rPr lang="cs-CZ" sz="1800" dirty="0" smtClean="0"/>
              <a:t>_</a:t>
            </a:r>
            <a:r>
              <a:rPr lang="cs-CZ" sz="1800" dirty="0" err="1" smtClean="0"/>
              <a:t>peat</a:t>
            </a:r>
            <a:r>
              <a:rPr lang="cs-CZ" sz="1800" dirty="0" smtClean="0"/>
              <a:t>_</a:t>
            </a:r>
            <a:r>
              <a:rPr lang="cs-CZ" sz="1800" dirty="0" err="1" smtClean="0"/>
              <a:t>and</a:t>
            </a:r>
            <a:r>
              <a:rPr lang="cs-CZ" sz="1800" dirty="0" smtClean="0"/>
              <a:t>_</a:t>
            </a:r>
            <a:r>
              <a:rPr lang="cs-CZ" sz="1800" dirty="0" err="1" smtClean="0"/>
              <a:t>feed</a:t>
            </a:r>
            <a:r>
              <a:rPr lang="cs-CZ" sz="1800" dirty="0" smtClean="0"/>
              <a:t>?</a:t>
            </a:r>
            <a:r>
              <a:rPr lang="cs-CZ" sz="1800" dirty="0" err="1" smtClean="0"/>
              <a:t>page</a:t>
            </a:r>
            <a:r>
              <a:rPr lang="cs-CZ" sz="1800" dirty="0" smtClean="0"/>
              <a:t>=0,1</a:t>
            </a:r>
            <a:endParaRPr lang="cs-CZ" sz="1800" dirty="0"/>
          </a:p>
        </p:txBody>
      </p:sp>
      <p:pic>
        <p:nvPicPr>
          <p:cNvPr id="4" name="Obrázek 3" descr="logo_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5320707"/>
            <a:ext cx="6372200" cy="1537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Poznej horniny podle jejich původu: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8531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Vznik v prvohorách ze stromovitých přesliček a plavuní:						</a:t>
            </a:r>
            <a:endParaRPr lang="cs-CZ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Vznik na dně moří ze schránek živočichů: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Vznik z mikroorganismů a zbytků těl drobných živočichů: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Vznik v třetihorách z jehličnatých a listnatých stromů: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Vznik chemickou reakcí ve sladkovodním prostředí: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Vznik z rostlinného materiálu, převážně z určitého druhu mechu: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971600" y="2060848"/>
            <a:ext cx="1440160" cy="360040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?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164288" y="2492896"/>
            <a:ext cx="1440160" cy="360040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?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23728" y="3212976"/>
            <a:ext cx="1440160" cy="360040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?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403648" y="4149080"/>
            <a:ext cx="1440160" cy="360040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?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99792" y="5013176"/>
            <a:ext cx="1440160" cy="360040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?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195736" y="6021288"/>
            <a:ext cx="1440160" cy="360040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?</a:t>
            </a:r>
            <a:endParaRPr lang="cs-CZ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548680"/>
            <a:ext cx="260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1. </a:t>
            </a:r>
            <a:r>
              <a:rPr lang="cs-CZ" sz="3200" dirty="0" smtClean="0">
                <a:solidFill>
                  <a:srgbClr val="FF0000"/>
                </a:solidFill>
              </a:rPr>
              <a:t>černé uhlí</a:t>
            </a:r>
            <a:endParaRPr lang="cs-CZ" sz="3200" dirty="0"/>
          </a:p>
        </p:txBody>
      </p:sp>
      <p:pic>
        <p:nvPicPr>
          <p:cNvPr id="1026" name="Picture 2" descr="http://files.tezba-a-vyuziti-cerneho-uhli.webnode.cz/200000040-418b1420e4/korda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463" y="0"/>
            <a:ext cx="2892537" cy="3438768"/>
          </a:xfrm>
          <a:prstGeom prst="rect">
            <a:avLst/>
          </a:prstGeom>
          <a:noFill/>
        </p:spPr>
      </p:pic>
      <p:pic>
        <p:nvPicPr>
          <p:cNvPr id="1030" name="Picture 6" descr="http://i.lidovky.cz/12/021/lnorg/MTR410271_shutterstock_71627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3230951" cy="214858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95536" y="4365104"/>
            <a:ext cx="255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2. </a:t>
            </a:r>
            <a:r>
              <a:rPr lang="cs-CZ" sz="3200" dirty="0" smtClean="0">
                <a:solidFill>
                  <a:srgbClr val="FF0000"/>
                </a:solidFill>
              </a:rPr>
              <a:t>vápenec</a:t>
            </a:r>
            <a:endParaRPr lang="cs-CZ" sz="3200" dirty="0"/>
          </a:p>
        </p:txBody>
      </p:sp>
      <p:pic>
        <p:nvPicPr>
          <p:cNvPr id="1032" name="Picture 8" descr="http://www.fotoaparat.cz/g/07/05/10/385147_5ac47.jpg"/>
          <p:cNvPicPr>
            <a:picLocks noChangeAspect="1" noChangeArrowheads="1"/>
          </p:cNvPicPr>
          <p:nvPr/>
        </p:nvPicPr>
        <p:blipFill>
          <a:blip r:embed="rId4" cstate="print"/>
          <a:srcRect l="7742" t="5435" r="7098" b="5793"/>
          <a:stretch>
            <a:fillRect/>
          </a:stretch>
        </p:blipFill>
        <p:spPr bwMode="auto">
          <a:xfrm>
            <a:off x="2339752" y="3329608"/>
            <a:ext cx="2376264" cy="3528392"/>
          </a:xfrm>
          <a:prstGeom prst="rect">
            <a:avLst/>
          </a:prstGeom>
          <a:noFill/>
        </p:spPr>
      </p:pic>
      <p:pic>
        <p:nvPicPr>
          <p:cNvPr id="1034" name="Picture 10" descr="schéma"/>
          <p:cNvPicPr>
            <a:picLocks noChangeAspect="1" noChangeArrowheads="1"/>
          </p:cNvPicPr>
          <p:nvPr/>
        </p:nvPicPr>
        <p:blipFill>
          <a:blip r:embed="rId5" cstate="print"/>
          <a:srcRect t="6839" b="4638"/>
          <a:stretch>
            <a:fillRect/>
          </a:stretch>
        </p:blipFill>
        <p:spPr bwMode="auto">
          <a:xfrm>
            <a:off x="5292080" y="3257600"/>
            <a:ext cx="311467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1" y="54868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3. </a:t>
            </a:r>
            <a:r>
              <a:rPr lang="cs-CZ" sz="3200" dirty="0" smtClean="0">
                <a:solidFill>
                  <a:srgbClr val="FF0000"/>
                </a:solidFill>
              </a:rPr>
              <a:t>ropa</a:t>
            </a:r>
            <a:endParaRPr lang="cs-CZ" sz="3200" dirty="0"/>
          </a:p>
        </p:txBody>
      </p:sp>
      <p:pic>
        <p:nvPicPr>
          <p:cNvPr id="21506" name="Picture 2" descr="http://filip-sellner.byl.cz/sem/obr/sch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393" y="188640"/>
            <a:ext cx="3244607" cy="2914648"/>
          </a:xfrm>
          <a:prstGeom prst="rect">
            <a:avLst/>
          </a:prstGeom>
          <a:noFill/>
        </p:spPr>
      </p:pic>
      <p:pic>
        <p:nvPicPr>
          <p:cNvPr id="21508" name="Picture 4" descr="http://oko.yin.cz/32/vznik-ropy/ro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2656"/>
            <a:ext cx="3679095" cy="244827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4725144"/>
            <a:ext cx="293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4. </a:t>
            </a:r>
            <a:r>
              <a:rPr lang="cs-CZ" sz="3200" dirty="0" smtClean="0">
                <a:solidFill>
                  <a:srgbClr val="FF0000"/>
                </a:solidFill>
              </a:rPr>
              <a:t>hnědé uhlí</a:t>
            </a:r>
            <a:endParaRPr lang="cs-CZ" sz="3200" dirty="0"/>
          </a:p>
        </p:txBody>
      </p:sp>
      <p:pic>
        <p:nvPicPr>
          <p:cNvPr id="21512" name="Picture 8" descr="http://www.knihy-a.cz/wp-content/uploads/2010/11/pra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7533" y="3356993"/>
            <a:ext cx="5246467" cy="3501008"/>
          </a:xfrm>
          <a:prstGeom prst="rect">
            <a:avLst/>
          </a:prstGeom>
          <a:noFill/>
        </p:spPr>
      </p:pic>
      <p:pic>
        <p:nvPicPr>
          <p:cNvPr id="21510" name="Picture 6" descr="http://img.ceskyinternet.cz/clanky/odstavce/21416-545739-2_600-shutterstock_73006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658386"/>
            <a:ext cx="3240360" cy="219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canna-cz.com/sites/default/files/images/articles/default/articles-terrapeatandfeed_tex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65712"/>
            <a:ext cx="5429250" cy="2592288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251519" y="188640"/>
            <a:ext cx="2232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5. </a:t>
            </a:r>
            <a:r>
              <a:rPr lang="cs-CZ" sz="3200" dirty="0" smtClean="0">
                <a:solidFill>
                  <a:srgbClr val="FF0000"/>
                </a:solidFill>
              </a:rPr>
              <a:t>travertin</a:t>
            </a:r>
            <a:endParaRPr lang="cs-CZ" sz="3200" dirty="0"/>
          </a:p>
        </p:txBody>
      </p:sp>
      <p:pic>
        <p:nvPicPr>
          <p:cNvPr id="22530" name="Picture 2" descr="Thermopyly_06.jpg"/>
          <p:cNvPicPr>
            <a:picLocks noChangeAspect="1" noChangeArrowheads="1"/>
          </p:cNvPicPr>
          <p:nvPr/>
        </p:nvPicPr>
        <p:blipFill>
          <a:blip r:embed="rId4" cstate="print"/>
          <a:srcRect t="3024" b="4281"/>
          <a:stretch>
            <a:fillRect/>
          </a:stretch>
        </p:blipFill>
        <p:spPr bwMode="auto">
          <a:xfrm>
            <a:off x="5148064" y="188640"/>
            <a:ext cx="3312368" cy="4039473"/>
          </a:xfrm>
          <a:prstGeom prst="rect">
            <a:avLst/>
          </a:prstGeom>
          <a:noFill/>
        </p:spPr>
      </p:pic>
      <p:pic>
        <p:nvPicPr>
          <p:cNvPr id="22532" name="Picture 4" descr="http://geologie.vsb.cz/mineralogie/texty/kap5/kap5-obr/Mtravertin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764704"/>
            <a:ext cx="3240360" cy="212648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479715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6. </a:t>
            </a:r>
            <a:r>
              <a:rPr lang="cs-CZ" sz="3200" dirty="0" smtClean="0">
                <a:solidFill>
                  <a:srgbClr val="FF0000"/>
                </a:solidFill>
              </a:rPr>
              <a:t>rašelina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Poznej horniny podle jejich výskytu: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7416824" cy="4929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Podkrušnohorská pánev: 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Český ráj, Adršpach: 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 Pálava, Moravský kras: 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Říp: 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Milešovka: 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Kamenolom </a:t>
            </a:r>
            <a:r>
              <a:rPr lang="cs-CZ" dirty="0" err="1" smtClean="0"/>
              <a:t>Mrákotín</a:t>
            </a:r>
            <a:r>
              <a:rPr lang="cs-CZ" dirty="0" smtClean="0"/>
              <a:t> – Vysočina: 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 err="1" smtClean="0"/>
              <a:t>Dyjskosvratecký</a:t>
            </a:r>
            <a:r>
              <a:rPr lang="cs-CZ" sz="3000" dirty="0" smtClean="0"/>
              <a:t> a Dolnomoravský úval: </a:t>
            </a:r>
            <a:r>
              <a:rPr lang="cs-CZ" sz="3000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Ostravsko: 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36296" y="1196752"/>
            <a:ext cx="713913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hnědé uhlí</a:t>
            </a:r>
          </a:p>
          <a:p>
            <a:endParaRPr lang="cs-CZ" sz="600" dirty="0" smtClean="0">
              <a:solidFill>
                <a:srgbClr val="FF0000"/>
              </a:solidFill>
            </a:endParaRPr>
          </a:p>
          <a:p>
            <a:r>
              <a:rPr lang="cs-CZ" sz="3200" dirty="0" smtClean="0">
                <a:solidFill>
                  <a:srgbClr val="FF0000"/>
                </a:solidFill>
              </a:rPr>
              <a:t>pískovec</a:t>
            </a:r>
          </a:p>
          <a:p>
            <a:endParaRPr lang="cs-CZ" sz="600" dirty="0" smtClean="0">
              <a:solidFill>
                <a:srgbClr val="FF0000"/>
              </a:solidFill>
            </a:endParaRPr>
          </a:p>
          <a:p>
            <a:r>
              <a:rPr lang="cs-CZ" sz="3200" dirty="0" smtClean="0">
                <a:solidFill>
                  <a:srgbClr val="FF0000"/>
                </a:solidFill>
              </a:rPr>
              <a:t>vápenec</a:t>
            </a:r>
          </a:p>
          <a:p>
            <a:endParaRPr lang="cs-CZ" sz="600" dirty="0" smtClean="0">
              <a:solidFill>
                <a:srgbClr val="FF0000"/>
              </a:solidFill>
            </a:endParaRPr>
          </a:p>
          <a:p>
            <a:r>
              <a:rPr lang="cs-CZ" sz="3200" dirty="0" smtClean="0">
                <a:solidFill>
                  <a:srgbClr val="FF0000"/>
                </a:solidFill>
              </a:rPr>
              <a:t>čedič</a:t>
            </a:r>
          </a:p>
          <a:p>
            <a:endParaRPr lang="cs-CZ" sz="600" dirty="0" smtClean="0">
              <a:solidFill>
                <a:srgbClr val="FF0000"/>
              </a:solidFill>
            </a:endParaRPr>
          </a:p>
          <a:p>
            <a:r>
              <a:rPr lang="cs-CZ" sz="3200" dirty="0" smtClean="0">
                <a:solidFill>
                  <a:srgbClr val="FF0000"/>
                </a:solidFill>
              </a:rPr>
              <a:t>znělec</a:t>
            </a:r>
          </a:p>
          <a:p>
            <a:endParaRPr lang="cs-CZ" sz="600" dirty="0" smtClean="0">
              <a:solidFill>
                <a:srgbClr val="FF0000"/>
              </a:solidFill>
            </a:endParaRPr>
          </a:p>
          <a:p>
            <a:r>
              <a:rPr lang="cs-CZ" sz="3200" dirty="0" smtClean="0">
                <a:solidFill>
                  <a:srgbClr val="FF0000"/>
                </a:solidFill>
              </a:rPr>
              <a:t>žula</a:t>
            </a:r>
          </a:p>
          <a:p>
            <a:endParaRPr lang="cs-CZ" sz="600" dirty="0" smtClean="0">
              <a:solidFill>
                <a:srgbClr val="FF0000"/>
              </a:solidFill>
            </a:endParaRPr>
          </a:p>
          <a:p>
            <a:r>
              <a:rPr lang="cs-CZ" sz="3200" dirty="0" smtClean="0">
                <a:solidFill>
                  <a:srgbClr val="FF0000"/>
                </a:solidFill>
              </a:rPr>
              <a:t>spraše</a:t>
            </a:r>
          </a:p>
          <a:p>
            <a:endParaRPr lang="cs-CZ" sz="600" dirty="0" smtClean="0">
              <a:solidFill>
                <a:srgbClr val="FF0000"/>
              </a:solidFill>
            </a:endParaRPr>
          </a:p>
          <a:p>
            <a:r>
              <a:rPr lang="cs-CZ" sz="3200" dirty="0" smtClean="0">
                <a:solidFill>
                  <a:srgbClr val="FF0000"/>
                </a:solidFill>
              </a:rPr>
              <a:t>černé uhlí</a:t>
            </a:r>
          </a:p>
          <a:p>
            <a:endParaRPr lang="cs-CZ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Poznej horniny podle vzhledu: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ž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600400" cy="3600400"/>
          </a:xfrm>
        </p:spPr>
      </p:pic>
      <p:pic>
        <p:nvPicPr>
          <p:cNvPr id="5" name="Obrázek 4" descr="vápen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4383037" cy="33123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9552" y="5301208"/>
            <a:ext cx="147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5229200"/>
            <a:ext cx="681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2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07704" y="558924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žula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80112" y="5517232"/>
            <a:ext cx="2855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vápenec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igmat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744416" cy="2808312"/>
          </a:xfrm>
          <a:prstGeom prst="rect">
            <a:avLst/>
          </a:prstGeom>
        </p:spPr>
      </p:pic>
      <p:pic>
        <p:nvPicPr>
          <p:cNvPr id="3" name="Obrázek 2" descr="břidl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3648405" cy="2736304"/>
          </a:xfrm>
          <a:prstGeom prst="rect">
            <a:avLst/>
          </a:prstGeom>
        </p:spPr>
      </p:pic>
      <p:pic>
        <p:nvPicPr>
          <p:cNvPr id="4" name="Obrázek 3" descr="jilovec.jpg"/>
          <p:cNvPicPr>
            <a:picLocks noChangeAspect="1"/>
          </p:cNvPicPr>
          <p:nvPr/>
        </p:nvPicPr>
        <p:blipFill>
          <a:blip r:embed="rId4" cstate="print"/>
          <a:srcRect l="9023" r="7967" b="29963"/>
          <a:stretch>
            <a:fillRect/>
          </a:stretch>
        </p:blipFill>
        <p:spPr>
          <a:xfrm>
            <a:off x="251520" y="3789040"/>
            <a:ext cx="3312368" cy="2232248"/>
          </a:xfrm>
          <a:prstGeom prst="rect">
            <a:avLst/>
          </a:prstGeom>
        </p:spPr>
      </p:pic>
      <p:pic>
        <p:nvPicPr>
          <p:cNvPr id="5" name="Obrázek 4" descr="slepen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501008"/>
            <a:ext cx="3384376" cy="253828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27809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3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31640" y="2780928"/>
            <a:ext cx="2281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>
                <a:solidFill>
                  <a:srgbClr val="FF0000"/>
                </a:solidFill>
              </a:rPr>
              <a:t>migmatit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 flipH="1">
            <a:off x="5004046" y="2708920"/>
            <a:ext cx="57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4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84168" y="270892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břidlice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60212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5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87624" y="602128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jílovec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99992" y="609329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6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602128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slepenec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raver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3635896" cy="3062411"/>
          </a:xfrm>
          <a:prstGeom prst="rect">
            <a:avLst/>
          </a:prstGeom>
        </p:spPr>
      </p:pic>
      <p:pic>
        <p:nvPicPr>
          <p:cNvPr id="4" name="Obrázek 3" descr="mram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392488" cy="2794248"/>
          </a:xfrm>
          <a:prstGeom prst="rect">
            <a:avLst/>
          </a:prstGeom>
        </p:spPr>
      </p:pic>
      <p:pic>
        <p:nvPicPr>
          <p:cNvPr id="5" name="Obrázek 4" descr="rašelin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914120"/>
            <a:ext cx="2949680" cy="394388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476672"/>
            <a:ext cx="53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7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404664"/>
            <a:ext cx="255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travertin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04248" y="299695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8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66548" y="2924944"/>
            <a:ext cx="1877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mramor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60232" y="61653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9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92280" y="6093296"/>
            <a:ext cx="2378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rašelina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198</Words>
  <Application>Microsoft Office PowerPoint</Application>
  <PresentationFormat>Předvádění na obrazovce (4:3)</PresentationFormat>
  <Paragraphs>87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POZNEJ HORNINY</vt:lpstr>
      <vt:lpstr>Poznej horniny podle jejich původu:</vt:lpstr>
      <vt:lpstr>Snímek 3</vt:lpstr>
      <vt:lpstr>Snímek 4</vt:lpstr>
      <vt:lpstr>Snímek 5</vt:lpstr>
      <vt:lpstr>Poznej horniny podle jejich výskytu:</vt:lpstr>
      <vt:lpstr>Poznej horniny podle vzhledu:</vt:lpstr>
      <vt:lpstr>Snímek 8</vt:lpstr>
      <vt:lpstr>Snímek 9</vt:lpstr>
      <vt:lpstr>Snímek 10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POZNEJ HORNINY</dc:title>
  <dc:creator>bacek</dc:creator>
  <cp:lastModifiedBy>bacek</cp:lastModifiedBy>
  <cp:revision>33</cp:revision>
  <dcterms:created xsi:type="dcterms:W3CDTF">2014-03-14T16:03:33Z</dcterms:created>
  <dcterms:modified xsi:type="dcterms:W3CDTF">2014-03-16T10:28:16Z</dcterms:modified>
</cp:coreProperties>
</file>