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7" r:id="rId11"/>
    <p:sldId id="266" r:id="rId12"/>
    <p:sldId id="278" r:id="rId13"/>
    <p:sldId id="277" r:id="rId14"/>
    <p:sldId id="276" r:id="rId15"/>
    <p:sldId id="284" r:id="rId16"/>
    <p:sldId id="283" r:id="rId17"/>
    <p:sldId id="282" r:id="rId18"/>
    <p:sldId id="281" r:id="rId19"/>
    <p:sldId id="280" r:id="rId20"/>
    <p:sldId id="275" r:id="rId21"/>
    <p:sldId id="285" r:id="rId22"/>
    <p:sldId id="25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4E52"/>
    <a:srgbClr val="00FF00"/>
    <a:srgbClr val="E42CC1"/>
    <a:srgbClr val="00FFFF"/>
    <a:srgbClr val="25DB62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5A49-8F4A-487A-AEA1-DDE8839B8A62}" type="datetimeFigureOut">
              <a:rPr lang="cs-CZ" smtClean="0"/>
              <a:pPr/>
              <a:t>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1780-FECC-48AE-B112-991018AC62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tovatel.cz/clanky/clovek-v-tisni-hladomor-v-somalsku/" TargetMode="External"/><Relationship Id="rId2" Type="http://schemas.openxmlformats.org/officeDocument/2006/relationships/hyperlink" Target="http://leccos.com/index.php/clanky/homo-sapien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cemi.cz/kratkodobe-kurzy/courses/detail/lide-nejvetsi-bohatstvi-firmy/3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59832" y="-171399"/>
            <a:ext cx="5904656" cy="2952328"/>
          </a:xfrm>
        </p:spPr>
        <p:txBody>
          <a:bodyPr>
            <a:normAutofit/>
          </a:bodyPr>
          <a:lstStyle/>
          <a:p>
            <a:r>
              <a:rPr lang="cs-CZ" sz="7200" dirty="0" smtClean="0">
                <a:solidFill>
                  <a:srgbClr val="FF0000"/>
                </a:solidFill>
              </a:rPr>
              <a:t>ČLOVĚK -</a:t>
            </a:r>
            <a:r>
              <a:rPr lang="cs-CZ" sz="4000" dirty="0" smtClean="0">
                <a:solidFill>
                  <a:srgbClr val="FF0000"/>
                </a:solidFill>
              </a:rPr>
              <a:t>opakování</a:t>
            </a:r>
            <a:r>
              <a:rPr lang="cs-CZ" sz="7200" dirty="0" smtClean="0">
                <a:solidFill>
                  <a:srgbClr val="FF0000"/>
                </a:solidFill>
              </a:rPr>
              <a:t/>
            </a:r>
            <a:br>
              <a:rPr lang="cs-CZ" sz="7200" dirty="0" smtClean="0">
                <a:solidFill>
                  <a:srgbClr val="FF0000"/>
                </a:solidFill>
              </a:rPr>
            </a:br>
            <a:r>
              <a:rPr lang="cs-CZ" dirty="0" smtClean="0"/>
              <a:t> (1. část)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člově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5593" y="3789040"/>
            <a:ext cx="4808407" cy="3068960"/>
          </a:xfrm>
          <a:prstGeom prst="rect">
            <a:avLst/>
          </a:prstGeom>
        </p:spPr>
      </p:pic>
      <p:pic>
        <p:nvPicPr>
          <p:cNvPr id="5" name="Obrázek 4" descr="černoch.jpg"/>
          <p:cNvPicPr>
            <a:picLocks noChangeAspect="1"/>
          </p:cNvPicPr>
          <p:nvPr/>
        </p:nvPicPr>
        <p:blipFill>
          <a:blip r:embed="rId3" cstate="print"/>
          <a:srcRect l="14634" r="9756"/>
          <a:stretch>
            <a:fillRect/>
          </a:stretch>
        </p:blipFill>
        <p:spPr>
          <a:xfrm>
            <a:off x="251520" y="188640"/>
            <a:ext cx="2232248" cy="1966251"/>
          </a:xfrm>
          <a:prstGeom prst="rect">
            <a:avLst/>
          </a:prstGeom>
        </p:spPr>
      </p:pic>
      <p:pic>
        <p:nvPicPr>
          <p:cNvPr id="6" name="Obrázek 5" descr="homo_sapiens_neanderthalens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73521"/>
            <a:ext cx="4218907" cy="2784479"/>
          </a:xfrm>
          <a:prstGeom prst="rect">
            <a:avLst/>
          </a:prstGeom>
        </p:spPr>
      </p:pic>
      <p:pic>
        <p:nvPicPr>
          <p:cNvPr id="7" name="Obrázek 6" descr="Když-má-dítě-stolici-200x2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9000" y="1844824"/>
            <a:ext cx="1905000" cy="1905000"/>
          </a:xfrm>
          <a:prstGeom prst="rect">
            <a:avLst/>
          </a:prstGeom>
        </p:spPr>
      </p:pic>
      <p:pic>
        <p:nvPicPr>
          <p:cNvPr id="9" name="Obrázek 8" descr="čl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2204864"/>
            <a:ext cx="3131840" cy="1656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Krevní destičky brání tělo proti infekci.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259632" y="3429000"/>
            <a:ext cx="1872208" cy="136815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796136" y="3501008"/>
            <a:ext cx="1872208" cy="136815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56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56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25DB62"/>
          </a:solidFill>
        </p:spPr>
        <p:txBody>
          <a:bodyPr>
            <a:normAutofit/>
          </a:bodyPr>
          <a:lstStyle/>
          <a:p>
            <a:r>
              <a:rPr lang="cs-CZ" dirty="0" smtClean="0"/>
              <a:t>Bílé krvinky se při infekci zmnožují.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259632" y="3429000"/>
            <a:ext cx="1872208" cy="1368152"/>
          </a:xfrm>
          <a:prstGeom prst="ellipse">
            <a:avLst/>
          </a:prstGeom>
          <a:solidFill>
            <a:srgbClr val="25DB62"/>
          </a:solidFill>
          <a:ln>
            <a:solidFill>
              <a:srgbClr val="25DB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796136" y="3501008"/>
            <a:ext cx="1872208" cy="1368152"/>
          </a:xfrm>
          <a:prstGeom prst="ellipse">
            <a:avLst/>
          </a:prstGeom>
          <a:solidFill>
            <a:srgbClr val="25DB62"/>
          </a:solidFill>
          <a:ln>
            <a:solidFill>
              <a:srgbClr val="25DB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8442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8442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V levé části srdce se shromažďuje okysličená krev.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1115616" y="3645024"/>
            <a:ext cx="1944216" cy="13681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796136" y="3717032"/>
            <a:ext cx="1944216" cy="13681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A2A2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2A2A2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Systola je ochabnutí srdce.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1115616" y="3645024"/>
            <a:ext cx="1944216" cy="136815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796136" y="3717032"/>
            <a:ext cx="1944216" cy="136815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4481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4481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Největší žíla je aorta.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1115616" y="3645024"/>
            <a:ext cx="1944216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796136" y="3717032"/>
            <a:ext cx="1944216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F84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F840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Malým (plicním) krevním oběhem proudí pouze okysličená krev.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1115616" y="3645024"/>
            <a:ext cx="1944216" cy="1368152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796136" y="3717032"/>
            <a:ext cx="1944216" cy="1368152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763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763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Kyslík a živiny prochází stěnami vlásečnic.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1115616" y="3645024"/>
            <a:ext cx="1944216" cy="13681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796136" y="3717032"/>
            <a:ext cx="1944216" cy="13681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2020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2020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/>
          </a:bodyPr>
          <a:lstStyle/>
          <a:p>
            <a:r>
              <a:rPr lang="cs-CZ" dirty="0" smtClean="0"/>
              <a:t>Hemoglobin obsahuje prvek </a:t>
            </a:r>
            <a:r>
              <a:rPr lang="cs-CZ" dirty="0" err="1" smtClean="0"/>
              <a:t>Fe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1115616" y="3645024"/>
            <a:ext cx="1944216" cy="1368152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796136" y="3717032"/>
            <a:ext cx="1944216" cy="1368152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7434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7434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Srdce člověka se stáhne v průměru </a:t>
            </a:r>
            <a:br>
              <a:rPr lang="cs-CZ" dirty="0" smtClean="0"/>
            </a:br>
            <a:r>
              <a:rPr lang="cs-CZ" dirty="0" smtClean="0"/>
              <a:t>100 krát za minutu.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1115616" y="3645024"/>
            <a:ext cx="1944216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796136" y="3717032"/>
            <a:ext cx="1944216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7A0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7A0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E42CC1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Zpětnému toku krve v srdci zabraňují chlopně.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1115616" y="3645024"/>
            <a:ext cx="1944216" cy="1368152"/>
          </a:xfrm>
          <a:prstGeom prst="ellipse">
            <a:avLst/>
          </a:prstGeom>
          <a:solidFill>
            <a:srgbClr val="E42CC1"/>
          </a:solidFill>
          <a:ln>
            <a:solidFill>
              <a:srgbClr val="E42C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796136" y="3717032"/>
            <a:ext cx="1944216" cy="1368152"/>
          </a:xfrm>
          <a:prstGeom prst="ellipse">
            <a:avLst/>
          </a:prstGeom>
          <a:solidFill>
            <a:srgbClr val="E42CC1"/>
          </a:solidFill>
          <a:ln>
            <a:solidFill>
              <a:srgbClr val="E42C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A06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A063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cs-CZ" dirty="0" smtClean="0"/>
              <a:t>Stavbou těla člověka se zabývá věda zvaná anatomie.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971600" y="3140968"/>
            <a:ext cx="1872208" cy="12961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ANO</a:t>
            </a: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6084168" y="3284984"/>
            <a:ext cx="1872208" cy="12961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</a:rPr>
              <a:t>NE</a:t>
            </a: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1D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1D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Míza odčerpává přebytečnou vodu z krve a vrací ji do tkáňového moku.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1115616" y="3645024"/>
            <a:ext cx="1944216" cy="1368152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796136" y="3717032"/>
            <a:ext cx="1944216" cy="1368152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3590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3590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84E5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K mízní soustavě patří i slezina a brzlík.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971600" y="3501008"/>
            <a:ext cx="2088232" cy="1440160"/>
          </a:xfrm>
          <a:prstGeom prst="ellipse">
            <a:avLst/>
          </a:prstGeom>
          <a:solidFill>
            <a:srgbClr val="F84E52"/>
          </a:solidFill>
          <a:ln>
            <a:solidFill>
              <a:srgbClr val="F84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724128" y="3573016"/>
            <a:ext cx="2088232" cy="1440160"/>
          </a:xfrm>
          <a:prstGeom prst="ellipse">
            <a:avLst/>
          </a:prstGeom>
          <a:solidFill>
            <a:srgbClr val="F84E52"/>
          </a:solidFill>
          <a:ln>
            <a:solidFill>
              <a:srgbClr val="F84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D1C1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D1C1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Zdroje obrázků: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hlinkClick r:id="rId2"/>
              </a:rPr>
              <a:t>http://leccos.</a:t>
            </a:r>
            <a:r>
              <a:rPr lang="cs-CZ" sz="2000" dirty="0" err="1" smtClean="0">
                <a:hlinkClick r:id="rId2"/>
              </a:rPr>
              <a:t>com</a:t>
            </a:r>
            <a:r>
              <a:rPr lang="cs-CZ" sz="2000" dirty="0" smtClean="0">
                <a:hlinkClick r:id="rId2"/>
              </a:rPr>
              <a:t>/index.</a:t>
            </a:r>
            <a:r>
              <a:rPr lang="cs-CZ" sz="2000" dirty="0" err="1" smtClean="0">
                <a:hlinkClick r:id="rId2"/>
              </a:rPr>
              <a:t>php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clanky</a:t>
            </a:r>
            <a:r>
              <a:rPr lang="cs-CZ" sz="2000" dirty="0" smtClean="0">
                <a:hlinkClick r:id="rId2"/>
              </a:rPr>
              <a:t>/homo-sapiens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http://www.cestovatel.</a:t>
            </a:r>
            <a:r>
              <a:rPr lang="cs-CZ" sz="2000" dirty="0" err="1" smtClean="0">
                <a:hlinkClick r:id="rId3"/>
              </a:rPr>
              <a:t>cz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clanky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clovek</a:t>
            </a:r>
            <a:r>
              <a:rPr lang="cs-CZ" sz="2000" dirty="0" smtClean="0">
                <a:hlinkClick r:id="rId3"/>
              </a:rPr>
              <a:t>-v-</a:t>
            </a:r>
            <a:r>
              <a:rPr lang="cs-CZ" sz="2000" dirty="0" err="1" smtClean="0">
                <a:hlinkClick r:id="rId3"/>
              </a:rPr>
              <a:t>tisni</a:t>
            </a:r>
            <a:r>
              <a:rPr lang="cs-CZ" sz="2000" dirty="0" smtClean="0">
                <a:hlinkClick r:id="rId3"/>
              </a:rPr>
              <a:t>-hladomor-v-</a:t>
            </a:r>
            <a:r>
              <a:rPr lang="cs-CZ" sz="2000" dirty="0" err="1" smtClean="0">
                <a:hlinkClick r:id="rId3"/>
              </a:rPr>
              <a:t>somalsku</a:t>
            </a:r>
            <a:r>
              <a:rPr lang="cs-CZ" sz="2000" dirty="0" smtClean="0">
                <a:hlinkClick r:id="rId3"/>
              </a:rPr>
              <a:t>/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cemi.cz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kratkodobe</a:t>
            </a:r>
            <a:r>
              <a:rPr lang="cs-CZ" sz="2000" dirty="0" smtClean="0">
                <a:hlinkClick r:id="rId4"/>
              </a:rPr>
              <a:t>-kurzy/</a:t>
            </a:r>
            <a:r>
              <a:rPr lang="cs-CZ" sz="2000" dirty="0" err="1" smtClean="0">
                <a:hlinkClick r:id="rId4"/>
              </a:rPr>
              <a:t>courses</a:t>
            </a:r>
            <a:r>
              <a:rPr lang="cs-CZ" sz="2000" dirty="0" smtClean="0">
                <a:hlinkClick r:id="rId4"/>
              </a:rPr>
              <a:t>/detail/lide-</a:t>
            </a:r>
            <a:r>
              <a:rPr lang="cs-CZ" sz="2000" dirty="0" err="1" smtClean="0">
                <a:hlinkClick r:id="rId4"/>
              </a:rPr>
              <a:t>nejvetsi</a:t>
            </a:r>
            <a:r>
              <a:rPr lang="cs-CZ" sz="2000" dirty="0" smtClean="0">
                <a:hlinkClick r:id="rId4"/>
              </a:rPr>
              <a:t>-</a:t>
            </a:r>
            <a:r>
              <a:rPr lang="cs-CZ" sz="2000" dirty="0" err="1" smtClean="0">
                <a:hlinkClick r:id="rId4"/>
              </a:rPr>
              <a:t>bohatstvi</a:t>
            </a:r>
            <a:r>
              <a:rPr lang="cs-CZ" sz="2000" dirty="0" smtClean="0">
                <a:hlinkClick r:id="rId4"/>
              </a:rPr>
              <a:t>-firmy/34</a:t>
            </a:r>
            <a:endParaRPr lang="cs-CZ" sz="2000" dirty="0" smtClean="0"/>
          </a:p>
          <a:p>
            <a:endParaRPr lang="cs-CZ" sz="2000" dirty="0"/>
          </a:p>
        </p:txBody>
      </p:sp>
      <p:pic>
        <p:nvPicPr>
          <p:cNvPr id="4" name="Obrázek 3" descr="logo_ba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5936" y="5445224"/>
            <a:ext cx="4826230" cy="1164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dirty="0" smtClean="0"/>
              <a:t>Žíly vedou krev vždy směrem do srdce.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971600" y="2924944"/>
            <a:ext cx="2066528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220072" y="3068960"/>
            <a:ext cx="2066528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F017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F017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00FFFF"/>
          </a:solidFill>
          <a:ln>
            <a:solidFill>
              <a:srgbClr val="00FFFF"/>
            </a:solidFill>
          </a:ln>
        </p:spPr>
        <p:txBody>
          <a:bodyPr>
            <a:noAutofit/>
          </a:bodyPr>
          <a:lstStyle/>
          <a:p>
            <a:pPr algn="l"/>
            <a:r>
              <a:rPr lang="cs-CZ" dirty="0" smtClean="0"/>
              <a:t>K osové kostře patří páteř a dolní končetiny.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971600" y="2996952"/>
            <a:ext cx="2160240" cy="144016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5436096" y="3140968"/>
            <a:ext cx="2160240" cy="144016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F454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F454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FF33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Kosterní svalovinu můžeme ovládat vůlí.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043608" y="3501008"/>
            <a:ext cx="2016224" cy="1296144"/>
          </a:xfrm>
          <a:prstGeom prst="ellipse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796136" y="3429000"/>
            <a:ext cx="2016224" cy="1296144"/>
          </a:xfrm>
          <a:prstGeom prst="ellipse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C930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C930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Kosti lebky jsou spojeny chrupavkou.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043608" y="3573016"/>
            <a:ext cx="2088232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508104" y="3573016"/>
            <a:ext cx="2088232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E402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E402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Hladká svalovina se nachází na obličeji.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1115616" y="3429000"/>
            <a:ext cx="1944216" cy="1296144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508104" y="3501008"/>
            <a:ext cx="1944216" cy="1296144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763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7631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Člověk má 12 párů žeber – 6 párů pravých a 6 párů nepravých žeber.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259632" y="3429000"/>
            <a:ext cx="1872208" cy="13681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796136" y="3501008"/>
            <a:ext cx="1872208" cy="136815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5C0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AE5C0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84E52"/>
          </a:solidFill>
        </p:spPr>
        <p:txBody>
          <a:bodyPr>
            <a:normAutofit/>
          </a:bodyPr>
          <a:lstStyle/>
          <a:p>
            <a:r>
              <a:rPr lang="cs-CZ" dirty="0" smtClean="0"/>
              <a:t>Červené krvinky přenáší kyslík.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259632" y="3429000"/>
            <a:ext cx="1872208" cy="1368152"/>
          </a:xfrm>
          <a:prstGeom prst="ellipse">
            <a:avLst/>
          </a:prstGeom>
          <a:solidFill>
            <a:srgbClr val="F84E52"/>
          </a:solidFill>
          <a:ln>
            <a:solidFill>
              <a:srgbClr val="F84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ANO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5796136" y="3501008"/>
            <a:ext cx="1872208" cy="1368152"/>
          </a:xfrm>
          <a:prstGeom prst="ellipse">
            <a:avLst/>
          </a:prstGeom>
          <a:solidFill>
            <a:srgbClr val="F84E52"/>
          </a:solidFill>
          <a:ln>
            <a:solidFill>
              <a:srgbClr val="F84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NE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71A1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71A1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213</Words>
  <Application>Microsoft Office PowerPoint</Application>
  <PresentationFormat>Předvádění na obrazovce (4:3)</PresentationFormat>
  <Paragraphs>65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ČLOVĚK -opakování  (1. část)</vt:lpstr>
      <vt:lpstr>Stavbou těla člověka se zabývá věda zvaná anatomie.</vt:lpstr>
      <vt:lpstr>Žíly vedou krev vždy směrem do srdce.</vt:lpstr>
      <vt:lpstr>K osové kostře patří páteř a dolní končetiny.</vt:lpstr>
      <vt:lpstr>Kosterní svalovinu můžeme ovládat vůlí.</vt:lpstr>
      <vt:lpstr>Kosti lebky jsou spojeny chrupavkou.</vt:lpstr>
      <vt:lpstr>Hladká svalovina se nachází na obličeji.</vt:lpstr>
      <vt:lpstr>Člověk má 12 párů žeber – 6 párů pravých a 6 párů nepravých žeber.</vt:lpstr>
      <vt:lpstr>Červené krvinky přenáší kyslík.</vt:lpstr>
      <vt:lpstr>Krevní destičky brání tělo proti infekci.</vt:lpstr>
      <vt:lpstr>Bílé krvinky se při infekci zmnožují.</vt:lpstr>
      <vt:lpstr>V levé části srdce se shromažďuje okysličená krev.</vt:lpstr>
      <vt:lpstr>Systola je ochabnutí srdce.</vt:lpstr>
      <vt:lpstr>Největší žíla je aorta.</vt:lpstr>
      <vt:lpstr>Malým (plicním) krevním oběhem proudí pouze okysličená krev.</vt:lpstr>
      <vt:lpstr>Kyslík a živiny prochází stěnami vlásečnic.</vt:lpstr>
      <vt:lpstr>Hemoglobin obsahuje prvek Fe.</vt:lpstr>
      <vt:lpstr>Srdce člověka se stáhne v průměru  100 krát za minutu.</vt:lpstr>
      <vt:lpstr>Zpětnému toku krve v srdci zabraňují chlopně.</vt:lpstr>
      <vt:lpstr>Míza odčerpává přebytečnou vodu z krve a vrací ji do tkáňového moku.</vt:lpstr>
      <vt:lpstr>K mízní soustavě patří i slezina a brzlík.</vt:lpstr>
      <vt:lpstr>Zdroje obrázků: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(1. část)</dc:title>
  <dc:creator>bacek</dc:creator>
  <cp:lastModifiedBy>bacek</cp:lastModifiedBy>
  <cp:revision>22</cp:revision>
  <dcterms:created xsi:type="dcterms:W3CDTF">2014-01-26T10:27:38Z</dcterms:created>
  <dcterms:modified xsi:type="dcterms:W3CDTF">2014-02-01T17:19:04Z</dcterms:modified>
</cp:coreProperties>
</file>