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8010F2-A94F-466B-8464-7269A61B2144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16268B-3B26-4415-8AA8-546663B96F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9F4329-54A0-4A8B-9218-0F394FCBC9E6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201EC-313B-4971-BE4E-6F71835899B8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BA33-4528-44D8-A783-F95A7554F4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6FB1-CF38-4240-8F66-B11D44AB405B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AAA2D-E666-4B5C-87CA-20C2DC8396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FB3A9-49A6-4528-BA18-6E377173D9CA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673F-11A1-4878-80E7-26A190183F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109E6-46C1-467D-93CB-220777E37CAA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4643-E981-4641-84D1-BEFFC1C867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AC56-41D3-4F0D-BB16-B8FE1C220A8A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39D3A-0E5A-4688-B78B-C91C5893B1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C1C80-1EBD-46FE-B742-301A2E57A6B0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33708-B180-4E2F-97B8-AF87608B6A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63E1B-377C-434A-9D98-9B6C136EA0AC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4E39-7402-46F9-979B-EE38DC0881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B4A70-D9C7-4E88-B203-749FF3EFA19E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550EE-3197-4E8A-93D6-6380B2EEB4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A46A-A7B4-4B82-B76E-7743BE80BDE9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FD7AC-CD56-4CC6-8001-FA22096B1C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D3CB4-9E53-40B8-9841-C7B522D01307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0D72B-8D3B-4EB7-97A1-472FC43F35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F0CC7-EBFF-478B-82F9-69186FD4A2C0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B8212-D29D-41D4-B7C4-2693515C9B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B2BB2F-DB46-4BDB-983A-E31D91B74F91}" type="datetimeFigureOut">
              <a:rPr lang="cs-CZ"/>
              <a:pPr>
                <a:defRPr/>
              </a:pPr>
              <a:t>22.3.2013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F6E963-3C19-4125-80A8-061D790B40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ázek 4" descr="popelník.jpg"/>
          <p:cNvPicPr>
            <a:picLocks noChangeAspect="1"/>
          </p:cNvPicPr>
          <p:nvPr/>
        </p:nvPicPr>
        <p:blipFill>
          <a:blip r:embed="rId2" cstate="print"/>
          <a:srcRect l="2412" t="4581" r="3185" b="3810"/>
          <a:stretch>
            <a:fillRect/>
          </a:stretch>
        </p:blipFill>
        <p:spPr bwMode="auto">
          <a:xfrm>
            <a:off x="6767513" y="5097463"/>
            <a:ext cx="2376487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Obrázek 3" descr="cigare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60350"/>
            <a:ext cx="446405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Nadpis 1"/>
          <p:cNvSpPr>
            <a:spLocks noGrp="1"/>
          </p:cNvSpPr>
          <p:nvPr>
            <p:ph type="ctrTitle"/>
          </p:nvPr>
        </p:nvSpPr>
        <p:spPr>
          <a:xfrm>
            <a:off x="685800" y="260350"/>
            <a:ext cx="7772400" cy="2376488"/>
          </a:xfrm>
        </p:spPr>
        <p:txBody>
          <a:bodyPr/>
          <a:lstStyle/>
          <a:p>
            <a:r>
              <a:rPr lang="cs-CZ" sz="8800" dirty="0" smtClean="0">
                <a:solidFill>
                  <a:srgbClr val="FF0000"/>
                </a:solidFill>
              </a:rPr>
              <a:t>KOUŘENÍ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>
                <a:solidFill>
                  <a:schemeClr val="tx1"/>
                </a:solidFill>
              </a:rPr>
              <a:t>Kouření každoročně zabíjí tisíce lidí. Na následky kouření umírá u nás denně 60 lidí, ročně asi 22 000. Kouření je v ČR příčinou každého pátého úmrtí.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4" name="Picture 6" descr="C:\Documents and Settings\sedlacek.ZSHAVL\Plocha\logo_nap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5805264"/>
            <a:ext cx="4320000" cy="954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ek 5" descr="v-cr-je-ctvrt-milionu-kuraku-mladsich-18-let-stat-to-temer-neres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4999038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Obrázek 6" descr="KOUEN%~1.JPG"/>
          <p:cNvPicPr>
            <a:picLocks noChangeAspect="1"/>
          </p:cNvPicPr>
          <p:nvPr/>
        </p:nvPicPr>
        <p:blipFill>
          <a:blip r:embed="rId3" cstate="print"/>
          <a:srcRect l="1289" t="3641"/>
          <a:stretch>
            <a:fillRect/>
          </a:stretch>
        </p:blipFill>
        <p:spPr bwMode="auto">
          <a:xfrm>
            <a:off x="3635375" y="4076700"/>
            <a:ext cx="5508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Obrázek 3" descr="děti.jpg"/>
          <p:cNvPicPr>
            <a:picLocks noChangeAspect="1"/>
          </p:cNvPicPr>
          <p:nvPr/>
        </p:nvPicPr>
        <p:blipFill>
          <a:blip r:embed="rId4" cstate="print"/>
          <a:srcRect r="28241"/>
          <a:stretch>
            <a:fillRect/>
          </a:stretch>
        </p:blipFill>
        <p:spPr bwMode="auto">
          <a:xfrm>
            <a:off x="5975350" y="188913"/>
            <a:ext cx="3168650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Nadpis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cs-CZ" b="1" smtClean="0">
                <a:solidFill>
                  <a:srgbClr val="FF0000"/>
                </a:solidFill>
              </a:rPr>
              <a:t>Být vzorem</a:t>
            </a:r>
          </a:p>
        </p:txBody>
      </p:sp>
      <p:sp>
        <p:nvSpPr>
          <p:cNvPr id="11270" name="Zástupný symbol pro obsah 2"/>
          <p:cNvSpPr>
            <a:spLocks noGrp="1"/>
          </p:cNvSpPr>
          <p:nvPr>
            <p:ph idx="1"/>
          </p:nvPr>
        </p:nvSpPr>
        <p:spPr>
          <a:xfrm>
            <a:off x="0" y="3573463"/>
            <a:ext cx="8229600" cy="4525962"/>
          </a:xfrm>
        </p:spPr>
        <p:txBody>
          <a:bodyPr/>
          <a:lstStyle/>
          <a:p>
            <a:r>
              <a:rPr lang="cs-CZ" b="1" smtClean="0"/>
              <a:t>Děti se chtějí podobat dospělým.</a:t>
            </a:r>
          </a:p>
        </p:txBody>
      </p:sp>
      <p:pic>
        <p:nvPicPr>
          <p:cNvPr id="11271" name="Obrázek 4" descr="děti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365625"/>
            <a:ext cx="301942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1" descr="kouření zabíjí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31591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Obrázek 2" descr="koureni-1-ori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133600"/>
            <a:ext cx="2441575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Obrázek 4" descr="sto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0"/>
            <a:ext cx="47879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Obrázek 5" descr="world_no_tobacco_day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3689350"/>
            <a:ext cx="33528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5" descr="poslední cigaret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188" y="0"/>
            <a:ext cx="5635625" cy="616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ovéPole 6"/>
          <p:cNvSpPr txBox="1">
            <a:spLocks noChangeArrowheads="1"/>
          </p:cNvSpPr>
          <p:nvPr/>
        </p:nvSpPr>
        <p:spPr bwMode="auto">
          <a:xfrm>
            <a:off x="684213" y="6027738"/>
            <a:ext cx="76327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4800">
                <a:solidFill>
                  <a:srgbClr val="FF0000"/>
                </a:solidFill>
                <a:latin typeface="Calibri" pitchFamily="34" charset="0"/>
              </a:rPr>
              <a:t>Nestojí to za to?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229600" cy="4318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cs-CZ" dirty="0" smtClean="0"/>
              <a:t>	</a:t>
            </a:r>
            <a:r>
              <a:rPr lang="cs-CZ" sz="2800" dirty="0" smtClean="0"/>
              <a:t>Zdroje:</a:t>
            </a:r>
            <a:endParaRPr lang="cs-CZ" sz="2800" dirty="0"/>
          </a:p>
        </p:txBody>
      </p:sp>
      <p:sp>
        <p:nvSpPr>
          <p:cNvPr id="14339" name="TextovéPole 2"/>
          <p:cNvSpPr txBox="1">
            <a:spLocks noChangeArrowheads="1"/>
          </p:cNvSpPr>
          <p:nvPr/>
        </p:nvSpPr>
        <p:spPr bwMode="auto">
          <a:xfrm>
            <a:off x="1042988" y="765175"/>
            <a:ext cx="727392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http://ihned.cz/?article%5Barea_id%5D=10070930&amp;article%5Bgallery%5D%5Bdetail_id%5D=1517760&amp;article%5Bgallery%5D%5Bfrom%5D=0&amp;article%5Bgallery%5D%5Bid%5D=1163770&amp;article%5Bid%5D=52138170&amp;p=000000_pdadetail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http://www.tvrtm.cz/spolecne-proti-koureni-clanek-8164.html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http://zena.centrum.cz/zdravi/grafika/2012/01/04/5-r-s-nimiz-skoncite-s-kourenim/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http://www.kurakovaplice.cz/koureni_cigaret/kurak-a-koureni.html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http://www.kurakovaplice.cz/koureni_cigaret/zajimavosti-a-statistiky/co-obsahuje-cigaretovy-kour-dym/5-chemicke-slozeni-cigaretoveho-koure-co-obsahuje-kour-z-cigaret.html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http://files.plicni-skwarlo.cz/200000102-572025819d/plicekura%20nekur.jpg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http://orisky.webz.cz/cgr/cgr.htm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http://www.blesk.cz/clanek/zpravy-udalosti-zahranici/148846/doktori-kourite-v-usa-praci-nenajdete.html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http://www.kurakovaplice.cz/koureni_cigaret/odvykani/ocisteni-tela-pri-nekoureni-detoxikace/113-co-se-deje-v-organismu-kdyz-prestanete-kourit-a-odvykate.html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www.naseinfo.cz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www.vitalia.cz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cz.wikipedia.org</a:t>
            </a:r>
          </a:p>
          <a:p>
            <a:pPr>
              <a:buFont typeface="Arial" charset="0"/>
              <a:buChar char="•"/>
            </a:pPr>
            <a:r>
              <a:rPr lang="cs-CZ" sz="1400">
                <a:latin typeface="Calibri" pitchFamily="34" charset="0"/>
              </a:rPr>
              <a:t>www.gimeda.cz</a:t>
            </a:r>
          </a:p>
          <a:p>
            <a:pPr>
              <a:buFont typeface="Arial" charset="0"/>
              <a:buChar char="•"/>
            </a:pPr>
            <a:endParaRPr lang="cs-CZ" sz="1100">
              <a:latin typeface="Calibri" pitchFamily="34" charset="0"/>
            </a:endParaRPr>
          </a:p>
          <a:p>
            <a:endParaRPr lang="cs-CZ" sz="1100">
              <a:latin typeface="Calibri" pitchFamily="34" charset="0"/>
            </a:endParaRPr>
          </a:p>
          <a:p>
            <a:endParaRPr lang="cs-CZ" sz="1100">
              <a:latin typeface="Calibri" pitchFamily="34" charset="0"/>
            </a:endParaRPr>
          </a:p>
          <a:p>
            <a:endParaRPr lang="cs-CZ" sz="1100">
              <a:latin typeface="Calibri" pitchFamily="34" charset="0"/>
            </a:endParaRPr>
          </a:p>
        </p:txBody>
      </p:sp>
      <p:pic>
        <p:nvPicPr>
          <p:cNvPr id="14340" name="Picture 2" descr="F:\březen\logo_b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97425"/>
            <a:ext cx="728662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Tabákový kouř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Tabákový kouř obsahuje více než 4 000 chemických látek a většina z nich je zdraví škodlivých. </a:t>
            </a:r>
          </a:p>
        </p:txBody>
      </p:sp>
      <p:pic>
        <p:nvPicPr>
          <p:cNvPr id="3076" name="Obrázek 3" descr="jed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708275"/>
            <a:ext cx="5972175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00B050"/>
                </a:solidFill>
              </a:rPr>
              <a:t>Příklady některých z látek obsažených v tabákovém kouři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Nikotin – jedovatá návyková látka, která poškozuje srdce, cévy a nervy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Dehet – drobné, pevné částečky, v 1 cm krychlovém cigaretového kouře je až 50 miliard částic, což je až 10 000 krát více než na dálnici v době největšího provozu. Dehtové částice jsou díky své velikosti zanášeny až do plicních sklípků, které zanáší černým, lepkavým materiálem. Silný kuřák vdechne za rok a půl tři čtvrtiny kilogramu dehtu.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123" name="Zástupný symbol pro obsah 3" descr="deh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0"/>
            <a:ext cx="3228975" cy="2565400"/>
          </a:xfrm>
        </p:spPr>
      </p:pic>
      <p:pic>
        <p:nvPicPr>
          <p:cNvPr id="5124" name="Obrázek 4" descr="plice-kurak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88913"/>
            <a:ext cx="277177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Obrázek 5" descr="plíce kuřá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6538" y="1341438"/>
            <a:ext cx="255746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Obrázek 6" descr="plic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884613"/>
            <a:ext cx="5375275" cy="297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3" descr="lebka-se-zapalenou-cigaretou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088" y="692150"/>
            <a:ext cx="5903912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1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Oxid uhelnatý – jedovatý plyn, který krvi brání roznášet po těle kyslík</a:t>
            </a:r>
          </a:p>
          <a:p>
            <a:pPr>
              <a:buFont typeface="Arial" charset="0"/>
              <a:buNone/>
            </a:pPr>
            <a:endParaRPr lang="cs-CZ" smtClean="0"/>
          </a:p>
          <a:p>
            <a:r>
              <a:rPr lang="cs-CZ" smtClean="0">
                <a:solidFill>
                  <a:srgbClr val="009900"/>
                </a:solidFill>
              </a:rPr>
              <a:t>Kyanovodík – jeden z nejrychleji působících a nejprudších jedů. Byl používán za 2. světové války k usmrcování vězňů v plynových komorách nacistických koncentračních táborů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0000"/>
                </a:solidFill>
              </a:rPr>
              <a:t>Závislost na tabáku je nemoc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518477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Závislost na tabáku je nemoc, která se podílí na vzniku dalších asi 50 nemocí, a to vesměs vážných.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009900"/>
                </a:solidFill>
              </a:rPr>
              <a:t>Rakovina plic a hrtanu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009900"/>
                </a:solidFill>
              </a:rPr>
              <a:t>Nemoci srdce a cév – infarkt, mozková mrtvice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009900"/>
                </a:solidFill>
              </a:rPr>
              <a:t>Podráždění plic a dýchacích cest (typický kuřácký kašel)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009900"/>
                </a:solidFill>
              </a:rPr>
              <a:t>Zvýšené riziko cukrovky, šedého zákalu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009900"/>
                </a:solidFill>
              </a:rPr>
              <a:t>Mužská impotence, horší kvalita a menší počet spermií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sz="2800" dirty="0" smtClean="0">
                <a:solidFill>
                  <a:srgbClr val="009900"/>
                </a:solidFill>
              </a:rPr>
              <a:t>Ženy kuřačky rodí menší děti, může dojít k poškození plodu.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>
              <a:solidFill>
                <a:srgbClr val="00990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 descr="nád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068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 descr="nemoc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8913"/>
            <a:ext cx="4643438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phoca_thumb_l_rakovina-rtu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7238" y="4437063"/>
            <a:ext cx="3306762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_kjkj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716338"/>
            <a:ext cx="216058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BLHfa3e3_zuby1.jpg"/>
          <p:cNvPicPr>
            <a:picLocks noChangeAspect="1"/>
          </p:cNvPicPr>
          <p:nvPr/>
        </p:nvPicPr>
        <p:blipFill>
          <a:blip r:embed="rId6" cstate="print"/>
          <a:srcRect l="5074" t="6274" r="3600" b="24715"/>
          <a:stretch>
            <a:fillRect/>
          </a:stretch>
        </p:blipFill>
        <p:spPr bwMode="auto">
          <a:xfrm>
            <a:off x="2916238" y="4797425"/>
            <a:ext cx="25923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 descr="těhotná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0"/>
            <a:ext cx="31162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Obrázek 3" descr="matka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344988"/>
            <a:ext cx="3759200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Obrázek 4" descr="matka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3425" y="3716338"/>
            <a:ext cx="4144963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Obrázek 5" descr="dítě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33375"/>
            <a:ext cx="3513137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ovéPole 6"/>
          <p:cNvSpPr txBox="1">
            <a:spLocks noChangeArrowheads="1"/>
          </p:cNvSpPr>
          <p:nvPr/>
        </p:nvSpPr>
        <p:spPr bwMode="auto">
          <a:xfrm>
            <a:off x="3851275" y="981075"/>
            <a:ext cx="1008063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5000">
                <a:solidFill>
                  <a:srgbClr val="FF0000"/>
                </a:solidFill>
                <a:latin typeface="Calibri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5" descr="562px-Nosmokingsign_svg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3414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Obrázek 3" descr="pasivní kouření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5775" y="0"/>
            <a:ext cx="3578225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r>
              <a:rPr lang="cs-CZ" smtClean="0">
                <a:solidFill>
                  <a:srgbClr val="FF0000"/>
                </a:solidFill>
              </a:rPr>
              <a:t>Pasivní kouření</a:t>
            </a:r>
          </a:p>
        </p:txBody>
      </p:sp>
      <p:sp>
        <p:nvSpPr>
          <p:cNvPr id="10245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425950"/>
          </a:xfrm>
        </p:spPr>
        <p:txBody>
          <a:bodyPr/>
          <a:lstStyle/>
          <a:p>
            <a:r>
              <a:rPr lang="cs-CZ" smtClean="0"/>
              <a:t>Tabákovému kouři jsou vystaveny další osoby, které tento kouř kuřáků vdechují.</a:t>
            </a:r>
          </a:p>
          <a:p>
            <a:r>
              <a:rPr lang="cs-CZ" smtClean="0"/>
              <a:t>Proto existuje zákon na ochranu před pasivním kouřením. Kouření je zakázáno na některých veřejných místech – restaurace, nádraží, úřední budovy, společné prostory domů atd.</a:t>
            </a:r>
          </a:p>
          <a:p>
            <a:endParaRPr lang="cs-CZ" smtClean="0"/>
          </a:p>
        </p:txBody>
      </p:sp>
      <p:pic>
        <p:nvPicPr>
          <p:cNvPr id="10246" name="Obrázek 4" descr="ochrana-pred-pasivnim-kourenim-zakon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868863"/>
            <a:ext cx="28654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Obrázek 6" descr="ob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4829175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344</Words>
  <Application>Microsoft Office PowerPoint</Application>
  <PresentationFormat>Předvádění na obrazovce (4:3)</PresentationFormat>
  <Paragraphs>44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Calibri</vt:lpstr>
      <vt:lpstr>Arial</vt:lpstr>
      <vt:lpstr>Motiv sady Office</vt:lpstr>
      <vt:lpstr>KOUŘENÍ</vt:lpstr>
      <vt:lpstr>Tabákový kouř</vt:lpstr>
      <vt:lpstr>Příklady některých z látek obsažených v tabákovém kouři</vt:lpstr>
      <vt:lpstr>Snímek 4</vt:lpstr>
      <vt:lpstr>Snímek 5</vt:lpstr>
      <vt:lpstr>Závislost na tabáku je nemoc</vt:lpstr>
      <vt:lpstr>Snímek 7</vt:lpstr>
      <vt:lpstr>Snímek 8</vt:lpstr>
      <vt:lpstr>Pasivní kouření</vt:lpstr>
      <vt:lpstr>Být vzorem</vt:lpstr>
      <vt:lpstr>Snímek 11</vt:lpstr>
      <vt:lpstr>Snímek 12</vt:lpstr>
      <vt:lpstr> Zdroje: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KOUŘENÍ</dc:title>
  <dc:creator>bacek</dc:creator>
  <cp:lastModifiedBy>sedlacek</cp:lastModifiedBy>
  <cp:revision>18</cp:revision>
  <dcterms:created xsi:type="dcterms:W3CDTF">2013-03-17T16:42:56Z</dcterms:created>
  <dcterms:modified xsi:type="dcterms:W3CDTF">2013-03-22T13:05:13Z</dcterms:modified>
</cp:coreProperties>
</file>