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57" r:id="rId5"/>
    <p:sldId id="261" r:id="rId6"/>
    <p:sldId id="264" r:id="rId7"/>
    <p:sldId id="259" r:id="rId8"/>
    <p:sldId id="258" r:id="rId9"/>
    <p:sldId id="262" r:id="rId10"/>
    <p:sldId id="263" r:id="rId11"/>
    <p:sldId id="260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304C-664B-4D8B-A3FA-7402A740A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B9913-D8AC-44FE-8CAD-1FC93FC385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BE1D-953E-491B-B83A-FCD9DC0F33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6503-E217-4192-8592-480CACE0DA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B0BF-D73F-4C46-89B2-B186AEF494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8050-E16A-4B15-90A3-8AA2BF3BC3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5011-380C-40E7-82AA-4B4070E49B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A109-8D07-43E4-AB00-228535A97D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1422E-48F1-4ACF-A2E5-DE3445E0A2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5283-AFF7-4C49-AA21-80082ACD40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4EFC-3700-435A-84CE-8FCEE45AAA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DEEB44-BB62-485E-B415-0C8797B050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750" y="549275"/>
            <a:ext cx="7772400" cy="4032250"/>
          </a:xfrm>
        </p:spPr>
        <p:txBody>
          <a:bodyPr/>
          <a:lstStyle/>
          <a:p>
            <a:pPr eaLnBrk="1" hangingPunct="1">
              <a:defRPr/>
            </a:pPr>
            <a:r>
              <a:rPr lang="cs-CZ" sz="12500" b="1" cap="small" dirty="0" smtClean="0">
                <a:solidFill>
                  <a:srgbClr val="3333FF"/>
                </a:solidFill>
                <a:latin typeface="Arial Narrow" pitchFamily="34" charset="0"/>
              </a:rPr>
              <a:t>SAVCI</a:t>
            </a:r>
            <a:r>
              <a:rPr lang="cs-CZ" sz="8000" b="1" dirty="0" smtClean="0">
                <a:solidFill>
                  <a:srgbClr val="3333FF"/>
                </a:solidFill>
                <a:latin typeface="Arial Narrow" pitchFamily="34" charset="0"/>
              </a:rPr>
              <a:t/>
            </a:r>
            <a:br>
              <a:rPr lang="cs-CZ" sz="8000" b="1" dirty="0" smtClean="0">
                <a:solidFill>
                  <a:srgbClr val="3333FF"/>
                </a:solidFill>
                <a:latin typeface="Arial Narrow" pitchFamily="34" charset="0"/>
              </a:rPr>
            </a:br>
            <a:r>
              <a:rPr lang="cs-CZ" sz="8000" b="1" dirty="0" smtClean="0">
                <a:solidFill>
                  <a:srgbClr val="3333FF"/>
                </a:solidFill>
                <a:latin typeface="Arial Narrow" pitchFamily="34" charset="0"/>
              </a:rPr>
              <a:t>  </a:t>
            </a:r>
            <a:r>
              <a:rPr lang="cs-CZ" sz="8000" b="1" dirty="0" smtClean="0">
                <a:solidFill>
                  <a:srgbClr val="0070C0"/>
                </a:solidFill>
                <a:latin typeface="Arial Narrow" pitchFamily="34" charset="0"/>
              </a:rPr>
              <a:t>- charakteristika</a:t>
            </a:r>
            <a:endParaRPr lang="cs-CZ" sz="800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2051" name="Obrázek 3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868863"/>
            <a:ext cx="5773738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rgbClr val="0070C0"/>
                </a:solidFill>
                <a:latin typeface="Arial Narrow" pitchFamily="34" charset="0"/>
              </a:rPr>
              <a:t>Orgánové soustavy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1475" cy="532765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 Narrow" pitchFamily="34" charset="0"/>
              </a:rPr>
              <a:t>zdokonalení všech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DS: </a:t>
            </a:r>
            <a:r>
              <a:rPr lang="cs-CZ" smtClean="0">
                <a:solidFill>
                  <a:srgbClr val="FF0000"/>
                </a:solidFill>
                <a:latin typeface="Arial Narrow" pitchFamily="34" charset="0"/>
              </a:rPr>
              <a:t>plíce u všech</a:t>
            </a:r>
            <a:r>
              <a:rPr lang="cs-CZ" smtClean="0">
                <a:latin typeface="Arial Narrow" pitchFamily="34" charset="0"/>
              </a:rPr>
              <a:t> !!!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CS: dokonalé čtyřdílné srdce, cévy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VS: párové ledviny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TS: různé přizpůsobení k druhu potravy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NS: pětidílný mozek, mícha, nervy, smyslové orgány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RS: oddělené pohlaví, vnitřní oplození, vývin zárodku uvnitř matky (výjimky)</a:t>
            </a:r>
          </a:p>
          <a:p>
            <a:pPr eaLnBrk="1" hangingPunct="1"/>
            <a:endParaRPr lang="cs-CZ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rgbClr val="0070C0"/>
                </a:solidFill>
                <a:latin typeface="Arial Narrow" pitchFamily="34" charset="0"/>
              </a:rPr>
              <a:t>Vývin nového jedince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77724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 Narrow" pitchFamily="34" charset="0"/>
              </a:rPr>
              <a:t>vývin zárodku uvnitř samice v </a:t>
            </a:r>
            <a:r>
              <a:rPr lang="cs-CZ" smtClean="0">
                <a:solidFill>
                  <a:srgbClr val="FF0000"/>
                </a:solidFill>
                <a:latin typeface="Arial Narrow" pitchFamily="34" charset="0"/>
              </a:rPr>
              <a:t>děloze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výživa zárodku prostřednictvím </a:t>
            </a:r>
            <a:r>
              <a:rPr lang="cs-CZ" smtClean="0">
                <a:solidFill>
                  <a:srgbClr val="FF0000"/>
                </a:solidFill>
                <a:latin typeface="Arial Narrow" pitchFamily="34" charset="0"/>
              </a:rPr>
              <a:t>placenty </a:t>
            </a:r>
            <a:r>
              <a:rPr lang="cs-CZ" smtClean="0">
                <a:latin typeface="Arial Narrow" pitchFamily="34" charset="0"/>
              </a:rPr>
              <a:t>(plodového lůžka)</a:t>
            </a:r>
            <a:endParaRPr lang="cs-CZ" smtClean="0">
              <a:solidFill>
                <a:srgbClr val="FF0000"/>
              </a:solidFill>
              <a:latin typeface="Arial Narrow" pitchFamily="34" charset="0"/>
            </a:endParaRPr>
          </a:p>
          <a:p>
            <a:pPr eaLnBrk="1" hangingPunct="1"/>
            <a:r>
              <a:rPr lang="cs-CZ" smtClean="0">
                <a:latin typeface="Arial Narrow" pitchFamily="34" charset="0"/>
              </a:rPr>
              <a:t>různě dlouho - vačice 14 dnů, slon 21-23 měsíců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naprostá většina savců </a:t>
            </a:r>
            <a:r>
              <a:rPr lang="cs-CZ" smtClean="0">
                <a:solidFill>
                  <a:srgbClr val="FF0000"/>
                </a:solidFill>
                <a:latin typeface="Arial Narrow" pitchFamily="34" charset="0"/>
              </a:rPr>
              <a:t>rodí živá mláďata </a:t>
            </a:r>
            <a:r>
              <a:rPr lang="cs-CZ" smtClean="0">
                <a:latin typeface="Arial Narrow" pitchFamily="34" charset="0"/>
              </a:rPr>
              <a:t>(dvě výjimky) 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po  narození </a:t>
            </a:r>
            <a:r>
              <a:rPr lang="cs-CZ" smtClean="0">
                <a:solidFill>
                  <a:srgbClr val="FF0000"/>
                </a:solidFill>
                <a:latin typeface="Arial Narrow" pitchFamily="34" charset="0"/>
              </a:rPr>
              <a:t>sání mateřského mléka</a:t>
            </a:r>
            <a:r>
              <a:rPr lang="cs-CZ" smtClean="0">
                <a:latin typeface="Arial Narrow" pitchFamily="34" charset="0"/>
              </a:rPr>
              <a:t> </a:t>
            </a:r>
            <a:endParaRPr lang="cs-CZ" smtClean="0">
              <a:solidFill>
                <a:srgbClr val="FF0000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2292" name="Picture 5" descr="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581525"/>
            <a:ext cx="2662237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 smtClean="0">
                <a:solidFill>
                  <a:srgbClr val="0070C0"/>
                </a:solidFill>
                <a:latin typeface="Arial Narrow" pitchFamily="34" charset="0"/>
              </a:rPr>
              <a:t>Otázky a úkoly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 Narrow" pitchFamily="34" charset="0"/>
              </a:rPr>
              <a:t>Které druhy savců nerodí živá mláďata?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Kolikrát je největší savec těžší než nejmenší?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Který savec je na světě nejpočetnější?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Který savec je ve znaku světové organizace na ochranu zvířat?</a:t>
            </a:r>
          </a:p>
          <a:p>
            <a:pPr eaLnBrk="1" hangingPunct="1"/>
            <a:endParaRPr lang="cs-CZ" smtClean="0">
              <a:latin typeface="Arial Narrow" pitchFamily="34" charset="0"/>
            </a:endParaRP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 descr="delfin"/>
          <p:cNvSpPr>
            <a:spLocks noChangeArrowheads="1"/>
          </p:cNvSpPr>
          <p:nvPr/>
        </p:nvSpPr>
        <p:spPr bwMode="auto">
          <a:xfrm>
            <a:off x="6084888" y="188913"/>
            <a:ext cx="2808287" cy="2232025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AutoShape 6" descr="220px-Zebras"/>
          <p:cNvSpPr>
            <a:spLocks noChangeArrowheads="1"/>
          </p:cNvSpPr>
          <p:nvPr/>
        </p:nvSpPr>
        <p:spPr bwMode="auto">
          <a:xfrm>
            <a:off x="179388" y="188913"/>
            <a:ext cx="2808287" cy="22320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3076" name="AutoShape 7" descr="100706_potkan"/>
          <p:cNvSpPr>
            <a:spLocks noChangeArrowheads="1"/>
          </p:cNvSpPr>
          <p:nvPr/>
        </p:nvSpPr>
        <p:spPr bwMode="auto">
          <a:xfrm>
            <a:off x="179388" y="4437063"/>
            <a:ext cx="2808287" cy="22320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7" name="AutoShape 9" descr="IMG_3571"/>
          <p:cNvSpPr>
            <a:spLocks noChangeArrowheads="1"/>
          </p:cNvSpPr>
          <p:nvPr/>
        </p:nvSpPr>
        <p:spPr bwMode="auto">
          <a:xfrm>
            <a:off x="250825" y="2492375"/>
            <a:ext cx="2663825" cy="1800225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8" name="AutoShape 10" descr="z_Ledni_medved_I_"/>
          <p:cNvSpPr>
            <a:spLocks noChangeArrowheads="1"/>
          </p:cNvSpPr>
          <p:nvPr/>
        </p:nvSpPr>
        <p:spPr bwMode="auto">
          <a:xfrm>
            <a:off x="3132138" y="4437063"/>
            <a:ext cx="2808287" cy="2232025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AutoShape 11" descr="z_slon_afr_007"/>
          <p:cNvSpPr>
            <a:spLocks noChangeArrowheads="1"/>
          </p:cNvSpPr>
          <p:nvPr/>
        </p:nvSpPr>
        <p:spPr bwMode="auto">
          <a:xfrm>
            <a:off x="6156325" y="4437063"/>
            <a:ext cx="2808288" cy="2232025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AutoShape 12" descr="P1040561_liska"/>
          <p:cNvSpPr>
            <a:spLocks noChangeArrowheads="1"/>
          </p:cNvSpPr>
          <p:nvPr/>
        </p:nvSpPr>
        <p:spPr bwMode="auto">
          <a:xfrm>
            <a:off x="6156325" y="2492375"/>
            <a:ext cx="2663825" cy="1800225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81" name="AutoShape 13" descr="220px-Meerkat_(Suricata_suricatta)_(2)"/>
          <p:cNvSpPr>
            <a:spLocks noChangeArrowheads="1"/>
          </p:cNvSpPr>
          <p:nvPr/>
        </p:nvSpPr>
        <p:spPr bwMode="auto">
          <a:xfrm>
            <a:off x="3132138" y="188913"/>
            <a:ext cx="2808287" cy="2232025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3203575" y="2565400"/>
            <a:ext cx="2736850" cy="1655763"/>
          </a:xfrm>
          <a:prstGeom prst="roundRect">
            <a:avLst/>
          </a:prstGeom>
          <a:solidFill>
            <a:srgbClr val="0070C0">
              <a:alpha val="4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tx1"/>
                </a:solidFill>
                <a:latin typeface="Arial Narrow" pitchFamily="34" charset="0"/>
              </a:rPr>
              <a:t>rozmanitá třída obratlovců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rgbClr val="0070C0"/>
                </a:solidFill>
                <a:latin typeface="Arial Narrow" pitchFamily="34" charset="0"/>
              </a:rPr>
              <a:t>Velikost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>
          <a:xfrm>
            <a:off x="4500563" y="404813"/>
            <a:ext cx="4040187" cy="639762"/>
          </a:xfrm>
        </p:spPr>
        <p:txBody>
          <a:bodyPr/>
          <a:lstStyle/>
          <a:p>
            <a:pPr eaLnBrk="1" hangingPunct="1"/>
            <a:r>
              <a:rPr lang="cs-CZ" sz="3200" smtClean="0">
                <a:solidFill>
                  <a:srgbClr val="0070C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cs-CZ" sz="3200" smtClean="0">
                <a:solidFill>
                  <a:srgbClr val="0070C0"/>
                </a:solidFill>
                <a:latin typeface="Arial Narrow" pitchFamily="34" charset="0"/>
              </a:rPr>
              <a:t>nejmenší</a:t>
            </a:r>
          </a:p>
        </p:txBody>
      </p:sp>
      <p:sp>
        <p:nvSpPr>
          <p:cNvPr id="4100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125538"/>
            <a:ext cx="4040187" cy="3951287"/>
          </a:xfrm>
        </p:spPr>
        <p:txBody>
          <a:bodyPr/>
          <a:lstStyle/>
          <a:p>
            <a:pPr eaLnBrk="1" hangingPunct="1"/>
            <a:r>
              <a:rPr lang="cs-CZ" sz="3400" smtClean="0">
                <a:latin typeface="Arial Narrow" pitchFamily="34" charset="0"/>
              </a:rPr>
              <a:t>Bělozubka nejmenší</a:t>
            </a:r>
          </a:p>
          <a:p>
            <a:pPr eaLnBrk="1" hangingPunct="1"/>
            <a:endParaRPr lang="cs-CZ" sz="2800" smtClean="0">
              <a:latin typeface="Arial Narrow" pitchFamily="34" charset="0"/>
            </a:endParaRPr>
          </a:p>
        </p:txBody>
      </p:sp>
      <p:sp>
        <p:nvSpPr>
          <p:cNvPr id="4101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95288" y="4437063"/>
            <a:ext cx="4041775" cy="6397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à"/>
            </a:pPr>
            <a:r>
              <a:rPr lang="cs-CZ" sz="3600" smtClean="0">
                <a:solidFill>
                  <a:srgbClr val="0070C0"/>
                </a:solidFill>
                <a:latin typeface="Arial Narrow" pitchFamily="34" charset="0"/>
                <a:sym typeface="Wingdings" pitchFamily="2" charset="2"/>
              </a:rPr>
              <a:t>největší</a:t>
            </a:r>
          </a:p>
          <a:p>
            <a:pPr eaLnBrk="1" hangingPunct="1">
              <a:buFontTx/>
              <a:buChar char="•"/>
            </a:pPr>
            <a:r>
              <a:rPr lang="cs-CZ" sz="3400" b="0" smtClean="0">
                <a:latin typeface="Arial Narrow" pitchFamily="34" charset="0"/>
                <a:sym typeface="Wingdings" pitchFamily="2" charset="2"/>
              </a:rPr>
              <a:t> Plejtvák obrovský</a:t>
            </a:r>
            <a:endParaRPr lang="cs-CZ" sz="3400" b="0" smtClean="0">
              <a:latin typeface="Arial Narrow" pitchFamily="34" charset="0"/>
            </a:endParaRPr>
          </a:p>
        </p:txBody>
      </p:sp>
      <p:pic>
        <p:nvPicPr>
          <p:cNvPr id="7" name="Zástupný symbol pro obsah 6" descr="e957e8cf2d_71746276_o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700213"/>
            <a:ext cx="4032250" cy="2830512"/>
          </a:xfrm>
        </p:spPr>
      </p:pic>
      <p:pic>
        <p:nvPicPr>
          <p:cNvPr id="4103" name="Obrázek 7" descr="8874989513_32534825_o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941888"/>
            <a:ext cx="82089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ek 8" descr="258px-African_Elephant_in_Keny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08050"/>
            <a:ext cx="3276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468313" y="3357563"/>
            <a:ext cx="21621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kern="0" dirty="0">
                <a:solidFill>
                  <a:srgbClr val="000000"/>
                </a:solidFill>
                <a:latin typeface="Arial Narrow" pitchFamily="34" charset="0"/>
              </a:rPr>
              <a:t> Slon africký</a:t>
            </a:r>
            <a:endParaRPr lang="cs-CZ" sz="3200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569325" cy="1143000"/>
          </a:xfrm>
        </p:spPr>
        <p:txBody>
          <a:bodyPr/>
          <a:lstStyle/>
          <a:p>
            <a:pPr algn="l" eaLnBrk="1" hangingPunct="1"/>
            <a:r>
              <a:rPr lang="cs-CZ" sz="4000" b="1" smtClean="0">
                <a:solidFill>
                  <a:srgbClr val="0070C0"/>
                </a:solidFill>
                <a:latin typeface="Arial Narrow" pitchFamily="34" charset="0"/>
              </a:rPr>
              <a:t>Savci = </a:t>
            </a:r>
            <a:br>
              <a:rPr lang="cs-CZ" sz="4000" b="1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cs-CZ" sz="4000" b="1" smtClean="0">
                <a:solidFill>
                  <a:srgbClr val="0070C0"/>
                </a:solidFill>
                <a:latin typeface="Arial Narrow" pitchFamily="34" charset="0"/>
              </a:rPr>
              <a:t>vývojově nejpokročilejší obratlovci</a:t>
            </a:r>
            <a:r>
              <a:rPr lang="cs-CZ" sz="4000" b="1" smtClean="0">
                <a:latin typeface="Arial Narrow" pitchFamily="34" charset="0"/>
              </a:rPr>
              <a:t/>
            </a:r>
            <a:br>
              <a:rPr lang="cs-CZ" sz="4000" b="1" smtClean="0">
                <a:latin typeface="Arial Narrow" pitchFamily="34" charset="0"/>
              </a:rPr>
            </a:br>
            <a:endParaRPr lang="cs-CZ" sz="4000" b="1" smtClean="0">
              <a:latin typeface="Arial Narrow" pitchFamily="34" charset="0"/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>
                <a:latin typeface="Arial Narrow" pitchFamily="34" charset="0"/>
                <a:cs typeface="Lucida Sans Unicode" pitchFamily="34" charset="0"/>
              </a:rPr>
              <a:t>→</a:t>
            </a:r>
            <a:r>
              <a:rPr lang="cs-CZ" smtClean="0">
                <a:latin typeface="Arial Narrow" pitchFamily="34" charset="0"/>
              </a:rPr>
              <a:t> </a:t>
            </a:r>
            <a:r>
              <a:rPr lang="cs-CZ" smtClean="0">
                <a:latin typeface="Arial Narrow" pitchFamily="34" charset="0"/>
                <a:cs typeface="Lucida Sans Unicode" pitchFamily="34" charset="0"/>
              </a:rPr>
              <a:t>stálá tělesná teplota (</a:t>
            </a:r>
            <a:r>
              <a:rPr lang="cs-CZ" smtClean="0">
                <a:latin typeface="Arial Narrow" pitchFamily="34" charset="0"/>
              </a:rPr>
              <a:t>mezi 36 °C až 40 °C) 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Arial Narrow" pitchFamily="34" charset="0"/>
                <a:cs typeface="Lucida Sans Unicode" pitchFamily="34" charset="0"/>
              </a:rPr>
              <a:t>→</a:t>
            </a:r>
            <a:r>
              <a:rPr lang="cs-CZ" smtClean="0">
                <a:latin typeface="Arial Narrow" pitchFamily="34" charset="0"/>
              </a:rPr>
              <a:t> srst (u některých jen u mláďat)</a:t>
            </a:r>
            <a:endParaRPr lang="cs-CZ" smtClean="0">
              <a:latin typeface="Arial Narrow" pitchFamily="34" charset="0"/>
              <a:cs typeface="Lucida Sans Unicode" pitchFamily="34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latin typeface="Arial Narrow" pitchFamily="34" charset="0"/>
                <a:cs typeface="Lucida Sans Unicode" pitchFamily="34" charset="0"/>
              </a:rPr>
              <a:t>→ nejdokonalejší nervová soustava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Arial Narrow" pitchFamily="34" charset="0"/>
                <a:cs typeface="Lucida Sans Unicode" pitchFamily="34" charset="0"/>
              </a:rPr>
              <a:t>→ vývoj zárodku uvnitř matky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Arial Narrow" pitchFamily="34" charset="0"/>
                <a:cs typeface="Lucida Sans Unicode" pitchFamily="34" charset="0"/>
              </a:rPr>
              <a:t>→ sání výživného mateřského mléka (název)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Arial Narrow" pitchFamily="34" charset="0"/>
                <a:cs typeface="Lucida Sans Unicode" pitchFamily="34" charset="0"/>
              </a:rPr>
              <a:t>→</a:t>
            </a:r>
            <a:r>
              <a:rPr lang="cs-CZ" smtClean="0">
                <a:latin typeface="Arial Narrow" pitchFamily="34" charset="0"/>
              </a:rPr>
              <a:t> bránice rozděluje tělní dutinu  na břišní a hrudní dutinu </a:t>
            </a:r>
          </a:p>
          <a:p>
            <a:pPr eaLnBrk="1" hangingPunct="1"/>
            <a:endParaRPr lang="cs-CZ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4824412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rgbClr val="0070C0"/>
                </a:solidFill>
                <a:latin typeface="Arial Narrow" pitchFamily="34" charset="0"/>
              </a:rPr>
              <a:t>VÝSKYT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 Narrow" pitchFamily="34" charset="0"/>
              </a:rPr>
              <a:t>vývoj </a:t>
            </a:r>
            <a:r>
              <a:rPr lang="cs-CZ" smtClean="0">
                <a:solidFill>
                  <a:srgbClr val="FF0000"/>
                </a:solidFill>
                <a:latin typeface="Arial Narrow" pitchFamily="34" charset="0"/>
              </a:rPr>
              <a:t>z plazů</a:t>
            </a:r>
            <a:endParaRPr lang="cs-CZ" smtClean="0">
              <a:latin typeface="Arial Narrow" pitchFamily="34" charset="0"/>
            </a:endParaRPr>
          </a:p>
          <a:p>
            <a:pPr eaLnBrk="1" hangingPunct="1"/>
            <a:r>
              <a:rPr lang="cs-CZ" smtClean="0">
                <a:latin typeface="Arial Narrow" pitchFamily="34" charset="0"/>
              </a:rPr>
              <a:t>vrchol v třetihorách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řada z různých důvodů vyhynula </a:t>
            </a:r>
          </a:p>
        </p:txBody>
      </p:sp>
      <p:pic>
        <p:nvPicPr>
          <p:cNvPr id="15364" name="Picture 4" descr="Smilo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04813"/>
            <a:ext cx="30241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rop-38476-mamut_520x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860800"/>
            <a:ext cx="41036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vakov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860800"/>
            <a:ext cx="33162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rgbClr val="0070C0"/>
                </a:solidFill>
                <a:latin typeface="Arial Narrow" pitchFamily="34" charset="0"/>
              </a:rPr>
              <a:t>Životní prostředí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 Narrow" pitchFamily="34" charset="0"/>
              </a:rPr>
              <a:t>původně všichni na souši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druhotně ve sladké či slané vodě a ve vzduchu</a:t>
            </a:r>
          </a:p>
          <a:p>
            <a:pPr eaLnBrk="1" hangingPunct="1"/>
            <a:endParaRPr lang="cs-CZ" smtClean="0"/>
          </a:p>
        </p:txBody>
      </p:sp>
      <p:pic>
        <p:nvPicPr>
          <p:cNvPr id="18436" name="Picture 4" descr="59047dcd6f_75754182_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500438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vy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44900"/>
            <a:ext cx="381635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netopyr_vel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781300"/>
            <a:ext cx="33512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3168650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rgbClr val="0070C0"/>
                </a:solidFill>
                <a:latin typeface="Arial Narrow" pitchFamily="34" charset="0"/>
              </a:rPr>
              <a:t>Stavba těla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77724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 Narrow" pitchFamily="34" charset="0"/>
              </a:rPr>
              <a:t>hlava + krk + trup + ocas + 4 končetiny 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končetiny různě pozměněny 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Arial Narrow" pitchFamily="34" charset="0"/>
                <a:sym typeface="Wingdings" pitchFamily="2" charset="2"/>
              </a:rPr>
              <a:t>   přizpůsobení způsobu života</a:t>
            </a:r>
            <a:endParaRPr lang="cs-CZ" smtClean="0">
              <a:latin typeface="Arial Narrow" pitchFamily="34" charset="0"/>
            </a:endParaRPr>
          </a:p>
        </p:txBody>
      </p:sp>
      <p:pic>
        <p:nvPicPr>
          <p:cNvPr id="13316" name="Picture 4" descr="21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357563"/>
            <a:ext cx="42672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velry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16113"/>
            <a:ext cx="252095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Fruit Bats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292600"/>
            <a:ext cx="30956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algn="l" eaLnBrk="1" hangingPunct="1"/>
            <a:r>
              <a:rPr lang="cs-CZ" sz="4800" b="1" smtClean="0">
                <a:solidFill>
                  <a:srgbClr val="0070C0"/>
                </a:solidFill>
                <a:latin typeface="Arial Narrow" pitchFamily="34" charset="0"/>
              </a:rPr>
              <a:t>Srst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424862" cy="5545137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0000"/>
                </a:solidFill>
                <a:latin typeface="Arial Narrow" pitchFamily="34" charset="0"/>
              </a:rPr>
              <a:t>podsada </a:t>
            </a:r>
            <a:r>
              <a:rPr lang="cs-CZ" sz="3600" smtClean="0">
                <a:latin typeface="Arial Narrow" pitchFamily="34" charset="0"/>
              </a:rPr>
              <a:t>= krátké měkké husté chlupy</a:t>
            </a:r>
          </a:p>
          <a:p>
            <a:pPr eaLnBrk="1" hangingPunct="1"/>
            <a:r>
              <a:rPr lang="cs-CZ" sz="3600" smtClean="0">
                <a:solidFill>
                  <a:srgbClr val="FF0000"/>
                </a:solidFill>
                <a:latin typeface="Arial Narrow" pitchFamily="34" charset="0"/>
              </a:rPr>
              <a:t>pesíky</a:t>
            </a:r>
            <a:r>
              <a:rPr lang="cs-CZ" sz="3600" smtClean="0">
                <a:latin typeface="Arial Narrow" pitchFamily="34" charset="0"/>
              </a:rPr>
              <a:t> = delší, tužší chlupy</a:t>
            </a:r>
          </a:p>
          <a:p>
            <a:pPr eaLnBrk="1" hangingPunct="1"/>
            <a:r>
              <a:rPr lang="cs-CZ" sz="3600" smtClean="0">
                <a:latin typeface="Arial Narrow" pitchFamily="34" charset="0"/>
              </a:rPr>
              <a:t>součástí hmatové chlupy, vousy, oční brvy, žíně</a:t>
            </a:r>
          </a:p>
          <a:p>
            <a:pPr eaLnBrk="1" hangingPunct="1"/>
            <a:r>
              <a:rPr lang="cs-CZ" sz="3600" smtClean="0">
                <a:solidFill>
                  <a:srgbClr val="FF0000"/>
                </a:solidFill>
                <a:latin typeface="Arial Narrow" pitchFamily="34" charset="0"/>
              </a:rPr>
              <a:t>línání</a:t>
            </a:r>
            <a:r>
              <a:rPr lang="cs-CZ" sz="3600" smtClean="0">
                <a:latin typeface="Arial Narrow" pitchFamily="34" charset="0"/>
              </a:rPr>
              <a:t> = výměna srsti</a:t>
            </a:r>
          </a:p>
          <a:p>
            <a:pPr eaLnBrk="1" hangingPunct="1"/>
            <a:r>
              <a:rPr lang="cs-CZ" sz="3600" smtClean="0">
                <a:latin typeface="Arial Narrow" pitchFamily="34" charset="0"/>
              </a:rPr>
              <a:t>zvláštnosti: např. bobr a  vydra vodotěsná, u velryb  chybí</a:t>
            </a:r>
          </a:p>
        </p:txBody>
      </p:sp>
      <p:pic>
        <p:nvPicPr>
          <p:cNvPr id="12292" name="Picture 4" descr="Srst_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943225"/>
            <a:ext cx="4808538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rgbClr val="0070C0"/>
                </a:solidFill>
                <a:latin typeface="Arial Narrow" pitchFamily="34" charset="0"/>
              </a:rPr>
              <a:t>Kůže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 Narrow" pitchFamily="34" charset="0"/>
              </a:rPr>
              <a:t>velké množství specializovaných žláz – potní, mazové, pachové, mléčné</a:t>
            </a:r>
          </a:p>
          <a:p>
            <a:pPr eaLnBrk="1" hangingPunct="1"/>
            <a:r>
              <a:rPr lang="cs-CZ" smtClean="0">
                <a:latin typeface="Arial Narrow" pitchFamily="34" charset="0"/>
              </a:rPr>
              <a:t> drápy, nehty, kopyta, rohy, krunýře, ostny, … </a:t>
            </a:r>
          </a:p>
          <a:p>
            <a:pPr eaLnBrk="1" hangingPunct="1"/>
            <a:endParaRPr lang="cs-CZ" smtClean="0">
              <a:latin typeface="Arial Narrow" pitchFamily="34" charset="0"/>
            </a:endParaRPr>
          </a:p>
        </p:txBody>
      </p:sp>
      <p:pic>
        <p:nvPicPr>
          <p:cNvPr id="16388" name="Picture 4" descr="94d69a0c5b_68196524_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97200"/>
            <a:ext cx="2127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258px-Pangolin_born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997200"/>
            <a:ext cx="23780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797425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los-zvi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997200"/>
            <a:ext cx="27813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270</Words>
  <Application>Microsoft Office PowerPoint</Application>
  <PresentationFormat>Předvádění na obrazovce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Times New Roman</vt:lpstr>
      <vt:lpstr>Arial</vt:lpstr>
      <vt:lpstr>Calibri</vt:lpstr>
      <vt:lpstr>Arial Narrow</vt:lpstr>
      <vt:lpstr>Wingdings</vt:lpstr>
      <vt:lpstr>Lucida Sans Unicode</vt:lpstr>
      <vt:lpstr>Výchozí návrh</vt:lpstr>
      <vt:lpstr>SAVCI   - charakteristika</vt:lpstr>
      <vt:lpstr>Snímek 2</vt:lpstr>
      <vt:lpstr>Velikost</vt:lpstr>
      <vt:lpstr>Savci =  vývojově nejpokročilejší obratlovci </vt:lpstr>
      <vt:lpstr>VÝSKYT</vt:lpstr>
      <vt:lpstr>Životní prostředí</vt:lpstr>
      <vt:lpstr>Stavba těla</vt:lpstr>
      <vt:lpstr>Srst</vt:lpstr>
      <vt:lpstr>Kůže</vt:lpstr>
      <vt:lpstr>Orgánové soustavy</vt:lpstr>
      <vt:lpstr>Vývin nového jedince</vt:lpstr>
      <vt:lpstr>Otázky a úkoly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sedlacek</cp:lastModifiedBy>
  <cp:revision>7</cp:revision>
  <dcterms:created xsi:type="dcterms:W3CDTF">1601-01-01T00:00:00Z</dcterms:created>
  <dcterms:modified xsi:type="dcterms:W3CDTF">2012-10-17T08:40:38Z</dcterms:modified>
</cp:coreProperties>
</file>