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8" r:id="rId3"/>
    <p:sldId id="273" r:id="rId4"/>
    <p:sldId id="264" r:id="rId5"/>
    <p:sldId id="279" r:id="rId6"/>
    <p:sldId id="276" r:id="rId7"/>
    <p:sldId id="263" r:id="rId8"/>
    <p:sldId id="280" r:id="rId9"/>
    <p:sldId id="272" r:id="rId10"/>
    <p:sldId id="266" r:id="rId11"/>
    <p:sldId id="289" r:id="rId12"/>
    <p:sldId id="269" r:id="rId13"/>
    <p:sldId id="275" r:id="rId14"/>
    <p:sldId id="288" r:id="rId15"/>
    <p:sldId id="257" r:id="rId16"/>
    <p:sldId id="265" r:id="rId17"/>
    <p:sldId id="290" r:id="rId18"/>
    <p:sldId id="271" r:id="rId19"/>
    <p:sldId id="260" r:id="rId20"/>
    <p:sldId id="291" r:id="rId21"/>
    <p:sldId id="268" r:id="rId22"/>
    <p:sldId id="259" r:id="rId23"/>
    <p:sldId id="292" r:id="rId24"/>
    <p:sldId id="274" r:id="rId25"/>
    <p:sldId id="267" r:id="rId26"/>
    <p:sldId id="293" r:id="rId27"/>
    <p:sldId id="277" r:id="rId28"/>
    <p:sldId id="261" r:id="rId29"/>
    <p:sldId id="294" r:id="rId30"/>
    <p:sldId id="270" r:id="rId31"/>
    <p:sldId id="258" r:id="rId32"/>
    <p:sldId id="295" r:id="rId33"/>
    <p:sldId id="278" r:id="rId34"/>
    <p:sldId id="262" r:id="rId35"/>
    <p:sldId id="296" r:id="rId36"/>
    <p:sldId id="297" r:id="rId37"/>
    <p:sldId id="299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EC1D4A-A796-47C3-A63E-CE236FB377E2}" type="datetimeFigureOut">
              <a:rPr lang="cs-CZ" smtClean="0"/>
              <a:t>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31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schka\AppData\Local\Microsoft\Windows\Temporary Internet Files\Content.IE5\2TOVCXNI\MP9003867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52342"/>
            <a:ext cx="2304256" cy="164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latin typeface="Arial Black" pitchFamily="34" charset="0"/>
              </a:rPr>
              <a:t>Ptáci </a:t>
            </a:r>
            <a:r>
              <a:rPr lang="cs-CZ" dirty="0" smtClean="0">
                <a:latin typeface="Arial Black" pitchFamily="34" charset="0"/>
              </a:rPr>
              <a:t>v okolí </a:t>
            </a:r>
            <a:r>
              <a:rPr lang="cs-CZ" dirty="0" smtClean="0">
                <a:latin typeface="Arial Black" pitchFamily="34" charset="0"/>
              </a:rPr>
              <a:t>školy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4831235"/>
            <a:ext cx="6840760" cy="16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9208" y="19168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Arial Black" pitchFamily="34" charset="0"/>
              </a:rPr>
              <a:t>Chyba. Oprav se.</a:t>
            </a:r>
            <a:endParaRPr lang="cs-CZ" sz="5400" dirty="0">
              <a:latin typeface="Arial Black" pitchFamily="34" charset="0"/>
            </a:endParaRPr>
          </a:p>
        </p:txBody>
      </p:sp>
      <p:sp>
        <p:nvSpPr>
          <p:cNvPr id="4" name="Šipka doprava 3">
            <a:hlinkClick r:id="rId2" action="ppaction://hlinksldjump"/>
          </p:cNvPr>
          <p:cNvSpPr/>
          <p:nvPr/>
        </p:nvSpPr>
        <p:spPr>
          <a:xfrm>
            <a:off x="6012160" y="4797152"/>
            <a:ext cx="2736304" cy="1512168"/>
          </a:xfrm>
          <a:prstGeom prst="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76200" contourW="12700">
            <a:bevelT w="190500" h="1905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 Black" pitchFamily="34" charset="0"/>
              </a:rPr>
              <a:t>ZPĚT</a:t>
            </a:r>
            <a:endParaRPr lang="cs-CZ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2505075"/>
          </a:xfrm>
        </p:spPr>
        <p:txBody>
          <a:bodyPr/>
          <a:lstStyle/>
          <a:p>
            <a:r>
              <a:rPr lang="cs-CZ" sz="5400" b="1" dirty="0" smtClean="0">
                <a:latin typeface="Arial Black" pitchFamily="34" charset="0"/>
              </a:rPr>
              <a:t>Ano, to je správně.</a:t>
            </a:r>
            <a:endParaRPr lang="cs-CZ" sz="5400" b="1" dirty="0">
              <a:latin typeface="Arial Black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60040" y="3429000"/>
            <a:ext cx="7772400" cy="113188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Arial Black" pitchFamily="34" charset="0"/>
              </a:rPr>
              <a:t>Do tajenky si zapiš písmenko G. </a:t>
            </a:r>
          </a:p>
          <a:p>
            <a:endParaRPr lang="cs-CZ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Šipka doprava se zářezem 6">
            <a:hlinkClick r:id="rId2" action="ppaction://hlinksldjump"/>
          </p:cNvPr>
          <p:cNvSpPr/>
          <p:nvPr/>
        </p:nvSpPr>
        <p:spPr>
          <a:xfrm>
            <a:off x="5220072" y="5085184"/>
            <a:ext cx="3312368" cy="1440160"/>
          </a:xfrm>
          <a:prstGeom prst="notched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Arial Black" pitchFamily="34" charset="0"/>
              </a:rPr>
              <a:t>další obrázek</a:t>
            </a: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0" r="4300"/>
          <a:stretch/>
        </p:blipFill>
        <p:spPr>
          <a:xfrm>
            <a:off x="251520" y="378329"/>
            <a:ext cx="4606699" cy="5724000"/>
          </a:xfrm>
        </p:spPr>
      </p:pic>
      <p:sp>
        <p:nvSpPr>
          <p:cNvPr id="6" name="Zaoblený obdélník 5"/>
          <p:cNvSpPr/>
          <p:nvPr/>
        </p:nvSpPr>
        <p:spPr>
          <a:xfrm>
            <a:off x="5364088" y="1172207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Arial Black" pitchFamily="34" charset="0"/>
              </a:rPr>
              <a:t>jiřička obecná</a:t>
            </a:r>
            <a:endParaRPr lang="cs-CZ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Zaoblený obdélník 11">
            <a:hlinkClick r:id="rId3" action="ppaction://hlinksldjump"/>
          </p:cNvPr>
          <p:cNvSpPr/>
          <p:nvPr/>
        </p:nvSpPr>
        <p:spPr>
          <a:xfrm>
            <a:off x="5385399" y="2852936"/>
            <a:ext cx="3420380" cy="1080120"/>
          </a:xfrm>
          <a:prstGeom prst="roundRect">
            <a:avLst/>
          </a:prstGeom>
          <a:solidFill>
            <a:srgbClr val="3232D6"/>
          </a:solidFill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skřivan polní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Zaoblený obdélník 6">
            <a:hlinkClick r:id="rId3" action="ppaction://hlinksldjump"/>
          </p:cNvPr>
          <p:cNvSpPr/>
          <p:nvPr/>
        </p:nvSpPr>
        <p:spPr>
          <a:xfrm>
            <a:off x="5356674" y="1175494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jiřička obecná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Zaoblený obdélník 8">
            <a:hlinkClick r:id="rId4" action="ppaction://hlinksldjump"/>
          </p:cNvPr>
          <p:cNvSpPr/>
          <p:nvPr/>
        </p:nvSpPr>
        <p:spPr>
          <a:xfrm>
            <a:off x="5409184" y="4294686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konipas bílý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9208" y="19168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Arial Black" pitchFamily="34" charset="0"/>
              </a:rPr>
              <a:t>Chyba. Oprav se.</a:t>
            </a:r>
            <a:endParaRPr lang="cs-CZ" sz="5400" dirty="0">
              <a:latin typeface="Arial Black" pitchFamily="34" charset="0"/>
            </a:endParaRPr>
          </a:p>
        </p:txBody>
      </p:sp>
      <p:sp>
        <p:nvSpPr>
          <p:cNvPr id="4" name="Šipka doprava 3">
            <a:hlinkClick r:id="rId2" action="ppaction://hlinksldjump"/>
          </p:cNvPr>
          <p:cNvSpPr/>
          <p:nvPr/>
        </p:nvSpPr>
        <p:spPr>
          <a:xfrm>
            <a:off x="6012160" y="4797152"/>
            <a:ext cx="2736304" cy="1512168"/>
          </a:xfrm>
          <a:prstGeom prst="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76200" contourW="12700">
            <a:bevelT w="190500" h="1905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 Black" pitchFamily="34" charset="0"/>
              </a:rPr>
              <a:t>ZPĚT</a:t>
            </a:r>
            <a:endParaRPr lang="cs-CZ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2505075"/>
          </a:xfrm>
        </p:spPr>
        <p:txBody>
          <a:bodyPr/>
          <a:lstStyle/>
          <a:p>
            <a:r>
              <a:rPr lang="cs-CZ" sz="5400" b="1" dirty="0" smtClean="0">
                <a:latin typeface="Arial Black" pitchFamily="34" charset="0"/>
              </a:rPr>
              <a:t>Ano, to je správně.</a:t>
            </a:r>
            <a:endParaRPr lang="cs-CZ" sz="5400" b="1" dirty="0">
              <a:latin typeface="Arial Black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60040" y="3429000"/>
            <a:ext cx="7772400" cy="113188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Arial Black" pitchFamily="34" charset="0"/>
              </a:rPr>
              <a:t>Do tajenky si zapiš písmenko  O. </a:t>
            </a:r>
          </a:p>
          <a:p>
            <a:endParaRPr lang="cs-CZ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Šipka doprava se zářezem 6">
            <a:hlinkClick r:id="rId2" action="ppaction://hlinksldjump"/>
          </p:cNvPr>
          <p:cNvSpPr/>
          <p:nvPr/>
        </p:nvSpPr>
        <p:spPr>
          <a:xfrm>
            <a:off x="5220072" y="5085184"/>
            <a:ext cx="3312368" cy="1440160"/>
          </a:xfrm>
          <a:prstGeom prst="notched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Arial Black" pitchFamily="34" charset="0"/>
              </a:rPr>
              <a:t>další obrázek</a:t>
            </a: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pro obsah 1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97"/>
          <a:stretch/>
        </p:blipFill>
        <p:spPr>
          <a:xfrm>
            <a:off x="539552" y="371050"/>
            <a:ext cx="3888000" cy="5971884"/>
          </a:xfrm>
        </p:spPr>
      </p:pic>
      <p:sp>
        <p:nvSpPr>
          <p:cNvPr id="6" name="Zaoblený obdélník 5">
            <a:hlinkClick r:id="rId3" action="ppaction://hlinksldjump"/>
          </p:cNvPr>
          <p:cNvSpPr/>
          <p:nvPr/>
        </p:nvSpPr>
        <p:spPr>
          <a:xfrm>
            <a:off x="5144084" y="1124744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sojka lesní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Zaoblený obdélník 10">
            <a:hlinkClick r:id="rId4" action="ppaction://hlinksldjump"/>
          </p:cNvPr>
          <p:cNvSpPr/>
          <p:nvPr/>
        </p:nvSpPr>
        <p:spPr>
          <a:xfrm>
            <a:off x="5144084" y="2780928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straka</a:t>
            </a:r>
            <a:r>
              <a:rPr lang="cs-CZ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obecná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Zaoblený obdélník 11">
            <a:hlinkClick r:id="rId3" action="ppaction://hlinksldjump"/>
          </p:cNvPr>
          <p:cNvSpPr/>
          <p:nvPr/>
        </p:nvSpPr>
        <p:spPr>
          <a:xfrm>
            <a:off x="5152468" y="4437112"/>
            <a:ext cx="3420380" cy="1080120"/>
          </a:xfrm>
          <a:prstGeom prst="roundRect">
            <a:avLst/>
          </a:prstGeom>
          <a:solidFill>
            <a:srgbClr val="3232D6"/>
          </a:solidFill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vrána šedivka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9208" y="19168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Arial Black" pitchFamily="34" charset="0"/>
              </a:rPr>
              <a:t>Chyba. Oprav se.</a:t>
            </a:r>
            <a:endParaRPr lang="cs-CZ" sz="5400" dirty="0">
              <a:latin typeface="Arial Black" pitchFamily="34" charset="0"/>
            </a:endParaRPr>
          </a:p>
        </p:txBody>
      </p:sp>
      <p:sp>
        <p:nvSpPr>
          <p:cNvPr id="4" name="Šipka doprava 3">
            <a:hlinkClick r:id="rId2" action="ppaction://hlinksldjump"/>
          </p:cNvPr>
          <p:cNvSpPr/>
          <p:nvPr/>
        </p:nvSpPr>
        <p:spPr>
          <a:xfrm>
            <a:off x="6012160" y="4797152"/>
            <a:ext cx="2736304" cy="1512168"/>
          </a:xfrm>
          <a:prstGeom prst="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76200" contourW="12700">
            <a:bevelT w="190500" h="1905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 Black" pitchFamily="34" charset="0"/>
              </a:rPr>
              <a:t>ZPĚT</a:t>
            </a:r>
            <a:endParaRPr lang="cs-CZ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2505075"/>
          </a:xfrm>
        </p:spPr>
        <p:txBody>
          <a:bodyPr/>
          <a:lstStyle/>
          <a:p>
            <a:r>
              <a:rPr lang="cs-CZ" sz="5400" b="1" dirty="0" smtClean="0">
                <a:latin typeface="Arial Black" pitchFamily="34" charset="0"/>
              </a:rPr>
              <a:t>Ano, to je správně.</a:t>
            </a:r>
            <a:endParaRPr lang="cs-CZ" sz="5400" b="1" dirty="0">
              <a:latin typeface="Arial Black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60040" y="3429000"/>
            <a:ext cx="7772400" cy="113188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Arial Black" pitchFamily="34" charset="0"/>
              </a:rPr>
              <a:t>Do tajenky si zapiš písmenko L.  </a:t>
            </a:r>
          </a:p>
          <a:p>
            <a:endParaRPr lang="cs-CZ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Šipka doprava se zářezem 6">
            <a:hlinkClick r:id="rId2" action="ppaction://hlinksldjump"/>
          </p:cNvPr>
          <p:cNvSpPr/>
          <p:nvPr/>
        </p:nvSpPr>
        <p:spPr>
          <a:xfrm>
            <a:off x="5220072" y="5085184"/>
            <a:ext cx="3312368" cy="1440160"/>
          </a:xfrm>
          <a:prstGeom prst="notched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Arial Black" pitchFamily="34" charset="0"/>
              </a:rPr>
              <a:t>další obrázek</a:t>
            </a: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329"/>
            <a:ext cx="3951120" cy="5868000"/>
          </a:xfrm>
        </p:spPr>
      </p:pic>
      <p:sp>
        <p:nvSpPr>
          <p:cNvPr id="11" name="Zaoblený obdélník 10">
            <a:hlinkClick r:id="rId3" action="ppaction://hlinksldjump"/>
          </p:cNvPr>
          <p:cNvSpPr/>
          <p:nvPr/>
        </p:nvSpPr>
        <p:spPr>
          <a:xfrm>
            <a:off x="5110882" y="2664265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smtClean="0">
                <a:solidFill>
                  <a:schemeClr val="bg1"/>
                </a:solidFill>
                <a:latin typeface="Arial Black" pitchFamily="34" charset="0"/>
              </a:rPr>
              <a:t>sýkora </a:t>
            </a:r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modřinka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Zaoblený obdélník 11">
            <a:hlinkClick r:id="rId3" action="ppaction://hlinksldjump"/>
          </p:cNvPr>
          <p:cNvSpPr/>
          <p:nvPr/>
        </p:nvSpPr>
        <p:spPr>
          <a:xfrm>
            <a:off x="5092880" y="1268760"/>
            <a:ext cx="3420380" cy="1080120"/>
          </a:xfrm>
          <a:prstGeom prst="roundRect">
            <a:avLst/>
          </a:prstGeom>
          <a:solidFill>
            <a:srgbClr val="3232D6"/>
          </a:solidFill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sýkora uhelníček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Zaoblený obdélník 6">
            <a:hlinkClick r:id="rId4" action="ppaction://hlinksldjump"/>
          </p:cNvPr>
          <p:cNvSpPr/>
          <p:nvPr/>
        </p:nvSpPr>
        <p:spPr>
          <a:xfrm>
            <a:off x="5128884" y="4149080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sýkora koňadra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9208" y="19168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Arial Black" pitchFamily="34" charset="0"/>
              </a:rPr>
              <a:t>Chyba. Oprav se.</a:t>
            </a:r>
            <a:endParaRPr lang="cs-CZ" sz="5400" dirty="0">
              <a:latin typeface="Arial Black" pitchFamily="34" charset="0"/>
            </a:endParaRPr>
          </a:p>
        </p:txBody>
      </p:sp>
      <p:sp>
        <p:nvSpPr>
          <p:cNvPr id="4" name="Šipka doprava 3">
            <a:hlinkClick r:id="rId2" action="ppaction://hlinksldjump"/>
          </p:cNvPr>
          <p:cNvSpPr/>
          <p:nvPr/>
        </p:nvSpPr>
        <p:spPr>
          <a:xfrm>
            <a:off x="5985507" y="4797152"/>
            <a:ext cx="2736304" cy="1512168"/>
          </a:xfrm>
          <a:prstGeom prst="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76200" contourW="12700">
            <a:bevelT w="190500" h="1905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 Black" pitchFamily="34" charset="0"/>
              </a:rPr>
              <a:t>ZPĚT</a:t>
            </a:r>
            <a:endParaRPr lang="cs-CZ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53336"/>
          </a:xfrm>
        </p:spPr>
        <p:txBody>
          <a:bodyPr anchor="t"/>
          <a:lstStyle/>
          <a:p>
            <a:pPr algn="just"/>
            <a:r>
              <a:rPr lang="cs-CZ" sz="2800" dirty="0" smtClean="0">
                <a:latin typeface="Arial Black" pitchFamily="34" charset="0"/>
              </a:rPr>
              <a:t/>
            </a:r>
            <a:br>
              <a:rPr lang="cs-CZ" sz="2800" dirty="0" smtClean="0">
                <a:latin typeface="Arial Black" pitchFamily="34" charset="0"/>
              </a:rPr>
            </a:br>
            <a:r>
              <a:rPr lang="cs-CZ" sz="2800" dirty="0" smtClean="0">
                <a:latin typeface="Arial Black" pitchFamily="34" charset="0"/>
              </a:rPr>
              <a:t>V okolí školy se díky městskému parku, přilehlým zahradám a vysokým  stromům setkáš s  řadou  druhů ptáků. </a:t>
            </a:r>
            <a:br>
              <a:rPr lang="cs-CZ" sz="2800" dirty="0" smtClean="0">
                <a:latin typeface="Arial Black" pitchFamily="34" charset="0"/>
              </a:rPr>
            </a:br>
            <a:r>
              <a:rPr lang="cs-CZ" sz="2800" dirty="0">
                <a:latin typeface="Arial Black" pitchFamily="34" charset="0"/>
              </a:rPr>
              <a:t/>
            </a:r>
            <a:br>
              <a:rPr lang="cs-CZ" sz="2800" dirty="0">
                <a:latin typeface="Arial Black" pitchFamily="34" charset="0"/>
              </a:rPr>
            </a:br>
            <a:r>
              <a:rPr lang="cs-CZ" sz="2800" dirty="0" smtClean="0">
                <a:latin typeface="Arial Black" pitchFamily="34" charset="0"/>
              </a:rPr>
              <a:t>Až je správně určíš, získáš písmenka a z nich pak sestavíš </a:t>
            </a:r>
            <a:r>
              <a:rPr lang="cs-CZ" sz="2800" u="sng" dirty="0" smtClean="0">
                <a:latin typeface="Arial Black" pitchFamily="34" charset="0"/>
              </a:rPr>
              <a:t>název vědy zabývající se ptáky.</a:t>
            </a:r>
            <a:endParaRPr lang="cs-CZ" sz="2800" u="sng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3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2505075"/>
          </a:xfrm>
        </p:spPr>
        <p:txBody>
          <a:bodyPr/>
          <a:lstStyle/>
          <a:p>
            <a:r>
              <a:rPr lang="cs-CZ" sz="5400" b="1" dirty="0" smtClean="0">
                <a:latin typeface="Arial Black" pitchFamily="34" charset="0"/>
              </a:rPr>
              <a:t>Ano, to je správně.</a:t>
            </a:r>
            <a:endParaRPr lang="cs-CZ" sz="5400" b="1" dirty="0">
              <a:latin typeface="Arial Black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60040" y="3429000"/>
            <a:ext cx="7772400" cy="113188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Arial Black" pitchFamily="34" charset="0"/>
              </a:rPr>
              <a:t>Do tajenky si zapiš písmenko O. </a:t>
            </a:r>
          </a:p>
          <a:p>
            <a:endParaRPr lang="cs-CZ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Šipka doprava se zářezem 6">
            <a:hlinkClick r:id="rId2" action="ppaction://hlinksldjump"/>
          </p:cNvPr>
          <p:cNvSpPr/>
          <p:nvPr/>
        </p:nvSpPr>
        <p:spPr>
          <a:xfrm>
            <a:off x="5220072" y="5085184"/>
            <a:ext cx="3312368" cy="1440160"/>
          </a:xfrm>
          <a:prstGeom prst="notched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Arial Black" pitchFamily="34" charset="0"/>
              </a:rPr>
              <a:t>další obrázek</a:t>
            </a: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hlinkClick r:id="rId2" action="ppaction://hlinksldjump"/>
          </p:cNvPr>
          <p:cNvSpPr/>
          <p:nvPr/>
        </p:nvSpPr>
        <p:spPr>
          <a:xfrm>
            <a:off x="5292080" y="1137855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jestřáb lesní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Zaoblený obdélník 11">
            <a:hlinkClick r:id="rId2" action="ppaction://hlinksldjump"/>
          </p:cNvPr>
          <p:cNvSpPr/>
          <p:nvPr/>
        </p:nvSpPr>
        <p:spPr>
          <a:xfrm>
            <a:off x="5292080" y="2780928"/>
            <a:ext cx="3420380" cy="1080120"/>
          </a:xfrm>
          <a:prstGeom prst="roundRect">
            <a:avLst/>
          </a:prstGeom>
          <a:solidFill>
            <a:srgbClr val="3232D6"/>
          </a:solidFill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káně lesní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324289" cy="5796000"/>
          </a:xfrm>
        </p:spPr>
      </p:pic>
      <p:sp>
        <p:nvSpPr>
          <p:cNvPr id="13" name="Zaoblený obdélník 12">
            <a:hlinkClick r:id="rId4" action="ppaction://hlinksldjump"/>
          </p:cNvPr>
          <p:cNvSpPr/>
          <p:nvPr/>
        </p:nvSpPr>
        <p:spPr>
          <a:xfrm>
            <a:off x="5328084" y="4365104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poštolka obecná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9208" y="19168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Arial Black" pitchFamily="34" charset="0"/>
              </a:rPr>
              <a:t>Chyba. Oprav se.</a:t>
            </a:r>
            <a:endParaRPr lang="cs-CZ" sz="5400" dirty="0">
              <a:latin typeface="Arial Black" pitchFamily="34" charset="0"/>
            </a:endParaRPr>
          </a:p>
        </p:txBody>
      </p:sp>
      <p:sp>
        <p:nvSpPr>
          <p:cNvPr id="4" name="Šipka doprava 3">
            <a:hlinkClick r:id="rId2" action="ppaction://hlinksldjump"/>
          </p:cNvPr>
          <p:cNvSpPr/>
          <p:nvPr/>
        </p:nvSpPr>
        <p:spPr>
          <a:xfrm>
            <a:off x="6012160" y="4797152"/>
            <a:ext cx="2736304" cy="1512168"/>
          </a:xfrm>
          <a:prstGeom prst="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76200" contourW="12700">
            <a:bevelT w="190500" h="1905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 Black" pitchFamily="34" charset="0"/>
              </a:rPr>
              <a:t>ZPĚT</a:t>
            </a:r>
            <a:endParaRPr lang="cs-CZ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2505075"/>
          </a:xfrm>
        </p:spPr>
        <p:txBody>
          <a:bodyPr/>
          <a:lstStyle/>
          <a:p>
            <a:r>
              <a:rPr lang="cs-CZ" sz="5400" b="1" dirty="0" smtClean="0">
                <a:latin typeface="Arial Black" pitchFamily="34" charset="0"/>
              </a:rPr>
              <a:t>Ano, to je správně.</a:t>
            </a:r>
            <a:endParaRPr lang="cs-CZ" sz="5400" b="1" dirty="0">
              <a:latin typeface="Arial Black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60040" y="3429000"/>
            <a:ext cx="7772400" cy="113188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Arial Black" pitchFamily="34" charset="0"/>
              </a:rPr>
              <a:t>Do tajenky si zapiš písmenko T. </a:t>
            </a:r>
          </a:p>
          <a:p>
            <a:endParaRPr lang="cs-CZ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Šipka doprava se zářezem 6">
            <a:hlinkClick r:id="rId2" action="ppaction://hlinksldjump"/>
          </p:cNvPr>
          <p:cNvSpPr/>
          <p:nvPr/>
        </p:nvSpPr>
        <p:spPr>
          <a:xfrm>
            <a:off x="5220072" y="5085184"/>
            <a:ext cx="3312368" cy="1440160"/>
          </a:xfrm>
          <a:prstGeom prst="notched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Arial Black" pitchFamily="34" charset="0"/>
              </a:rPr>
              <a:t>další obrázek</a:t>
            </a: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3" r="10753"/>
          <a:stretch/>
        </p:blipFill>
        <p:spPr>
          <a:xfrm>
            <a:off x="251520" y="764704"/>
            <a:ext cx="4899600" cy="5486916"/>
          </a:xfrm>
        </p:spPr>
      </p:pic>
      <p:sp>
        <p:nvSpPr>
          <p:cNvPr id="6" name="Zaoblený obdélník 5">
            <a:hlinkClick r:id="rId3" action="ppaction://hlinksldjump"/>
          </p:cNvPr>
          <p:cNvSpPr/>
          <p:nvPr/>
        </p:nvSpPr>
        <p:spPr>
          <a:xfrm>
            <a:off x="5334802" y="1160134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vrabec domácí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Zaoblený obdélník 10">
            <a:hlinkClick r:id="rId4" action="ppaction://hlinksldjump"/>
          </p:cNvPr>
          <p:cNvSpPr/>
          <p:nvPr/>
        </p:nvSpPr>
        <p:spPr>
          <a:xfrm>
            <a:off x="5404460" y="2708920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drozd zpěvný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Zaoblený obdélník 11">
            <a:hlinkClick r:id="rId3" action="ppaction://hlinksldjump"/>
          </p:cNvPr>
          <p:cNvSpPr/>
          <p:nvPr/>
        </p:nvSpPr>
        <p:spPr>
          <a:xfrm>
            <a:off x="5386458" y="4231548"/>
            <a:ext cx="3420380" cy="1080120"/>
          </a:xfrm>
          <a:prstGeom prst="roundRect">
            <a:avLst/>
          </a:prstGeom>
          <a:solidFill>
            <a:srgbClr val="3232D6"/>
          </a:solidFill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koroptev polní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9208" y="19168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Arial Black" pitchFamily="34" charset="0"/>
              </a:rPr>
              <a:t>Chyba. Oprav se.</a:t>
            </a:r>
            <a:endParaRPr lang="cs-CZ" sz="5400" dirty="0">
              <a:latin typeface="Arial Black" pitchFamily="34" charset="0"/>
            </a:endParaRPr>
          </a:p>
        </p:txBody>
      </p:sp>
      <p:sp>
        <p:nvSpPr>
          <p:cNvPr id="4" name="Šipka doprava 3">
            <a:hlinkClick r:id="rId2" action="ppaction://hlinksldjump"/>
          </p:cNvPr>
          <p:cNvSpPr/>
          <p:nvPr/>
        </p:nvSpPr>
        <p:spPr>
          <a:xfrm>
            <a:off x="6012160" y="4797152"/>
            <a:ext cx="2736304" cy="1512168"/>
          </a:xfrm>
          <a:prstGeom prst="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76200" contourW="12700">
            <a:bevelT w="190500" h="1905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 Black" pitchFamily="34" charset="0"/>
              </a:rPr>
              <a:t>ZPĚT</a:t>
            </a:r>
            <a:endParaRPr lang="cs-CZ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2505075"/>
          </a:xfrm>
        </p:spPr>
        <p:txBody>
          <a:bodyPr/>
          <a:lstStyle/>
          <a:p>
            <a:r>
              <a:rPr lang="cs-CZ" sz="5400" b="1" dirty="0" smtClean="0">
                <a:latin typeface="Arial Black" pitchFamily="34" charset="0"/>
              </a:rPr>
              <a:t>Ano, to je správně.</a:t>
            </a:r>
            <a:endParaRPr lang="cs-CZ" sz="5400" b="1" dirty="0">
              <a:latin typeface="Arial Black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60040" y="3429000"/>
            <a:ext cx="7772400" cy="113188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Arial Black" pitchFamily="34" charset="0"/>
              </a:rPr>
              <a:t>Do tajenky si zapiš písmenko I.  </a:t>
            </a:r>
          </a:p>
          <a:p>
            <a:endParaRPr lang="cs-CZ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Šipka doprava se zářezem 6">
            <a:hlinkClick r:id="rId2" action="ppaction://hlinksldjump"/>
          </p:cNvPr>
          <p:cNvSpPr/>
          <p:nvPr/>
        </p:nvSpPr>
        <p:spPr>
          <a:xfrm>
            <a:off x="5220072" y="5085184"/>
            <a:ext cx="3312368" cy="1440160"/>
          </a:xfrm>
          <a:prstGeom prst="notched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Arial Black" pitchFamily="34" charset="0"/>
              </a:rPr>
              <a:t>další obrázek</a:t>
            </a: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hlinkClick r:id="rId2" action="ppaction://hlinksldjump"/>
          </p:cNvPr>
          <p:cNvSpPr/>
          <p:nvPr/>
        </p:nvSpPr>
        <p:spPr>
          <a:xfrm>
            <a:off x="5110882" y="1137855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pěnkava obecná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Zaoblený obdélník 10">
            <a:hlinkClick r:id="rId3" action="ppaction://hlinksldjump"/>
          </p:cNvPr>
          <p:cNvSpPr/>
          <p:nvPr/>
        </p:nvSpPr>
        <p:spPr>
          <a:xfrm>
            <a:off x="5110882" y="2664265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ledňáček říční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Zaoblený obdélník 11">
            <a:hlinkClick r:id="rId3" action="ppaction://hlinksldjump"/>
          </p:cNvPr>
          <p:cNvSpPr/>
          <p:nvPr/>
        </p:nvSpPr>
        <p:spPr>
          <a:xfrm>
            <a:off x="5110882" y="4185084"/>
            <a:ext cx="3420380" cy="1080120"/>
          </a:xfrm>
          <a:prstGeom prst="roundRect">
            <a:avLst/>
          </a:prstGeom>
          <a:solidFill>
            <a:srgbClr val="3232D6"/>
          </a:solidFill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špaček obecný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4078532" cy="5760640"/>
          </a:xfrm>
        </p:spPr>
      </p:pic>
    </p:spTree>
    <p:extLst>
      <p:ext uri="{BB962C8B-B14F-4D97-AF65-F5344CB8AC3E}">
        <p14:creationId xmlns:p14="http://schemas.microsoft.com/office/powerpoint/2010/main" val="2387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9208" y="19168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Arial Black" pitchFamily="34" charset="0"/>
              </a:rPr>
              <a:t>Chyba. Oprav se.</a:t>
            </a:r>
            <a:endParaRPr lang="cs-CZ" sz="5400" dirty="0">
              <a:latin typeface="Arial Black" pitchFamily="34" charset="0"/>
            </a:endParaRPr>
          </a:p>
        </p:txBody>
      </p:sp>
      <p:sp>
        <p:nvSpPr>
          <p:cNvPr id="4" name="Šipka doprava 3">
            <a:hlinkClick r:id="rId2" action="ppaction://hlinksldjump"/>
          </p:cNvPr>
          <p:cNvSpPr/>
          <p:nvPr/>
        </p:nvSpPr>
        <p:spPr>
          <a:xfrm>
            <a:off x="6012160" y="4797152"/>
            <a:ext cx="2736304" cy="1512168"/>
          </a:xfrm>
          <a:prstGeom prst="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76200" contourW="12700">
            <a:bevelT w="190500" h="1905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 Black" pitchFamily="34" charset="0"/>
              </a:rPr>
              <a:t>ZPĚT</a:t>
            </a:r>
            <a:endParaRPr lang="cs-CZ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2505075"/>
          </a:xfrm>
        </p:spPr>
        <p:txBody>
          <a:bodyPr/>
          <a:lstStyle/>
          <a:p>
            <a:r>
              <a:rPr lang="cs-CZ" sz="5400" b="1" dirty="0" smtClean="0">
                <a:latin typeface="Arial Black" pitchFamily="34" charset="0"/>
              </a:rPr>
              <a:t>Ano, to je správně.</a:t>
            </a:r>
            <a:endParaRPr lang="cs-CZ" sz="5400" b="1" dirty="0">
              <a:latin typeface="Arial Black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60040" y="3429000"/>
            <a:ext cx="7772400" cy="113188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Arial Black" pitchFamily="34" charset="0"/>
              </a:rPr>
              <a:t>Do tajenky si zapiš písmenko N.  </a:t>
            </a:r>
          </a:p>
          <a:p>
            <a:endParaRPr lang="cs-CZ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Šipka doprava se zářezem 6">
            <a:hlinkClick r:id="rId2" action="ppaction://hlinksldjump"/>
          </p:cNvPr>
          <p:cNvSpPr/>
          <p:nvPr/>
        </p:nvSpPr>
        <p:spPr>
          <a:xfrm>
            <a:off x="5220072" y="5085184"/>
            <a:ext cx="3312368" cy="1440160"/>
          </a:xfrm>
          <a:prstGeom prst="notched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Arial Black" pitchFamily="34" charset="0"/>
              </a:rPr>
              <a:t>další obrázek</a:t>
            </a: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8"/>
          <a:stretch/>
        </p:blipFill>
        <p:spPr>
          <a:xfrm>
            <a:off x="539552" y="360009"/>
            <a:ext cx="4000111" cy="5760640"/>
          </a:xfrm>
        </p:spPr>
      </p:pic>
      <p:sp>
        <p:nvSpPr>
          <p:cNvPr id="6" name="Zaoblený obdélník 5">
            <a:hlinkClick r:id="rId3" action="ppaction://hlinksldjump"/>
          </p:cNvPr>
          <p:cNvSpPr/>
          <p:nvPr/>
        </p:nvSpPr>
        <p:spPr>
          <a:xfrm>
            <a:off x="5110882" y="1137855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strakapoud velký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Zaoblený obdélník 10">
            <a:hlinkClick r:id="rId4" action="ppaction://hlinksldjump"/>
          </p:cNvPr>
          <p:cNvSpPr/>
          <p:nvPr/>
        </p:nvSpPr>
        <p:spPr>
          <a:xfrm>
            <a:off x="5110882" y="2664265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datel černý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Zaoblený obdélník 11">
            <a:hlinkClick r:id="rId4" action="ppaction://hlinksldjump"/>
          </p:cNvPr>
          <p:cNvSpPr/>
          <p:nvPr/>
        </p:nvSpPr>
        <p:spPr>
          <a:xfrm>
            <a:off x="5110882" y="4185084"/>
            <a:ext cx="3420380" cy="1080120"/>
          </a:xfrm>
          <a:prstGeom prst="roundRect">
            <a:avLst/>
          </a:prstGeom>
          <a:solidFill>
            <a:srgbClr val="3232D6"/>
          </a:solidFill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ledňáček říční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>
            <a:hlinkClick r:id="rId2" action="ppaction://hlinksldjump"/>
          </p:cNvPr>
          <p:cNvSpPr/>
          <p:nvPr/>
        </p:nvSpPr>
        <p:spPr>
          <a:xfrm>
            <a:off x="5090732" y="2678409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holub hřivnáč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Zaoblený obdélník 11">
            <a:hlinkClick r:id="rId2" action="ppaction://hlinksldjump"/>
          </p:cNvPr>
          <p:cNvSpPr/>
          <p:nvPr/>
        </p:nvSpPr>
        <p:spPr>
          <a:xfrm>
            <a:off x="5110882" y="4185084"/>
            <a:ext cx="3420380" cy="1080120"/>
          </a:xfrm>
          <a:prstGeom prst="roundRect">
            <a:avLst/>
          </a:prstGeom>
          <a:solidFill>
            <a:srgbClr val="3232D6"/>
          </a:solidFill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racek chechtavý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6017" r="22470"/>
          <a:stretch/>
        </p:blipFill>
        <p:spPr>
          <a:xfrm>
            <a:off x="179516" y="404664"/>
            <a:ext cx="4445063" cy="5832000"/>
          </a:xfrm>
          <a:prstGeom prst="rect">
            <a:avLst/>
          </a:prstGeom>
        </p:spPr>
      </p:pic>
      <p:sp>
        <p:nvSpPr>
          <p:cNvPr id="9" name="Zaoblený obdélník 8">
            <a:hlinkClick r:id="rId4" action="ppaction://hlinksldjump"/>
          </p:cNvPr>
          <p:cNvSpPr/>
          <p:nvPr/>
        </p:nvSpPr>
        <p:spPr>
          <a:xfrm>
            <a:off x="5090732" y="1124744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hrdlička zahradní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9208" y="19168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Arial Black" pitchFamily="34" charset="0"/>
              </a:rPr>
              <a:t>Chyba. Oprav se.</a:t>
            </a:r>
            <a:endParaRPr lang="cs-CZ" sz="5400" dirty="0">
              <a:latin typeface="Arial Black" pitchFamily="34" charset="0"/>
            </a:endParaRPr>
          </a:p>
        </p:txBody>
      </p:sp>
      <p:sp>
        <p:nvSpPr>
          <p:cNvPr id="4" name="Šipka doprava 3">
            <a:hlinkClick r:id="rId2" action="ppaction://hlinksldjump"/>
          </p:cNvPr>
          <p:cNvSpPr/>
          <p:nvPr/>
        </p:nvSpPr>
        <p:spPr>
          <a:xfrm>
            <a:off x="6012160" y="4797152"/>
            <a:ext cx="2736304" cy="1512168"/>
          </a:xfrm>
          <a:prstGeom prst="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76200" contourW="12700">
            <a:bevelT w="190500" h="1905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 Black" pitchFamily="34" charset="0"/>
              </a:rPr>
              <a:t>ZPĚT</a:t>
            </a:r>
            <a:endParaRPr lang="cs-CZ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2505075"/>
          </a:xfrm>
        </p:spPr>
        <p:txBody>
          <a:bodyPr/>
          <a:lstStyle/>
          <a:p>
            <a:r>
              <a:rPr lang="cs-CZ" sz="5400" b="1" dirty="0" smtClean="0">
                <a:latin typeface="Arial Black" pitchFamily="34" charset="0"/>
              </a:rPr>
              <a:t>Ano, to je správně.</a:t>
            </a:r>
            <a:endParaRPr lang="cs-CZ" sz="5400" b="1" dirty="0">
              <a:latin typeface="Arial Black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60040" y="3429000"/>
            <a:ext cx="7772400" cy="113188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Arial Black" pitchFamily="34" charset="0"/>
              </a:rPr>
              <a:t>Do tajenky si zapiš písmenko R.  </a:t>
            </a:r>
          </a:p>
          <a:p>
            <a:endParaRPr lang="cs-CZ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Šipka doprava se zářezem 6"/>
          <p:cNvSpPr/>
          <p:nvPr/>
        </p:nvSpPr>
        <p:spPr>
          <a:xfrm>
            <a:off x="5220072" y="5085184"/>
            <a:ext cx="3312368" cy="1440160"/>
          </a:xfrm>
          <a:prstGeom prst="notched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Arial Black" pitchFamily="34" charset="0"/>
              </a:rPr>
              <a:t>další obrázek</a:t>
            </a: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r="11154" b="-6911"/>
          <a:stretch/>
        </p:blipFill>
        <p:spPr>
          <a:xfrm>
            <a:off x="251520" y="908720"/>
            <a:ext cx="4592169" cy="5125163"/>
          </a:xfrm>
        </p:spPr>
      </p:pic>
      <p:sp>
        <p:nvSpPr>
          <p:cNvPr id="11" name="Zaoblený obdélník 10">
            <a:hlinkClick r:id="rId3" action="ppaction://hlinksldjump"/>
          </p:cNvPr>
          <p:cNvSpPr/>
          <p:nvPr/>
        </p:nvSpPr>
        <p:spPr>
          <a:xfrm>
            <a:off x="5110882" y="2635183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slavík zpěvný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Zaoblený obdélník 11">
            <a:hlinkClick r:id="rId3" action="ppaction://hlinksldjump"/>
          </p:cNvPr>
          <p:cNvSpPr/>
          <p:nvPr/>
        </p:nvSpPr>
        <p:spPr>
          <a:xfrm>
            <a:off x="5092880" y="1124744"/>
            <a:ext cx="3420380" cy="1080120"/>
          </a:xfrm>
          <a:prstGeom prst="roundRect">
            <a:avLst/>
          </a:prstGeom>
          <a:solidFill>
            <a:srgbClr val="3232D6"/>
          </a:solidFill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špaček obecný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Zaoblený obdélník 6">
            <a:hlinkClick r:id="rId4" action="ppaction://hlinksldjump"/>
          </p:cNvPr>
          <p:cNvSpPr/>
          <p:nvPr/>
        </p:nvSpPr>
        <p:spPr>
          <a:xfrm>
            <a:off x="5141745" y="4221088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vrabec domácí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9208" y="19168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Arial Black" pitchFamily="34" charset="0"/>
              </a:rPr>
              <a:t>Chyba. Oprav se.</a:t>
            </a:r>
            <a:endParaRPr lang="cs-CZ" sz="5400" dirty="0">
              <a:latin typeface="Arial Black" pitchFamily="34" charset="0"/>
            </a:endParaRPr>
          </a:p>
        </p:txBody>
      </p:sp>
      <p:sp>
        <p:nvSpPr>
          <p:cNvPr id="4" name="Šipka doprava 3">
            <a:hlinkClick r:id="rId2" action="ppaction://hlinksldjump"/>
          </p:cNvPr>
          <p:cNvSpPr/>
          <p:nvPr/>
        </p:nvSpPr>
        <p:spPr>
          <a:xfrm>
            <a:off x="6012160" y="4797152"/>
            <a:ext cx="2736304" cy="1512168"/>
          </a:xfrm>
          <a:prstGeom prst="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76200" contourW="12700">
            <a:bevelT w="190500" h="1905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 Black" pitchFamily="34" charset="0"/>
              </a:rPr>
              <a:t>ZPĚT</a:t>
            </a:r>
            <a:endParaRPr lang="cs-CZ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2505075"/>
          </a:xfrm>
        </p:spPr>
        <p:txBody>
          <a:bodyPr/>
          <a:lstStyle/>
          <a:p>
            <a:r>
              <a:rPr lang="cs-CZ" sz="5400" b="1" dirty="0" smtClean="0">
                <a:latin typeface="Arial Black" pitchFamily="34" charset="0"/>
              </a:rPr>
              <a:t>Ano, to je správně.</a:t>
            </a:r>
            <a:endParaRPr lang="cs-CZ" sz="5400" b="1" dirty="0">
              <a:latin typeface="Arial Black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60040" y="3429000"/>
            <a:ext cx="7772400" cy="113188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Arial Black" pitchFamily="34" charset="0"/>
              </a:rPr>
              <a:t>Do tajenky si zapiš písmenko O.  </a:t>
            </a:r>
          </a:p>
          <a:p>
            <a:endParaRPr lang="cs-CZ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Šipka doprava se zářezem 6"/>
          <p:cNvSpPr/>
          <p:nvPr/>
        </p:nvSpPr>
        <p:spPr>
          <a:xfrm>
            <a:off x="5220072" y="5085184"/>
            <a:ext cx="3312368" cy="1440160"/>
          </a:xfrm>
          <a:prstGeom prst="notched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Arial Black" pitchFamily="34" charset="0"/>
              </a:rPr>
              <a:t>další obrázek</a:t>
            </a: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3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>
            <a:hlinkClick r:id="rId2" action="ppaction://hlinksldjump"/>
          </p:cNvPr>
          <p:cNvSpPr/>
          <p:nvPr/>
        </p:nvSpPr>
        <p:spPr>
          <a:xfrm>
            <a:off x="1835696" y="3212976"/>
            <a:ext cx="5472608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Tajenku čti pozpátku.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Black" pitchFamily="34" charset="0"/>
              </a:rPr>
              <a:t/>
            </a:r>
            <a:br>
              <a:rPr lang="cs-CZ" dirty="0" smtClean="0">
                <a:latin typeface="Arial Black" pitchFamily="34" charset="0"/>
              </a:rPr>
            </a:br>
            <a:r>
              <a:rPr lang="cs-CZ" dirty="0" smtClean="0">
                <a:latin typeface="Arial Black" pitchFamily="34" charset="0"/>
              </a:rPr>
              <a:t>ŘEŠENÍ</a:t>
            </a:r>
            <a:endParaRPr lang="cs-CZ" dirty="0">
              <a:latin typeface="Arial Black" pitchFamily="34" charset="0"/>
            </a:endParaRPr>
          </a:p>
        </p:txBody>
      </p:sp>
      <p:pic>
        <p:nvPicPr>
          <p:cNvPr id="3074" name="Picture 2" descr="C:\Users\Mischka\AppData\Local\Microsoft\Windows\Temporary Internet Files\Content.IE5\AVLGWBIP\MP900446581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20" y="1772816"/>
            <a:ext cx="586095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6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cs-CZ" sz="5400" dirty="0" smtClean="0">
                <a:solidFill>
                  <a:schemeClr val="tx1"/>
                </a:solidFill>
                <a:latin typeface="Arial Black" pitchFamily="34" charset="0"/>
              </a:rPr>
              <a:t>Věda o ptácích =</a:t>
            </a:r>
          </a:p>
          <a:p>
            <a:pPr marL="0" indent="0" algn="ctr">
              <a:buNone/>
            </a:pPr>
            <a:endParaRPr lang="cs-CZ" sz="60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cs-CZ" sz="7200" dirty="0" smtClean="0">
                <a:solidFill>
                  <a:schemeClr val="tx1"/>
                </a:solidFill>
                <a:latin typeface="Arial Black" pitchFamily="34" charset="0"/>
              </a:rPr>
              <a:t>ORNITOLOGIE</a:t>
            </a: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609600" y="152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>
                <a:latin typeface="Arial Black" pitchFamily="34" charset="0"/>
              </a:rPr>
              <a:t/>
            </a:r>
            <a:br>
              <a:rPr lang="cs-CZ" smtClean="0">
                <a:latin typeface="Arial Black" pitchFamily="34" charset="0"/>
              </a:rPr>
            </a:br>
            <a:r>
              <a:rPr lang="cs-CZ" smtClean="0">
                <a:latin typeface="Arial Black" pitchFamily="34" charset="0"/>
              </a:rPr>
              <a:t>ŘEŠENÍ</a:t>
            </a:r>
            <a:endParaRPr lang="cs-CZ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9208" y="19168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Arial Black" pitchFamily="34" charset="0"/>
              </a:rPr>
              <a:t>Chyba. Oprav se.</a:t>
            </a:r>
            <a:endParaRPr lang="cs-CZ" sz="5400" dirty="0">
              <a:latin typeface="Arial Black" pitchFamily="34" charset="0"/>
            </a:endParaRPr>
          </a:p>
        </p:txBody>
      </p:sp>
      <p:sp>
        <p:nvSpPr>
          <p:cNvPr id="4" name="Šipka doprava 3">
            <a:hlinkClick r:id="rId2" action="ppaction://hlinksldjump"/>
          </p:cNvPr>
          <p:cNvSpPr/>
          <p:nvPr/>
        </p:nvSpPr>
        <p:spPr>
          <a:xfrm>
            <a:off x="6012160" y="4797152"/>
            <a:ext cx="2736304" cy="1512168"/>
          </a:xfrm>
          <a:prstGeom prst="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76200" contourW="12700">
            <a:bevelT w="190500" h="1905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 Black" pitchFamily="34" charset="0"/>
              </a:rPr>
              <a:t>ZPĚT</a:t>
            </a:r>
            <a:endParaRPr lang="cs-CZ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2505075"/>
          </a:xfrm>
        </p:spPr>
        <p:txBody>
          <a:bodyPr/>
          <a:lstStyle/>
          <a:p>
            <a:r>
              <a:rPr lang="cs-CZ" sz="5400" b="1" dirty="0" smtClean="0">
                <a:latin typeface="Arial Black" pitchFamily="34" charset="0"/>
              </a:rPr>
              <a:t>Ano, to je správně.</a:t>
            </a:r>
            <a:endParaRPr lang="cs-CZ" sz="5400" b="1" dirty="0">
              <a:latin typeface="Arial Black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60040" y="3429000"/>
            <a:ext cx="7772400" cy="113188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Arial Black" pitchFamily="34" charset="0"/>
              </a:rPr>
              <a:t>Do tajenky si zapiš písmenko  E. </a:t>
            </a:r>
          </a:p>
          <a:p>
            <a:endParaRPr lang="cs-CZ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Šipka doprava se zářezem 6">
            <a:hlinkClick r:id="rId2" action="ppaction://hlinksldjump"/>
          </p:cNvPr>
          <p:cNvSpPr/>
          <p:nvPr/>
        </p:nvSpPr>
        <p:spPr>
          <a:xfrm>
            <a:off x="5220072" y="5085184"/>
            <a:ext cx="3312368" cy="1440160"/>
          </a:xfrm>
          <a:prstGeom prst="notched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Arial Black" pitchFamily="34" charset="0"/>
              </a:rPr>
              <a:t>další obrázek</a:t>
            </a: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r="19461"/>
          <a:stretch/>
        </p:blipFill>
        <p:spPr>
          <a:xfrm>
            <a:off x="467544" y="476672"/>
            <a:ext cx="4459045" cy="5868000"/>
          </a:xfrm>
          <a:prstGeom prst="rect">
            <a:avLst/>
          </a:prstGeom>
        </p:spPr>
      </p:pic>
      <p:sp>
        <p:nvSpPr>
          <p:cNvPr id="6" name="Zaoblený obdélník 5">
            <a:hlinkClick r:id="rId3" action="ppaction://hlinksldjump"/>
          </p:cNvPr>
          <p:cNvSpPr/>
          <p:nvPr/>
        </p:nvSpPr>
        <p:spPr>
          <a:xfrm>
            <a:off x="5146886" y="1137855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vrabec domácí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Zaoblený obdélník 10">
            <a:hlinkClick r:id="rId4" action="ppaction://hlinksldjump"/>
          </p:cNvPr>
          <p:cNvSpPr/>
          <p:nvPr/>
        </p:nvSpPr>
        <p:spPr>
          <a:xfrm>
            <a:off x="5110882" y="2664265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rehek domácí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Zaoblený obdélník 11">
            <a:hlinkClick r:id="rId3" action="ppaction://hlinksldjump"/>
          </p:cNvPr>
          <p:cNvSpPr/>
          <p:nvPr/>
        </p:nvSpPr>
        <p:spPr>
          <a:xfrm>
            <a:off x="5110882" y="4185084"/>
            <a:ext cx="3420380" cy="1080120"/>
          </a:xfrm>
          <a:prstGeom prst="roundRect">
            <a:avLst/>
          </a:prstGeom>
          <a:solidFill>
            <a:srgbClr val="3232D6"/>
          </a:solidFill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kos černý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29208" y="1916832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Arial Black" pitchFamily="34" charset="0"/>
              </a:rPr>
              <a:t>Chyba. Oprav se.</a:t>
            </a:r>
            <a:endParaRPr lang="cs-CZ" sz="5400" dirty="0">
              <a:latin typeface="Arial Black" pitchFamily="34" charset="0"/>
            </a:endParaRPr>
          </a:p>
        </p:txBody>
      </p:sp>
      <p:sp>
        <p:nvSpPr>
          <p:cNvPr id="4" name="Šipka doprava 3">
            <a:hlinkClick r:id="rId2" action="ppaction://hlinksldjump"/>
          </p:cNvPr>
          <p:cNvSpPr/>
          <p:nvPr/>
        </p:nvSpPr>
        <p:spPr>
          <a:xfrm>
            <a:off x="6012160" y="4797152"/>
            <a:ext cx="2736304" cy="1512168"/>
          </a:xfrm>
          <a:prstGeom prst="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76200" contourW="12700">
            <a:bevelT w="190500" h="1905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Arial Black" pitchFamily="34" charset="0"/>
              </a:rPr>
              <a:t>ZPĚT</a:t>
            </a:r>
            <a:endParaRPr lang="cs-CZ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2505075"/>
          </a:xfrm>
        </p:spPr>
        <p:txBody>
          <a:bodyPr/>
          <a:lstStyle/>
          <a:p>
            <a:r>
              <a:rPr lang="cs-CZ" sz="5400" b="1" dirty="0" smtClean="0">
                <a:latin typeface="Arial Black" pitchFamily="34" charset="0"/>
              </a:rPr>
              <a:t>Ano, to je správně.</a:t>
            </a:r>
            <a:endParaRPr lang="cs-CZ" sz="5400" b="1" dirty="0">
              <a:latin typeface="Arial Black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760040" y="3429000"/>
            <a:ext cx="7772400" cy="1131887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Arial Black" pitchFamily="34" charset="0"/>
              </a:rPr>
              <a:t>Do tajenky si zapiš písmenko I.  </a:t>
            </a:r>
          </a:p>
          <a:p>
            <a:endParaRPr lang="cs-CZ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Šipka doprava se zářezem 6">
            <a:hlinkClick r:id="rId2" action="ppaction://hlinksldjump"/>
          </p:cNvPr>
          <p:cNvSpPr/>
          <p:nvPr/>
        </p:nvSpPr>
        <p:spPr>
          <a:xfrm>
            <a:off x="5220072" y="5085184"/>
            <a:ext cx="3312368" cy="1440160"/>
          </a:xfrm>
          <a:prstGeom prst="notchedRightArrow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Arial Black" pitchFamily="34" charset="0"/>
              </a:rPr>
              <a:t>další obrázek</a:t>
            </a:r>
            <a:endParaRPr lang="cs-CZ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r="24765"/>
          <a:stretch/>
        </p:blipFill>
        <p:spPr>
          <a:xfrm>
            <a:off x="328186" y="548680"/>
            <a:ext cx="4678680" cy="5688000"/>
          </a:xfrm>
        </p:spPr>
      </p:pic>
      <p:sp>
        <p:nvSpPr>
          <p:cNvPr id="6" name="Zaoblený obdélník 5">
            <a:hlinkClick r:id="rId3" action="ppaction://hlinksldjump"/>
          </p:cNvPr>
          <p:cNvSpPr/>
          <p:nvPr/>
        </p:nvSpPr>
        <p:spPr>
          <a:xfrm>
            <a:off x="5436096" y="1160735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chemeClr val="tx2">
                <a:lumMod val="60000"/>
                <a:lumOff val="4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čírka modrá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Zaoblený obdélník 10">
            <a:hlinkClick r:id="rId4" action="ppaction://hlinksldjump"/>
          </p:cNvPr>
          <p:cNvSpPr/>
          <p:nvPr/>
        </p:nvSpPr>
        <p:spPr>
          <a:xfrm>
            <a:off x="5454098" y="4365104"/>
            <a:ext cx="3384376" cy="1152128"/>
          </a:xfrm>
          <a:prstGeom prst="roundRect">
            <a:avLst/>
          </a:prstGeom>
          <a:solidFill>
            <a:srgbClr val="3232D6"/>
          </a:solidFill>
          <a:ln>
            <a:solidFill>
              <a:srgbClr val="3232D6"/>
            </a:solidFill>
          </a:ln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kachna divoká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Zaoblený obdélník 11">
            <a:hlinkClick r:id="rId3" action="ppaction://hlinksldjump"/>
          </p:cNvPr>
          <p:cNvSpPr/>
          <p:nvPr/>
        </p:nvSpPr>
        <p:spPr>
          <a:xfrm>
            <a:off x="5418094" y="2808777"/>
            <a:ext cx="3420380" cy="1080120"/>
          </a:xfrm>
          <a:prstGeom prst="roundRect">
            <a:avLst/>
          </a:prstGeom>
          <a:solidFill>
            <a:srgbClr val="3232D6"/>
          </a:solidFill>
          <a:scene3d>
            <a:camera prst="orthographicFront"/>
            <a:lightRig rig="threePt" dir="t"/>
          </a:scene3d>
          <a:sp3d extrusionH="127000" contourW="12700">
            <a:bevelT w="254000" h="254000" prst="relaxedInset"/>
            <a:extrusionClr>
              <a:srgbClr val="3232D6"/>
            </a:extrusionClr>
            <a:contourClr>
              <a:srgbClr val="3232D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Arial Black" pitchFamily="34" charset="0"/>
              </a:rPr>
              <a:t>kachna zelená</a:t>
            </a:r>
            <a:endParaRPr lang="cs-CZ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174</TotalTime>
  <Words>308</Words>
  <Application>Microsoft Office PowerPoint</Application>
  <PresentationFormat>Předvádění na obrazovce (4:3)</PresentationFormat>
  <Paragraphs>99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Exekutivní</vt:lpstr>
      <vt:lpstr>           Ptáci v okolí školy</vt:lpstr>
      <vt:lpstr> V okolí školy se díky městskému parku, přilehlým zahradám a vysokým  stromům setkáš s  řadou  druhů ptáků.   Až je správně určíš, získáš písmenka a z nich pak sestavíš název vědy zabývající se ptáky.</vt:lpstr>
      <vt:lpstr>Prezentace aplikace PowerPoint</vt:lpstr>
      <vt:lpstr>Chyba. Oprav se.</vt:lpstr>
      <vt:lpstr>Ano, to je správně.</vt:lpstr>
      <vt:lpstr>Prezentace aplikace PowerPoint</vt:lpstr>
      <vt:lpstr>Chyba. Oprav se.</vt:lpstr>
      <vt:lpstr>Ano, to je správně.</vt:lpstr>
      <vt:lpstr>Prezentace aplikace PowerPoint</vt:lpstr>
      <vt:lpstr>Chyba. Oprav se.</vt:lpstr>
      <vt:lpstr>Ano, to je správně.</vt:lpstr>
      <vt:lpstr>Prezentace aplikace PowerPoint</vt:lpstr>
      <vt:lpstr>Chyba. Oprav se.</vt:lpstr>
      <vt:lpstr>Ano, to je správně.</vt:lpstr>
      <vt:lpstr>Prezentace aplikace PowerPoint</vt:lpstr>
      <vt:lpstr>Chyba. Oprav se.</vt:lpstr>
      <vt:lpstr>Ano, to je správně.</vt:lpstr>
      <vt:lpstr>Prezentace aplikace PowerPoint</vt:lpstr>
      <vt:lpstr>Chyba. Oprav se.</vt:lpstr>
      <vt:lpstr>Ano, to je správně.</vt:lpstr>
      <vt:lpstr>Prezentace aplikace PowerPoint</vt:lpstr>
      <vt:lpstr>Chyba. Oprav se.</vt:lpstr>
      <vt:lpstr>Ano, to je správně.</vt:lpstr>
      <vt:lpstr>Prezentace aplikace PowerPoint</vt:lpstr>
      <vt:lpstr>Chyba. Oprav se.</vt:lpstr>
      <vt:lpstr>Ano, to je správně.</vt:lpstr>
      <vt:lpstr>Prezentace aplikace PowerPoint</vt:lpstr>
      <vt:lpstr>Chyba. Oprav se.</vt:lpstr>
      <vt:lpstr>Ano, to je správně.</vt:lpstr>
      <vt:lpstr>Prezentace aplikace PowerPoint</vt:lpstr>
      <vt:lpstr>Chyba. Oprav se.</vt:lpstr>
      <vt:lpstr>Ano, to je správně.</vt:lpstr>
      <vt:lpstr>Prezentace aplikace PowerPoint</vt:lpstr>
      <vt:lpstr>Chyba. Oprav se.</vt:lpstr>
      <vt:lpstr>Ano, to je správně.</vt:lpstr>
      <vt:lpstr> ŘEŠENÍ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 v okolí školy</dc:title>
  <dc:creator>Mischka</dc:creator>
  <cp:lastModifiedBy>Mischka</cp:lastModifiedBy>
  <cp:revision>20</cp:revision>
  <dcterms:created xsi:type="dcterms:W3CDTF">2012-09-09T17:29:43Z</dcterms:created>
  <dcterms:modified xsi:type="dcterms:W3CDTF">2012-09-09T20:44:07Z</dcterms:modified>
</cp:coreProperties>
</file>