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7" r:id="rId4"/>
    <p:sldId id="259" r:id="rId5"/>
    <p:sldId id="260" r:id="rId6"/>
    <p:sldId id="262" r:id="rId7"/>
    <p:sldId id="263" r:id="rId8"/>
    <p:sldId id="261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6820"/>
    <a:srgbClr val="9CE44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FF0000"/>
                </a:solidFill>
              </a:rPr>
              <a:t>Byliny a dřeviny</a:t>
            </a:r>
            <a:endParaRPr lang="cs-CZ" sz="7200" b="1" dirty="0">
              <a:solidFill>
                <a:srgbClr val="FF0000"/>
              </a:solidFill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1"/>
          <a:stretch/>
        </p:blipFill>
        <p:spPr>
          <a:xfrm>
            <a:off x="1259632" y="1484784"/>
            <a:ext cx="6552728" cy="3604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5099401"/>
            <a:ext cx="6465618" cy="155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74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cs-CZ" dirty="0"/>
              <a:t>Pojmenuj  následující </a:t>
            </a:r>
            <a:r>
              <a:rPr lang="cs-CZ" dirty="0" smtClean="0"/>
              <a:t>stromy.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046" y="3804779"/>
            <a:ext cx="3372660" cy="27287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101" y="1089586"/>
            <a:ext cx="3761400" cy="24713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057" y="3725804"/>
            <a:ext cx="3763041" cy="28222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2046" y="1071192"/>
            <a:ext cx="3372660" cy="2529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Osmicípá hvězda 7"/>
          <p:cNvSpPr/>
          <p:nvPr/>
        </p:nvSpPr>
        <p:spPr>
          <a:xfrm>
            <a:off x="611560" y="1089586"/>
            <a:ext cx="1060499" cy="864096"/>
          </a:xfrm>
          <a:prstGeom prst="star8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1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9" name="Osmicípá hvězda 8"/>
          <p:cNvSpPr/>
          <p:nvPr/>
        </p:nvSpPr>
        <p:spPr>
          <a:xfrm>
            <a:off x="7074207" y="1036827"/>
            <a:ext cx="1060499" cy="864096"/>
          </a:xfrm>
          <a:prstGeom prst="star8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2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10" name="Osmicípá hvězda 9"/>
          <p:cNvSpPr/>
          <p:nvPr/>
        </p:nvSpPr>
        <p:spPr>
          <a:xfrm>
            <a:off x="645005" y="5805264"/>
            <a:ext cx="1060499" cy="864096"/>
          </a:xfrm>
          <a:prstGeom prst="star8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3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1" name="Osmicípá hvězda 10"/>
          <p:cNvSpPr/>
          <p:nvPr/>
        </p:nvSpPr>
        <p:spPr>
          <a:xfrm>
            <a:off x="7145568" y="5669471"/>
            <a:ext cx="1060499" cy="864096"/>
          </a:xfrm>
          <a:prstGeom prst="star8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4</a:t>
            </a:r>
            <a:endParaRPr lang="cs-CZ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411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keře</a:t>
            </a:r>
          </a:p>
          <a:p>
            <a:endParaRPr lang="cs-CZ" sz="1200" dirty="0" smtClean="0"/>
          </a:p>
          <a:p>
            <a:pPr marL="0" indent="0">
              <a:buNone/>
            </a:pPr>
            <a:r>
              <a:rPr lang="cs-CZ" dirty="0" smtClean="0"/>
              <a:t>1 = růže šípková</a:t>
            </a:r>
          </a:p>
          <a:p>
            <a:pPr marL="0" indent="0">
              <a:buNone/>
            </a:pPr>
            <a:r>
              <a:rPr lang="cs-CZ" dirty="0" smtClean="0"/>
              <a:t>2 = šeřík obecný</a:t>
            </a:r>
          </a:p>
          <a:p>
            <a:pPr marL="0" indent="0">
              <a:buNone/>
            </a:pPr>
            <a:r>
              <a:rPr lang="cs-CZ" dirty="0" smtClean="0"/>
              <a:t>3 = bez černý</a:t>
            </a:r>
          </a:p>
          <a:p>
            <a:pPr marL="0" indent="0">
              <a:buNone/>
            </a:pPr>
            <a:r>
              <a:rPr lang="cs-CZ" dirty="0" smtClean="0"/>
              <a:t>4  = trnka obecná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stromy</a:t>
            </a:r>
          </a:p>
          <a:p>
            <a:endParaRPr lang="cs-CZ" sz="1200" dirty="0" smtClean="0"/>
          </a:p>
          <a:p>
            <a:pPr marL="0" indent="0">
              <a:buNone/>
            </a:pPr>
            <a:r>
              <a:rPr lang="cs-CZ" dirty="0" smtClean="0"/>
              <a:t>1 = dub zimní</a:t>
            </a:r>
          </a:p>
          <a:p>
            <a:pPr marL="0" indent="0">
              <a:buNone/>
            </a:pPr>
            <a:r>
              <a:rPr lang="cs-CZ" dirty="0" smtClean="0"/>
              <a:t>2 = jasan ztepilý</a:t>
            </a:r>
          </a:p>
          <a:p>
            <a:pPr marL="0" indent="0">
              <a:buNone/>
            </a:pPr>
            <a:r>
              <a:rPr lang="cs-CZ" dirty="0" smtClean="0"/>
              <a:t>3 = jírovec maďal</a:t>
            </a:r>
          </a:p>
          <a:p>
            <a:pPr marL="0" indent="0">
              <a:buNone/>
            </a:pPr>
            <a:r>
              <a:rPr lang="cs-CZ" dirty="0" smtClean="0"/>
              <a:t>4 = lípa srdčitá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473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Zdroje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712968" cy="5073427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Kliparty z galerie Microsoft</a:t>
            </a:r>
          </a:p>
          <a:p>
            <a:r>
              <a:rPr lang="cs-CZ" sz="2000" dirty="0" smtClean="0"/>
              <a:t>http</a:t>
            </a:r>
            <a:r>
              <a:rPr lang="cs-CZ" sz="2000" dirty="0"/>
              <a:t>://</a:t>
            </a:r>
            <a:r>
              <a:rPr lang="cs-CZ" sz="2000" dirty="0" smtClean="0"/>
              <a:t>www.forbook.cz/samolepky-na-notebook/samolepka-na-notebook/letokruhy-stromu-366.jpg</a:t>
            </a:r>
          </a:p>
          <a:p>
            <a:r>
              <a:rPr lang="cs-CZ" sz="2000" dirty="0"/>
              <a:t>http://</a:t>
            </a:r>
            <a:r>
              <a:rPr lang="cs-CZ" sz="2000" dirty="0" smtClean="0"/>
              <a:t>worldnaturephoto.com/images/detail/trnka-obecna-prunus-spinos_13147.jpg</a:t>
            </a:r>
          </a:p>
          <a:p>
            <a:r>
              <a:rPr lang="cs-CZ" sz="2000" dirty="0"/>
              <a:t>http://</a:t>
            </a:r>
            <a:r>
              <a:rPr lang="cs-CZ" sz="2000" dirty="0" smtClean="0"/>
              <a:t>www.ireceptar.cz/res/data/204/024475.jpg</a:t>
            </a:r>
          </a:p>
          <a:p>
            <a:r>
              <a:rPr lang="cs-CZ" sz="2000" dirty="0"/>
              <a:t>http://</a:t>
            </a:r>
            <a:r>
              <a:rPr lang="cs-CZ" sz="2000" dirty="0" smtClean="0"/>
              <a:t>www.fujarka.cz/pictures/sambucus-nigra-04.jpg</a:t>
            </a:r>
          </a:p>
          <a:p>
            <a:r>
              <a:rPr lang="cs-CZ" sz="2000" dirty="0"/>
              <a:t>http://www.nasevyziva.cz/img_data_arch/1/1306508550cla_Kopie__</a:t>
            </a:r>
            <a:r>
              <a:rPr lang="cs-CZ" sz="2000" dirty="0" smtClean="0"/>
              <a:t>DSC03999.jpg</a:t>
            </a:r>
            <a:endParaRPr lang="cs-CZ" sz="2000" dirty="0"/>
          </a:p>
          <a:p>
            <a:r>
              <a:rPr lang="cs-CZ" sz="2000" dirty="0"/>
              <a:t>http://nd05.jxs.cz/538/089/6fee8c7158_80280403_o2.jpg</a:t>
            </a:r>
          </a:p>
          <a:p>
            <a:r>
              <a:rPr lang="cs-CZ" sz="2000" dirty="0" smtClean="0"/>
              <a:t>http</a:t>
            </a:r>
            <a:r>
              <a:rPr lang="cs-CZ" sz="2000" dirty="0"/>
              <a:t>://www.garten.cz/images_forum/gallery/1332/8190-rosa-canina-1.jpg</a:t>
            </a:r>
          </a:p>
          <a:p>
            <a:r>
              <a:rPr lang="cs-CZ" sz="2000" dirty="0" smtClean="0"/>
              <a:t>http</a:t>
            </a:r>
            <a:r>
              <a:rPr lang="cs-CZ" sz="2000" dirty="0"/>
              <a:t>://</a:t>
            </a:r>
            <a:r>
              <a:rPr lang="cs-CZ" sz="2000" dirty="0" smtClean="0"/>
              <a:t>www.zivotni-styl.wz.cz/pics/307_1.jpg</a:t>
            </a:r>
          </a:p>
          <a:p>
            <a:r>
              <a:rPr lang="cs-CZ" sz="2000" dirty="0"/>
              <a:t>http://upload.wikimedia.org/wikipedia/commons/a/ac/Syringa.vulgaris(01).</a:t>
            </a:r>
            <a:r>
              <a:rPr lang="cs-CZ" sz="2000" dirty="0" smtClean="0"/>
              <a:t>jpg</a:t>
            </a:r>
          </a:p>
          <a:p>
            <a:r>
              <a:rPr lang="cs-CZ" sz="2000" dirty="0"/>
              <a:t>http://www.inmagazin.cz/images/l%C3%A9%C4%8Div%C3%A9%20rostliny/%C5%99eb%C5%99%C3%AD%C4%8Dek%20obecn%C3%BD%20007.jpg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9868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8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aoblený obdélník 18"/>
          <p:cNvSpPr/>
          <p:nvPr/>
        </p:nvSpPr>
        <p:spPr>
          <a:xfrm>
            <a:off x="4889931" y="1556791"/>
            <a:ext cx="3960440" cy="5028013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539552" y="1556792"/>
            <a:ext cx="3960440" cy="5028013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Podle typu stonku lze rozdělit vyšší rostliny na dvě základní skupiny.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/>
              <a:t>          </a:t>
            </a:r>
            <a:r>
              <a:rPr lang="cs-CZ" sz="4000" b="1" dirty="0" smtClean="0">
                <a:solidFill>
                  <a:srgbClr val="FF0000"/>
                </a:solidFill>
              </a:rPr>
              <a:t>BYLINY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/>
              <a:t>        </a:t>
            </a:r>
            <a:r>
              <a:rPr lang="cs-CZ" sz="4000" b="1" dirty="0" smtClean="0">
                <a:solidFill>
                  <a:srgbClr val="FF0000"/>
                </a:solidFill>
              </a:rPr>
              <a:t>DŘEVINY</a:t>
            </a:r>
            <a:endParaRPr lang="cs-CZ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Já\AppData\Local\Microsoft\Windows\Temporary Internet Files\Content.IE5\YX5WUOKX\MP90042783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009" y="2322593"/>
            <a:ext cx="1346169" cy="211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á\AppData\Local\Microsoft\Windows\Temporary Internet Files\Content.IE5\BNJVJJA6\MP90042236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009" y="5143595"/>
            <a:ext cx="1935946" cy="128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á\AppData\Local\Microsoft\Windows\Temporary Internet Files\Content.IE5\98X68AX3\MC90038306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9" y="2427759"/>
            <a:ext cx="1656184" cy="149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Já\AppData\Local\Microsoft\Windows\Temporary Internet Files\Content.IE5\YEX8L6GT\MC90030492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104" y="3630170"/>
            <a:ext cx="1905000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Já\AppData\Local\Microsoft\Windows\Temporary Internet Files\Content.IE5\YX5WUOKX\MP900433144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7694" y="4274837"/>
            <a:ext cx="1418813" cy="1841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Já\AppData\Local\Microsoft\Windows\Temporary Internet Files\Content.IE5\98X68AX3\MP900434157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4179" y="4016998"/>
            <a:ext cx="1597457" cy="239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Já\AppData\Local\Microsoft\Windows\Temporary Internet Files\Content.IE5\BNJVJJA6\MP900423061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3092" y="2522111"/>
            <a:ext cx="1957968" cy="130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Já\AppData\Local\Microsoft\Windows\Temporary Internet Files\Content.IE5\YX5WUOKX\MP900428031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1413" y="3598605"/>
            <a:ext cx="1772815" cy="177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Já\AppData\Local\Microsoft\Windows\Temporary Internet Files\Content.IE5\BNJVJJA6\MC900036437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3772" y="5309702"/>
            <a:ext cx="1386034" cy="130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Já\AppData\Local\Microsoft\Windows\Temporary Internet Files\Content.IE5\YX5WUOKX\MC900123047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9786" y="2060847"/>
            <a:ext cx="1374442" cy="1474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20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FF0000"/>
                </a:solidFill>
              </a:rPr>
              <a:t>BYLINY</a:t>
            </a:r>
            <a:endParaRPr lang="cs-CZ" sz="7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rostliny s dužnatým stonkem</a:t>
            </a:r>
          </a:p>
          <a:p>
            <a:r>
              <a:rPr lang="cs-CZ" dirty="0" smtClean="0"/>
              <a:t>stonek je měkký, nedřevnatí</a:t>
            </a:r>
          </a:p>
          <a:p>
            <a:r>
              <a:rPr lang="cs-CZ" dirty="0" smtClean="0"/>
              <a:t>na povrchu je pokožka, uvnitř dužnina a v ní rozptýleny cévní svazky</a:t>
            </a:r>
          </a:p>
          <a:p>
            <a:r>
              <a:rPr lang="cs-CZ" dirty="0" smtClean="0"/>
              <a:t>tři základní typy bylinného stonku – </a:t>
            </a:r>
            <a:r>
              <a:rPr lang="cs-CZ" dirty="0" smtClean="0">
                <a:solidFill>
                  <a:srgbClr val="FF0000"/>
                </a:solidFill>
              </a:rPr>
              <a:t>lodyha, stéblo, stvol</a:t>
            </a:r>
          </a:p>
          <a:p>
            <a:r>
              <a:rPr lang="cs-CZ" dirty="0" smtClean="0"/>
              <a:t>zvláštní případ bylinného stonku v zemi = </a:t>
            </a:r>
            <a:r>
              <a:rPr lang="cs-CZ" dirty="0" smtClean="0">
                <a:solidFill>
                  <a:srgbClr val="FF0000"/>
                </a:solidFill>
              </a:rPr>
              <a:t>oddenek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6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FF0000"/>
                </a:solidFill>
              </a:rPr>
              <a:t>DŘEVINY</a:t>
            </a:r>
            <a:endParaRPr lang="cs-CZ" sz="7200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rostliny s dřevnatým stonkem</a:t>
            </a:r>
          </a:p>
          <a:p>
            <a:r>
              <a:rPr lang="cs-CZ" dirty="0" smtClean="0"/>
              <a:t>stonek postupně tvrdne, narůstá a dřevnatí</a:t>
            </a:r>
          </a:p>
          <a:p>
            <a:r>
              <a:rPr lang="cs-CZ" dirty="0" smtClean="0"/>
              <a:t>je daleko mohutnější a silnější než stonek bylin</a:t>
            </a:r>
          </a:p>
          <a:p>
            <a:r>
              <a:rPr lang="cs-CZ" dirty="0" smtClean="0"/>
              <a:t>nerozvětvená část dřevnatého stonku = </a:t>
            </a:r>
            <a:r>
              <a:rPr lang="cs-CZ" dirty="0" smtClean="0">
                <a:solidFill>
                  <a:srgbClr val="FF0000"/>
                </a:solidFill>
              </a:rPr>
              <a:t>kmen</a:t>
            </a:r>
          </a:p>
          <a:p>
            <a:r>
              <a:rPr lang="cs-CZ" dirty="0" smtClean="0"/>
              <a:t>rozvětvené dřevnaté stonky = </a:t>
            </a:r>
            <a:r>
              <a:rPr lang="cs-CZ" dirty="0" smtClean="0">
                <a:solidFill>
                  <a:srgbClr val="FF0000"/>
                </a:solidFill>
              </a:rPr>
              <a:t>větve</a:t>
            </a:r>
            <a:r>
              <a:rPr lang="cs-CZ" dirty="0" smtClean="0"/>
              <a:t> tvoří </a:t>
            </a:r>
            <a:r>
              <a:rPr lang="cs-CZ" dirty="0" smtClean="0">
                <a:solidFill>
                  <a:srgbClr val="FF0000"/>
                </a:solidFill>
              </a:rPr>
              <a:t>korunu</a:t>
            </a:r>
          </a:p>
          <a:p>
            <a:r>
              <a:rPr lang="cs-CZ" dirty="0" smtClean="0"/>
              <a:t>na povrchu je kůra, (popř. odumřelá borka), pod ní tenká vrstva lýka a pak vrstva dřeva, uprostřed dřeň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892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solidFill>
                  <a:srgbClr val="FF0000"/>
                </a:solidFill>
              </a:rPr>
              <a:t>         </a:t>
            </a:r>
            <a:r>
              <a:rPr lang="cs-CZ" sz="6000" b="1" dirty="0" smtClean="0">
                <a:solidFill>
                  <a:srgbClr val="FF0000"/>
                </a:solidFill>
              </a:rPr>
              <a:t>Letokruhy</a:t>
            </a:r>
            <a:endParaRPr lang="cs-CZ" sz="6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r>
              <a:rPr lang="cs-CZ" dirty="0" smtClean="0"/>
              <a:t>soustředné kružnice na průřezu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dřevnatého stonku</a:t>
            </a:r>
          </a:p>
          <a:p>
            <a:r>
              <a:rPr lang="cs-CZ" dirty="0" smtClean="0"/>
              <a:t>vznikají pomocí přírůstků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jarního a letního dřeva</a:t>
            </a:r>
          </a:p>
          <a:p>
            <a:r>
              <a:rPr lang="cs-CZ" dirty="0" smtClean="0"/>
              <a:t> na jaře roste strom rychleji </a:t>
            </a:r>
            <a:r>
              <a:rPr lang="cs-CZ" dirty="0" smtClean="0">
                <a:sym typeface="Wingdings" pitchFamily="2" charset="2"/>
              </a:rPr>
              <a:t> j</a:t>
            </a:r>
            <a:r>
              <a:rPr lang="cs-CZ" dirty="0" smtClean="0"/>
              <a:t>arní dřevo je řidší</a:t>
            </a:r>
            <a:r>
              <a:rPr lang="cs-CZ" dirty="0" smtClean="0">
                <a:sym typeface="Wingdings" pitchFamily="2" charset="2"/>
              </a:rPr>
              <a:t> vypadá světlejší</a:t>
            </a:r>
          </a:p>
          <a:p>
            <a:r>
              <a:rPr lang="cs-CZ" dirty="0" smtClean="0">
                <a:sym typeface="Wingdings" pitchFamily="2" charset="2"/>
              </a:rPr>
              <a:t>v létě roste strom pomaleji  letní dřevo je hustší  vypadá  tmavší</a:t>
            </a:r>
          </a:p>
          <a:p>
            <a:r>
              <a:rPr lang="cs-CZ" dirty="0" smtClean="0">
                <a:sym typeface="Wingdings" pitchFamily="2" charset="2"/>
              </a:rPr>
              <a:t>pomocí nich lze určit stáří stromu a další údaje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188640"/>
            <a:ext cx="260488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651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/>
              <a:t>Následující rostliny určitě znáš, roztřiď je na byliny a dřeviny.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Heřmánek pravý</a:t>
            </a:r>
          </a:p>
          <a:p>
            <a:r>
              <a:rPr lang="cs-CZ" dirty="0" smtClean="0"/>
              <a:t>Šeřík obecný</a:t>
            </a:r>
          </a:p>
          <a:p>
            <a:r>
              <a:rPr lang="cs-CZ" dirty="0" smtClean="0"/>
              <a:t>Dub letní</a:t>
            </a:r>
          </a:p>
          <a:p>
            <a:r>
              <a:rPr lang="cs-CZ" dirty="0" smtClean="0"/>
              <a:t>Narcis žlutý</a:t>
            </a:r>
          </a:p>
          <a:p>
            <a:r>
              <a:rPr lang="cs-CZ" dirty="0" smtClean="0"/>
              <a:t>Sedmikráska obecná</a:t>
            </a:r>
          </a:p>
          <a:p>
            <a:r>
              <a:rPr lang="cs-CZ" dirty="0" smtClean="0"/>
              <a:t>Fazol obecná</a:t>
            </a:r>
          </a:p>
          <a:p>
            <a:r>
              <a:rPr lang="cs-CZ" dirty="0" smtClean="0"/>
              <a:t>Bříza bělokorá</a:t>
            </a:r>
          </a:p>
          <a:p>
            <a:r>
              <a:rPr lang="cs-CZ" dirty="0" smtClean="0"/>
              <a:t>Modřín opadavý</a:t>
            </a:r>
          </a:p>
          <a:p>
            <a:r>
              <a:rPr lang="cs-CZ" dirty="0" smtClean="0"/>
              <a:t>Jabloň obecná</a:t>
            </a:r>
          </a:p>
          <a:p>
            <a:r>
              <a:rPr lang="cs-CZ" dirty="0" smtClean="0"/>
              <a:t>Ostružiník maliník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Jetel luční</a:t>
            </a:r>
          </a:p>
          <a:p>
            <a:r>
              <a:rPr lang="cs-CZ" dirty="0" smtClean="0"/>
              <a:t>Pampeliška lékařská</a:t>
            </a:r>
          </a:p>
          <a:p>
            <a:r>
              <a:rPr lang="cs-CZ" dirty="0" smtClean="0"/>
              <a:t>Cibule kuchyňská</a:t>
            </a:r>
          </a:p>
          <a:p>
            <a:r>
              <a:rPr lang="cs-CZ" dirty="0" smtClean="0"/>
              <a:t>Borovice lesní</a:t>
            </a:r>
          </a:p>
          <a:p>
            <a:r>
              <a:rPr lang="cs-CZ" dirty="0" smtClean="0"/>
              <a:t>Kopřiva dvoudomá</a:t>
            </a:r>
          </a:p>
          <a:p>
            <a:r>
              <a:rPr lang="cs-CZ" dirty="0" smtClean="0"/>
              <a:t>Brukev řepka olejka</a:t>
            </a:r>
          </a:p>
          <a:p>
            <a:r>
              <a:rPr lang="cs-CZ" dirty="0" smtClean="0"/>
              <a:t>Kopr vonný</a:t>
            </a:r>
          </a:p>
          <a:p>
            <a:r>
              <a:rPr lang="cs-CZ" dirty="0" smtClean="0"/>
              <a:t>Javor klen</a:t>
            </a:r>
          </a:p>
          <a:p>
            <a:r>
              <a:rPr lang="cs-CZ" dirty="0" smtClean="0"/>
              <a:t>Jeřáb obecný</a:t>
            </a:r>
          </a:p>
          <a:p>
            <a:r>
              <a:rPr lang="cs-CZ" dirty="0" smtClean="0"/>
              <a:t>Violka vonná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971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Řešení: </a:t>
            </a:r>
            <a:r>
              <a:rPr lang="cs-CZ" dirty="0" smtClean="0">
                <a:solidFill>
                  <a:srgbClr val="FF0000"/>
                </a:solidFill>
              </a:rPr>
              <a:t>B</a:t>
            </a:r>
            <a:r>
              <a:rPr lang="cs-CZ" dirty="0" smtClean="0"/>
              <a:t> = bylina, </a:t>
            </a:r>
            <a:r>
              <a:rPr lang="cs-CZ" dirty="0" smtClean="0">
                <a:solidFill>
                  <a:srgbClr val="126820"/>
                </a:solidFill>
              </a:rPr>
              <a:t>D</a:t>
            </a:r>
            <a:r>
              <a:rPr lang="cs-CZ" dirty="0" smtClean="0"/>
              <a:t> = dřevina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Heřmánek </a:t>
            </a:r>
            <a:r>
              <a:rPr lang="cs-CZ" dirty="0" smtClean="0"/>
              <a:t>pravý    </a:t>
            </a:r>
            <a:r>
              <a:rPr lang="cs-CZ" dirty="0" smtClean="0">
                <a:solidFill>
                  <a:srgbClr val="FF0000"/>
                </a:solidFill>
              </a:rPr>
              <a:t>B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Šeřík </a:t>
            </a:r>
            <a:r>
              <a:rPr lang="cs-CZ" dirty="0" smtClean="0"/>
              <a:t>obecný </a:t>
            </a:r>
            <a:r>
              <a:rPr lang="cs-CZ" dirty="0" smtClean="0">
                <a:solidFill>
                  <a:srgbClr val="126820"/>
                </a:solidFill>
              </a:rPr>
              <a:t>    D</a:t>
            </a:r>
            <a:endParaRPr lang="cs-CZ" dirty="0">
              <a:solidFill>
                <a:srgbClr val="126820"/>
              </a:solidFill>
            </a:endParaRPr>
          </a:p>
          <a:p>
            <a:r>
              <a:rPr lang="cs-CZ" dirty="0"/>
              <a:t>Dub </a:t>
            </a:r>
            <a:r>
              <a:rPr lang="cs-CZ" dirty="0" smtClean="0"/>
              <a:t>letní     </a:t>
            </a:r>
            <a:r>
              <a:rPr lang="cs-CZ" dirty="0" smtClean="0">
                <a:solidFill>
                  <a:srgbClr val="126820"/>
                </a:solidFill>
              </a:rPr>
              <a:t>D</a:t>
            </a:r>
            <a:endParaRPr lang="cs-CZ" dirty="0">
              <a:solidFill>
                <a:srgbClr val="126820"/>
              </a:solidFill>
            </a:endParaRPr>
          </a:p>
          <a:p>
            <a:r>
              <a:rPr lang="cs-CZ" dirty="0"/>
              <a:t>Narcis </a:t>
            </a:r>
            <a:r>
              <a:rPr lang="cs-CZ" dirty="0" smtClean="0"/>
              <a:t>žlutý   </a:t>
            </a:r>
            <a:r>
              <a:rPr lang="cs-CZ" dirty="0" smtClean="0">
                <a:solidFill>
                  <a:srgbClr val="FF0000"/>
                </a:solidFill>
              </a:rPr>
              <a:t>B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Sedmikráska obecná </a:t>
            </a:r>
            <a:r>
              <a:rPr lang="cs-CZ" dirty="0" smtClean="0"/>
              <a:t>   </a:t>
            </a:r>
            <a:r>
              <a:rPr lang="cs-CZ" dirty="0" smtClean="0">
                <a:solidFill>
                  <a:srgbClr val="FF0000"/>
                </a:solidFill>
              </a:rPr>
              <a:t>B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Fazol </a:t>
            </a:r>
            <a:r>
              <a:rPr lang="cs-CZ" dirty="0" smtClean="0"/>
              <a:t>obecný    </a:t>
            </a:r>
            <a:r>
              <a:rPr lang="cs-CZ" dirty="0" smtClean="0">
                <a:solidFill>
                  <a:srgbClr val="FF0000"/>
                </a:solidFill>
              </a:rPr>
              <a:t>B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Bříza </a:t>
            </a:r>
            <a:r>
              <a:rPr lang="cs-CZ" dirty="0" smtClean="0"/>
              <a:t>bělokorá       </a:t>
            </a:r>
            <a:r>
              <a:rPr lang="cs-CZ" dirty="0" smtClean="0">
                <a:solidFill>
                  <a:srgbClr val="126820"/>
                </a:solidFill>
              </a:rPr>
              <a:t>D</a:t>
            </a:r>
            <a:endParaRPr lang="cs-CZ" dirty="0">
              <a:solidFill>
                <a:srgbClr val="126820"/>
              </a:solidFill>
            </a:endParaRPr>
          </a:p>
          <a:p>
            <a:r>
              <a:rPr lang="cs-CZ" dirty="0"/>
              <a:t>Modřín </a:t>
            </a:r>
            <a:r>
              <a:rPr lang="cs-CZ" dirty="0" smtClean="0"/>
              <a:t>opadavý  </a:t>
            </a:r>
            <a:r>
              <a:rPr lang="cs-CZ" dirty="0" smtClean="0">
                <a:solidFill>
                  <a:srgbClr val="126820"/>
                </a:solidFill>
              </a:rPr>
              <a:t>D</a:t>
            </a:r>
            <a:endParaRPr lang="cs-CZ" dirty="0">
              <a:solidFill>
                <a:srgbClr val="126820"/>
              </a:solidFill>
            </a:endParaRPr>
          </a:p>
          <a:p>
            <a:r>
              <a:rPr lang="cs-CZ" dirty="0"/>
              <a:t>Jabloň </a:t>
            </a:r>
            <a:r>
              <a:rPr lang="cs-CZ" dirty="0" smtClean="0"/>
              <a:t>obecná      </a:t>
            </a:r>
            <a:r>
              <a:rPr lang="cs-CZ" dirty="0" smtClean="0">
                <a:solidFill>
                  <a:srgbClr val="126820"/>
                </a:solidFill>
              </a:rPr>
              <a:t>D</a:t>
            </a:r>
            <a:endParaRPr lang="cs-CZ" dirty="0">
              <a:solidFill>
                <a:srgbClr val="126820"/>
              </a:solidFill>
            </a:endParaRPr>
          </a:p>
          <a:p>
            <a:r>
              <a:rPr lang="cs-CZ" dirty="0"/>
              <a:t>Ostružiník </a:t>
            </a:r>
            <a:r>
              <a:rPr lang="cs-CZ" dirty="0" smtClean="0"/>
              <a:t>maliník   </a:t>
            </a:r>
            <a:r>
              <a:rPr lang="cs-CZ" dirty="0" smtClean="0">
                <a:solidFill>
                  <a:srgbClr val="126820"/>
                </a:solidFill>
              </a:rPr>
              <a:t>D</a:t>
            </a:r>
            <a:endParaRPr lang="cs-CZ" dirty="0">
              <a:solidFill>
                <a:srgbClr val="126820"/>
              </a:solidFill>
            </a:endParaRPr>
          </a:p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Jetel luční </a:t>
            </a:r>
            <a:r>
              <a:rPr lang="cs-CZ" dirty="0" smtClean="0"/>
              <a:t>  </a:t>
            </a:r>
            <a:r>
              <a:rPr lang="cs-CZ" dirty="0" smtClean="0">
                <a:solidFill>
                  <a:srgbClr val="FF0000"/>
                </a:solidFill>
              </a:rPr>
              <a:t>B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Pampeliška lékařská </a:t>
            </a:r>
            <a:r>
              <a:rPr lang="cs-CZ" dirty="0" smtClean="0"/>
              <a:t>   </a:t>
            </a:r>
            <a:r>
              <a:rPr lang="cs-CZ" dirty="0">
                <a:solidFill>
                  <a:srgbClr val="FF0000"/>
                </a:solidFill>
              </a:rPr>
              <a:t>B</a:t>
            </a:r>
          </a:p>
          <a:p>
            <a:r>
              <a:rPr lang="cs-CZ" dirty="0"/>
              <a:t>Cibule kuchyňská  </a:t>
            </a:r>
            <a:r>
              <a:rPr lang="cs-CZ" dirty="0" smtClean="0"/>
              <a:t>  </a:t>
            </a:r>
            <a:r>
              <a:rPr lang="cs-CZ" dirty="0" smtClean="0">
                <a:solidFill>
                  <a:srgbClr val="FF0000"/>
                </a:solidFill>
              </a:rPr>
              <a:t>B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Borovice </a:t>
            </a:r>
            <a:r>
              <a:rPr lang="cs-CZ" dirty="0" smtClean="0"/>
              <a:t>lesní     </a:t>
            </a:r>
            <a:r>
              <a:rPr lang="cs-CZ" dirty="0" smtClean="0">
                <a:solidFill>
                  <a:srgbClr val="126820"/>
                </a:solidFill>
              </a:rPr>
              <a:t>D</a:t>
            </a:r>
            <a:endParaRPr lang="cs-CZ" dirty="0">
              <a:solidFill>
                <a:srgbClr val="126820"/>
              </a:solidFill>
            </a:endParaRPr>
          </a:p>
          <a:p>
            <a:r>
              <a:rPr lang="cs-CZ" dirty="0"/>
              <a:t>Kopřiva dvoudomá  </a:t>
            </a:r>
            <a:r>
              <a:rPr lang="cs-CZ" dirty="0" smtClean="0"/>
              <a:t>   </a:t>
            </a:r>
            <a:r>
              <a:rPr lang="cs-CZ" dirty="0" smtClean="0">
                <a:solidFill>
                  <a:srgbClr val="FF0000"/>
                </a:solidFill>
              </a:rPr>
              <a:t>B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Brukev řepka olejka  </a:t>
            </a:r>
            <a:r>
              <a:rPr lang="cs-CZ" dirty="0" smtClean="0"/>
              <a:t>  </a:t>
            </a:r>
            <a:r>
              <a:rPr lang="cs-CZ" dirty="0">
                <a:solidFill>
                  <a:srgbClr val="FF0000"/>
                </a:solidFill>
              </a:rPr>
              <a:t>B</a:t>
            </a:r>
          </a:p>
          <a:p>
            <a:r>
              <a:rPr lang="cs-CZ" dirty="0"/>
              <a:t>Kopr vonný   </a:t>
            </a:r>
            <a:r>
              <a:rPr lang="cs-CZ" dirty="0">
                <a:solidFill>
                  <a:srgbClr val="FF0000"/>
                </a:solidFill>
              </a:rPr>
              <a:t>B</a:t>
            </a:r>
          </a:p>
          <a:p>
            <a:r>
              <a:rPr lang="cs-CZ" dirty="0"/>
              <a:t>Javor </a:t>
            </a:r>
            <a:r>
              <a:rPr lang="cs-CZ" dirty="0" smtClean="0"/>
              <a:t>klen      </a:t>
            </a:r>
            <a:r>
              <a:rPr lang="cs-CZ" dirty="0" smtClean="0">
                <a:solidFill>
                  <a:srgbClr val="126820"/>
                </a:solidFill>
              </a:rPr>
              <a:t>D</a:t>
            </a:r>
            <a:endParaRPr lang="cs-CZ" dirty="0">
              <a:solidFill>
                <a:srgbClr val="126820"/>
              </a:solidFill>
            </a:endParaRPr>
          </a:p>
          <a:p>
            <a:r>
              <a:rPr lang="cs-CZ" dirty="0"/>
              <a:t>Jeřáb </a:t>
            </a:r>
            <a:r>
              <a:rPr lang="cs-CZ" dirty="0" smtClean="0"/>
              <a:t>obecný     </a:t>
            </a:r>
            <a:r>
              <a:rPr lang="cs-CZ" dirty="0" smtClean="0">
                <a:solidFill>
                  <a:srgbClr val="126820"/>
                </a:solidFill>
              </a:rPr>
              <a:t>D</a:t>
            </a:r>
            <a:endParaRPr lang="cs-CZ" dirty="0">
              <a:solidFill>
                <a:srgbClr val="126820"/>
              </a:solidFill>
            </a:endParaRPr>
          </a:p>
          <a:p>
            <a:r>
              <a:rPr lang="cs-CZ" dirty="0"/>
              <a:t>Violka vonná  </a:t>
            </a:r>
            <a:r>
              <a:rPr lang="cs-CZ" dirty="0" smtClean="0"/>
              <a:t>    </a:t>
            </a:r>
            <a:r>
              <a:rPr lang="cs-CZ" dirty="0">
                <a:solidFill>
                  <a:srgbClr val="FF0000"/>
                </a:solidFill>
              </a:rPr>
              <a:t>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485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FF0000"/>
                </a:solidFill>
              </a:rPr>
              <a:t>Dřeviny</a:t>
            </a:r>
            <a:endParaRPr lang="cs-CZ" sz="7200" b="1" dirty="0">
              <a:solidFill>
                <a:srgbClr val="FF00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03548" y="1556792"/>
            <a:ext cx="4032448" cy="4536504"/>
          </a:xfrm>
          <a:prstGeom prst="roundRect">
            <a:avLst/>
          </a:prstGeom>
          <a:solidFill>
            <a:srgbClr val="9CE44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569371"/>
          </a:xfrm>
          <a:prstGeom prst="roundRect">
            <a:avLst/>
          </a:prstGeom>
          <a:solidFill>
            <a:srgbClr val="9CE444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1043608" y="1988840"/>
            <a:ext cx="3096344" cy="86409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</a:rPr>
              <a:t>stromy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148064" y="1988840"/>
            <a:ext cx="3096344" cy="86409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</a:rPr>
              <a:t>keře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1043608" y="3059297"/>
            <a:ext cx="3096344" cy="252028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stonek je složen z kmene a koruny z větví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148064" y="3068960"/>
            <a:ext cx="3096344" cy="252028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stonek nevytváří kmen, větví se těsně u země 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116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Pojmenuj  následující keře.</a:t>
            </a:r>
            <a:endParaRPr lang="cs-CZ" dirty="0"/>
          </a:p>
        </p:txBody>
      </p:sp>
      <p:pic>
        <p:nvPicPr>
          <p:cNvPr id="13" name="Zástupný symbol pro obsah 12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124744"/>
            <a:ext cx="3426220" cy="25696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0252" y="3968417"/>
            <a:ext cx="3458111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1126735"/>
            <a:ext cx="3408416" cy="2556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6333" y="3968417"/>
            <a:ext cx="3502737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7" name="Osmicípá hvězda 16"/>
          <p:cNvSpPr/>
          <p:nvPr/>
        </p:nvSpPr>
        <p:spPr>
          <a:xfrm>
            <a:off x="950251" y="1036827"/>
            <a:ext cx="1060499" cy="864096"/>
          </a:xfrm>
          <a:prstGeom prst="star8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1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18" name="Osmicípá hvězda 17"/>
          <p:cNvSpPr/>
          <p:nvPr/>
        </p:nvSpPr>
        <p:spPr>
          <a:xfrm>
            <a:off x="7100227" y="5669471"/>
            <a:ext cx="1060499" cy="864096"/>
          </a:xfrm>
          <a:prstGeom prst="star8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4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9" name="Osmicípá hvězda 18"/>
          <p:cNvSpPr/>
          <p:nvPr/>
        </p:nvSpPr>
        <p:spPr>
          <a:xfrm>
            <a:off x="950252" y="5669471"/>
            <a:ext cx="1060499" cy="864096"/>
          </a:xfrm>
          <a:prstGeom prst="star8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3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20" name="Osmicípá hvězda 19"/>
          <p:cNvSpPr/>
          <p:nvPr/>
        </p:nvSpPr>
        <p:spPr>
          <a:xfrm>
            <a:off x="7074207" y="1036827"/>
            <a:ext cx="1060499" cy="864096"/>
          </a:xfrm>
          <a:prstGeom prst="star8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2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7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407</Words>
  <Application>Microsoft Office PowerPoint</Application>
  <PresentationFormat>Předvádění na obrazovce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Byliny a dřeviny</vt:lpstr>
      <vt:lpstr>Podle typu stonku lze rozdělit vyšší rostliny na dvě základní skupiny.</vt:lpstr>
      <vt:lpstr>BYLINY</vt:lpstr>
      <vt:lpstr>DŘEVINY</vt:lpstr>
      <vt:lpstr>         Letokruhy</vt:lpstr>
      <vt:lpstr>Následující rostliny určitě znáš, roztřiď je na byliny a dřeviny.</vt:lpstr>
      <vt:lpstr>Řešení: B = bylina, D = dřevina</vt:lpstr>
      <vt:lpstr>Dřeviny</vt:lpstr>
      <vt:lpstr>Pojmenuj  následující keře.</vt:lpstr>
      <vt:lpstr>Pojmenuj  následující stromy.</vt:lpstr>
      <vt:lpstr>Řešení</vt:lpstr>
      <vt:lpstr>Zdroje obrázků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Já</dc:creator>
  <cp:lastModifiedBy>FS</cp:lastModifiedBy>
  <cp:revision>18</cp:revision>
  <dcterms:created xsi:type="dcterms:W3CDTF">2013-01-06T17:44:29Z</dcterms:created>
  <dcterms:modified xsi:type="dcterms:W3CDTF">2013-01-18T16:59:25Z</dcterms:modified>
</cp:coreProperties>
</file>