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7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37E9"/>
    <a:srgbClr val="801A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69FE-B082-4B37-94C0-FB00CB12FB47}" type="datetimeFigureOut">
              <a:rPr lang="cs-CZ" smtClean="0"/>
              <a:pPr/>
              <a:t>22.4.2014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7923-56DC-4D3C-BEA4-F899FBFCF5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69FE-B082-4B37-94C0-FB00CB12FB47}" type="datetimeFigureOut">
              <a:rPr lang="cs-CZ" smtClean="0"/>
              <a:pPr/>
              <a:t>22.4.2014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7923-56DC-4D3C-BEA4-F899FBFCF5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69FE-B082-4B37-94C0-FB00CB12FB47}" type="datetimeFigureOut">
              <a:rPr lang="cs-CZ" smtClean="0"/>
              <a:pPr/>
              <a:t>22.4.2014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7923-56DC-4D3C-BEA4-F899FBFCF5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69FE-B082-4B37-94C0-FB00CB12FB47}" type="datetimeFigureOut">
              <a:rPr lang="cs-CZ" smtClean="0"/>
              <a:pPr/>
              <a:t>22.4.2014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7923-56DC-4D3C-BEA4-F899FBFCF5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69FE-B082-4B37-94C0-FB00CB12FB47}" type="datetimeFigureOut">
              <a:rPr lang="cs-CZ" smtClean="0"/>
              <a:pPr/>
              <a:t>22.4.2014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7923-56DC-4D3C-BEA4-F899FBFCF5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69FE-B082-4B37-94C0-FB00CB12FB47}" type="datetimeFigureOut">
              <a:rPr lang="cs-CZ" smtClean="0"/>
              <a:pPr/>
              <a:t>22.4.2014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7923-56DC-4D3C-BEA4-F899FBFCF5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69FE-B082-4B37-94C0-FB00CB12FB47}" type="datetimeFigureOut">
              <a:rPr lang="cs-CZ" smtClean="0"/>
              <a:pPr/>
              <a:t>22.4.2014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7923-56DC-4D3C-BEA4-F899FBFCF5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69FE-B082-4B37-94C0-FB00CB12FB47}" type="datetimeFigureOut">
              <a:rPr lang="cs-CZ" smtClean="0"/>
              <a:pPr/>
              <a:t>22.4.2014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7923-56DC-4D3C-BEA4-F899FBFCF5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69FE-B082-4B37-94C0-FB00CB12FB47}" type="datetimeFigureOut">
              <a:rPr lang="cs-CZ" smtClean="0"/>
              <a:pPr/>
              <a:t>22.4.2014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7923-56DC-4D3C-BEA4-F899FBFCF5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69FE-B082-4B37-94C0-FB00CB12FB47}" type="datetimeFigureOut">
              <a:rPr lang="cs-CZ" smtClean="0"/>
              <a:pPr/>
              <a:t>22.4.2014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7923-56DC-4D3C-BEA4-F899FBFCF5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69FE-B082-4B37-94C0-FB00CB12FB47}" type="datetimeFigureOut">
              <a:rPr lang="cs-CZ" smtClean="0"/>
              <a:pPr/>
              <a:t>22.4.2014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57923-56DC-4D3C-BEA4-F899FBFCF53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769FE-B082-4B37-94C0-FB00CB12FB47}" type="datetimeFigureOut">
              <a:rPr lang="cs-CZ" smtClean="0"/>
              <a:pPr/>
              <a:t>22.4.2014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57923-56DC-4D3C-BEA4-F899FBFCF53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 descr="svetska-nemo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5798828"/>
            <a:ext cx="1583808" cy="1059172"/>
          </a:xfrm>
          <a:prstGeom prst="rect">
            <a:avLst/>
          </a:prstGeom>
        </p:spPr>
      </p:pic>
      <p:pic>
        <p:nvPicPr>
          <p:cNvPr id="9" name="Obrázek 8" descr="rsz733sekz_Jablko_-_mrke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077072"/>
            <a:ext cx="1743714" cy="1978026"/>
          </a:xfrm>
          <a:prstGeom prst="rect">
            <a:avLst/>
          </a:prstGeom>
        </p:spPr>
      </p:pic>
      <p:pic>
        <p:nvPicPr>
          <p:cNvPr id="4" name="Obrázek 3" descr="str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08861" y="0"/>
            <a:ext cx="6835139" cy="6858000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7992888" cy="4104456"/>
          </a:xfrm>
        </p:spPr>
        <p:txBody>
          <a:bodyPr>
            <a:normAutofit/>
          </a:bodyPr>
          <a:lstStyle/>
          <a:p>
            <a:pPr algn="l"/>
            <a:endParaRPr lang="cs-CZ" sz="1800" dirty="0"/>
          </a:p>
        </p:txBody>
      </p:sp>
      <p:pic>
        <p:nvPicPr>
          <p:cNvPr id="7" name="Obrázek 6" descr="slunce_zlute-f590_2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0"/>
            <a:ext cx="3923928" cy="192871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rmAutofit/>
          </a:bodyPr>
          <a:lstStyle/>
          <a:p>
            <a:r>
              <a:rPr lang="cs-CZ" sz="6600" dirty="0" smtClean="0">
                <a:solidFill>
                  <a:srgbClr val="FF0000"/>
                </a:solidFill>
              </a:rPr>
              <a:t>FOTOSYNTÉZA</a:t>
            </a:r>
            <a:endParaRPr lang="cs-CZ" sz="6600" dirty="0">
              <a:solidFill>
                <a:srgbClr val="FF0000"/>
              </a:solidFill>
            </a:endParaRPr>
          </a:p>
        </p:txBody>
      </p:sp>
      <p:pic>
        <p:nvPicPr>
          <p:cNvPr id="8" name="Obrázek 7" descr="1152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2708920"/>
            <a:ext cx="2407129" cy="1806699"/>
          </a:xfrm>
          <a:prstGeom prst="rect">
            <a:avLst/>
          </a:prstGeom>
        </p:spPr>
      </p:pic>
      <p:pic>
        <p:nvPicPr>
          <p:cNvPr id="10" name="Obrázek 9" descr="hrušk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653136"/>
            <a:ext cx="1180976" cy="1798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628800"/>
          </a:xfrm>
        </p:spPr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rgbClr val="FFC000"/>
                </a:solidFill>
              </a:rPr>
              <a:t>Popiš jednotlivé části rostlinného těla a vysvětli jejich význam v souvislosti s fotosyntézou.</a:t>
            </a:r>
            <a:endParaRPr lang="cs-CZ" sz="4000" dirty="0">
              <a:solidFill>
                <a:srgbClr val="FFC000"/>
              </a:solidFill>
            </a:endParaRPr>
          </a:p>
        </p:txBody>
      </p:sp>
      <p:pic>
        <p:nvPicPr>
          <p:cNvPr id="4" name="Zástupný symbol pro obsah 3" descr="popiš rajče_kv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751342"/>
            <a:ext cx="4432683" cy="5106658"/>
          </a:xfrm>
        </p:spPr>
      </p:pic>
      <p:sp>
        <p:nvSpPr>
          <p:cNvPr id="5" name="TextovéPole 4"/>
          <p:cNvSpPr txBox="1"/>
          <p:nvPr/>
        </p:nvSpPr>
        <p:spPr>
          <a:xfrm>
            <a:off x="5868144" y="5877272"/>
            <a:ext cx="327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k</a:t>
            </a:r>
            <a:r>
              <a:rPr lang="cs-CZ" sz="2000" b="1" dirty="0" smtClean="0">
                <a:solidFill>
                  <a:srgbClr val="FF0000"/>
                </a:solidFill>
              </a:rPr>
              <a:t>ořen</a:t>
            </a:r>
            <a:r>
              <a:rPr lang="cs-CZ" sz="2000" dirty="0" smtClean="0">
                <a:solidFill>
                  <a:srgbClr val="FF0000"/>
                </a:solidFill>
              </a:rPr>
              <a:t> – </a:t>
            </a:r>
            <a:r>
              <a:rPr lang="cs-CZ" sz="2000" dirty="0" smtClean="0"/>
              <a:t>přijímá vodu a živiny</a:t>
            </a:r>
          </a:p>
          <a:p>
            <a:r>
              <a:rPr lang="cs-CZ" sz="2000" dirty="0" smtClean="0"/>
              <a:t> z půdy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724128" y="4005064"/>
            <a:ext cx="3419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s</a:t>
            </a:r>
            <a:r>
              <a:rPr lang="cs-CZ" sz="2000" b="1" dirty="0" smtClean="0">
                <a:solidFill>
                  <a:srgbClr val="FF0000"/>
                </a:solidFill>
              </a:rPr>
              <a:t>tonek</a:t>
            </a:r>
            <a:r>
              <a:rPr lang="cs-CZ" sz="2000" dirty="0" smtClean="0">
                <a:solidFill>
                  <a:srgbClr val="FF0000"/>
                </a:solidFill>
              </a:rPr>
              <a:t> – </a:t>
            </a:r>
            <a:r>
              <a:rPr lang="cs-CZ" sz="2000" dirty="0" smtClean="0"/>
              <a:t>vede vodu a živiny do listů a </a:t>
            </a:r>
            <a:r>
              <a:rPr lang="cs-CZ" sz="2000" dirty="0" err="1" smtClean="0"/>
              <a:t>org</a:t>
            </a:r>
            <a:r>
              <a:rPr lang="cs-CZ" sz="2000" dirty="0" smtClean="0"/>
              <a:t>. látky z listů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179512" y="2924944"/>
            <a:ext cx="13013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l</a:t>
            </a:r>
            <a:r>
              <a:rPr lang="cs-CZ" sz="2000" b="1" dirty="0" smtClean="0">
                <a:solidFill>
                  <a:srgbClr val="FF0000"/>
                </a:solidFill>
              </a:rPr>
              <a:t>isty</a:t>
            </a:r>
            <a:r>
              <a:rPr lang="cs-CZ" sz="2000" dirty="0" smtClean="0">
                <a:solidFill>
                  <a:srgbClr val="FF0000"/>
                </a:solidFill>
              </a:rPr>
              <a:t> – </a:t>
            </a:r>
            <a:r>
              <a:rPr lang="cs-CZ" sz="2000" dirty="0" smtClean="0"/>
              <a:t>dýchání, čerpání oxidu uhličitého ze vzduchu, výroba kyslíku a cukrů 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5868144" y="3212976"/>
            <a:ext cx="3275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p</a:t>
            </a:r>
            <a:r>
              <a:rPr lang="cs-CZ" sz="2000" b="1" dirty="0" smtClean="0">
                <a:solidFill>
                  <a:srgbClr val="FF0000"/>
                </a:solidFill>
              </a:rPr>
              <a:t>lody</a:t>
            </a:r>
            <a:r>
              <a:rPr lang="cs-CZ" sz="2000" dirty="0" smtClean="0">
                <a:solidFill>
                  <a:srgbClr val="FF0000"/>
                </a:solidFill>
              </a:rPr>
              <a:t> – </a:t>
            </a:r>
            <a:r>
              <a:rPr lang="cs-CZ" sz="2000" dirty="0" smtClean="0"/>
              <a:t>ukládání organických látek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436096" y="1916832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k</a:t>
            </a:r>
            <a:r>
              <a:rPr lang="cs-CZ" sz="2000" b="1" dirty="0" smtClean="0">
                <a:solidFill>
                  <a:srgbClr val="FF0000"/>
                </a:solidFill>
              </a:rPr>
              <a:t>věty</a:t>
            </a:r>
            <a:r>
              <a:rPr lang="cs-CZ" sz="2000" dirty="0" smtClean="0">
                <a:solidFill>
                  <a:srgbClr val="FF0000"/>
                </a:solidFill>
              </a:rPr>
              <a:t> – </a:t>
            </a:r>
            <a:r>
              <a:rPr lang="cs-CZ" sz="2000" dirty="0" smtClean="0"/>
              <a:t>vznik plodů – ukládání </a:t>
            </a:r>
            <a:r>
              <a:rPr lang="cs-CZ" sz="2000" dirty="0" err="1" smtClean="0"/>
              <a:t>org</a:t>
            </a:r>
            <a:r>
              <a:rPr lang="cs-CZ" sz="2000" dirty="0" smtClean="0"/>
              <a:t>. látek  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/>
              <a:t>Použité zdroje:</a:t>
            </a: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6192688"/>
          </a:xfrm>
        </p:spPr>
        <p:txBody>
          <a:bodyPr>
            <a:normAutofit/>
          </a:bodyPr>
          <a:lstStyle/>
          <a:p>
            <a:r>
              <a:rPr lang="cs-CZ" sz="1400" dirty="0" smtClean="0"/>
              <a:t>http://www.</a:t>
            </a:r>
            <a:r>
              <a:rPr lang="cs-CZ" sz="1400" dirty="0" err="1" smtClean="0"/>
              <a:t>skola.mezimesti.cz</a:t>
            </a:r>
            <a:r>
              <a:rPr lang="cs-CZ" sz="1400" dirty="0" smtClean="0"/>
              <a:t>/321-chemie-</a:t>
            </a:r>
            <a:r>
              <a:rPr lang="cs-CZ" sz="1400" dirty="0" err="1" smtClean="0"/>
              <a:t>ix</a:t>
            </a:r>
            <a:r>
              <a:rPr lang="cs-CZ" sz="1400" dirty="0" smtClean="0"/>
              <a:t>/</a:t>
            </a:r>
          </a:p>
          <a:p>
            <a:r>
              <a:rPr lang="cs-CZ" sz="1400" dirty="0" smtClean="0"/>
              <a:t>http://skolakov3a.sweb.cz/PRVOUKA/rostliny3/listy.</a:t>
            </a:r>
            <a:r>
              <a:rPr lang="cs-CZ" sz="1400" dirty="0" err="1" smtClean="0"/>
              <a:t>htm</a:t>
            </a:r>
            <a:endParaRPr lang="cs-CZ" sz="1400" dirty="0" smtClean="0"/>
          </a:p>
          <a:p>
            <a:r>
              <a:rPr lang="cs-CZ" sz="1400" dirty="0" smtClean="0"/>
              <a:t>http://navolnenoze.cz/prezentace/nada-moyzesova/galerie/13040/</a:t>
            </a:r>
          </a:p>
          <a:p>
            <a:r>
              <a:rPr lang="cs-CZ" sz="1400" dirty="0" smtClean="0"/>
              <a:t>http://www.</a:t>
            </a:r>
            <a:r>
              <a:rPr lang="cs-CZ" sz="1400" dirty="0" err="1" smtClean="0"/>
              <a:t>dreamstime.com</a:t>
            </a:r>
            <a:r>
              <a:rPr lang="cs-CZ" sz="1400" dirty="0" smtClean="0"/>
              <a:t>/</a:t>
            </a:r>
            <a:r>
              <a:rPr lang="cs-CZ" sz="1400" dirty="0" err="1" smtClean="0"/>
              <a:t>stock</a:t>
            </a:r>
            <a:r>
              <a:rPr lang="cs-CZ" sz="1400" dirty="0" smtClean="0"/>
              <a:t>-</a:t>
            </a:r>
            <a:r>
              <a:rPr lang="cs-CZ" sz="1400" dirty="0" err="1" smtClean="0"/>
              <a:t>photo</a:t>
            </a:r>
            <a:r>
              <a:rPr lang="cs-CZ" sz="1400" dirty="0" smtClean="0"/>
              <a:t>-</a:t>
            </a:r>
            <a:r>
              <a:rPr lang="cs-CZ" sz="1400" dirty="0" err="1" smtClean="0"/>
              <a:t>photosynthesis</a:t>
            </a:r>
            <a:r>
              <a:rPr lang="cs-CZ" sz="1400" dirty="0" smtClean="0"/>
              <a:t>-image18169180</a:t>
            </a:r>
          </a:p>
          <a:p>
            <a:r>
              <a:rPr lang="cs-CZ" sz="1400" dirty="0" smtClean="0"/>
              <a:t>http://www.</a:t>
            </a:r>
            <a:r>
              <a:rPr lang="cs-CZ" sz="1400" dirty="0" err="1" smtClean="0"/>
              <a:t>transformacni</a:t>
            </a:r>
            <a:r>
              <a:rPr lang="cs-CZ" sz="1400" dirty="0" smtClean="0"/>
              <a:t>-technologie.</a:t>
            </a:r>
            <a:r>
              <a:rPr lang="cs-CZ" sz="1400" dirty="0" err="1" smtClean="0"/>
              <a:t>cz</a:t>
            </a:r>
            <a:r>
              <a:rPr lang="cs-CZ" sz="1400" dirty="0" smtClean="0"/>
              <a:t>/biomasa-jako-zdroj-energie.</a:t>
            </a:r>
            <a:r>
              <a:rPr lang="cs-CZ" sz="1400" dirty="0" err="1" smtClean="0"/>
              <a:t>html</a:t>
            </a:r>
            <a:endParaRPr lang="cs-CZ" sz="1400" dirty="0" smtClean="0"/>
          </a:p>
          <a:p>
            <a:r>
              <a:rPr lang="cs-CZ" sz="1400" dirty="0" smtClean="0"/>
              <a:t>http://kfrserver.natur.cuni.cz/globe/plantaplant-CZ.htm</a:t>
            </a:r>
          </a:p>
          <a:p>
            <a:r>
              <a:rPr lang="cs-CZ" sz="1400" dirty="0" smtClean="0"/>
              <a:t>http://pancelcino.webnode.cz/prirodoveda/rostliny/stavba-a-spolecne-znaky/</a:t>
            </a:r>
          </a:p>
          <a:p>
            <a:r>
              <a:rPr lang="cs-CZ" sz="1400" dirty="0" smtClean="0"/>
              <a:t>http://www.</a:t>
            </a:r>
            <a:r>
              <a:rPr lang="cs-CZ" sz="1400" dirty="0" err="1" smtClean="0"/>
              <a:t>skola.mezimesti.cz</a:t>
            </a:r>
            <a:r>
              <a:rPr lang="cs-CZ" sz="1400" dirty="0" smtClean="0"/>
              <a:t>/321-chemie-</a:t>
            </a:r>
            <a:r>
              <a:rPr lang="cs-CZ" sz="1400" dirty="0" err="1" smtClean="0"/>
              <a:t>ix</a:t>
            </a:r>
            <a:r>
              <a:rPr lang="cs-CZ" sz="1400" dirty="0" smtClean="0"/>
              <a:t>/</a:t>
            </a:r>
          </a:p>
          <a:p>
            <a:r>
              <a:rPr lang="cs-CZ" sz="1400" dirty="0" smtClean="0"/>
              <a:t>http://skolakov3a.sweb.cz/PRVOUKA/rostliny3/listy.</a:t>
            </a:r>
            <a:r>
              <a:rPr lang="cs-CZ" sz="1400" dirty="0" err="1" smtClean="0"/>
              <a:t>htm</a:t>
            </a:r>
            <a:endParaRPr lang="cs-CZ" sz="1400" dirty="0" smtClean="0"/>
          </a:p>
          <a:p>
            <a:r>
              <a:rPr lang="cs-CZ" sz="1400" dirty="0" smtClean="0"/>
              <a:t>http://navolnenoze.cz/prezentace/nada-moyzesova/galerie/13040/</a:t>
            </a:r>
          </a:p>
          <a:p>
            <a:r>
              <a:rPr lang="cs-CZ" sz="1400" dirty="0" smtClean="0"/>
              <a:t>http://www.</a:t>
            </a:r>
            <a:r>
              <a:rPr lang="cs-CZ" sz="1400" dirty="0" err="1" smtClean="0"/>
              <a:t>dreamstime.com</a:t>
            </a:r>
            <a:r>
              <a:rPr lang="cs-CZ" sz="1400" dirty="0" smtClean="0"/>
              <a:t>/</a:t>
            </a:r>
            <a:r>
              <a:rPr lang="cs-CZ" sz="1400" dirty="0" err="1" smtClean="0"/>
              <a:t>stock</a:t>
            </a:r>
            <a:r>
              <a:rPr lang="cs-CZ" sz="1400" dirty="0" smtClean="0"/>
              <a:t>-</a:t>
            </a:r>
            <a:r>
              <a:rPr lang="cs-CZ" sz="1400" dirty="0" err="1" smtClean="0"/>
              <a:t>photo</a:t>
            </a:r>
            <a:r>
              <a:rPr lang="cs-CZ" sz="1400" dirty="0" smtClean="0"/>
              <a:t>-</a:t>
            </a:r>
            <a:r>
              <a:rPr lang="cs-CZ" sz="1400" dirty="0" err="1" smtClean="0"/>
              <a:t>photosynthesis</a:t>
            </a:r>
            <a:r>
              <a:rPr lang="cs-CZ" sz="1400" dirty="0" smtClean="0"/>
              <a:t>-image18169180</a:t>
            </a:r>
          </a:p>
          <a:p>
            <a:r>
              <a:rPr lang="cs-CZ" sz="1400" dirty="0" smtClean="0"/>
              <a:t>http://www.</a:t>
            </a:r>
            <a:r>
              <a:rPr lang="cs-CZ" sz="1400" dirty="0" err="1" smtClean="0"/>
              <a:t>transformacni</a:t>
            </a:r>
            <a:r>
              <a:rPr lang="cs-CZ" sz="1400" dirty="0" smtClean="0"/>
              <a:t>-technologie.</a:t>
            </a:r>
            <a:r>
              <a:rPr lang="cs-CZ" sz="1400" dirty="0" err="1" smtClean="0"/>
              <a:t>cz</a:t>
            </a:r>
            <a:r>
              <a:rPr lang="cs-CZ" sz="1400" dirty="0" smtClean="0"/>
              <a:t>/biomasa-jako-zdroj-energie.</a:t>
            </a:r>
            <a:r>
              <a:rPr lang="cs-CZ" sz="1400" dirty="0" err="1" smtClean="0"/>
              <a:t>html</a:t>
            </a:r>
            <a:endParaRPr lang="cs-CZ" sz="1400" dirty="0" smtClean="0"/>
          </a:p>
          <a:p>
            <a:r>
              <a:rPr lang="cs-CZ" sz="1400" dirty="0" smtClean="0"/>
              <a:t>http://kfrserver.natur.cuni.cz/globe/plantaplant-CZ.htm</a:t>
            </a:r>
          </a:p>
          <a:p>
            <a:r>
              <a:rPr lang="cs-CZ" sz="1400" dirty="0" smtClean="0"/>
              <a:t>http://pancelcino.webnode.cz/prirodoveda/rostliny/stavba-a-spolecne-znaky/</a:t>
            </a:r>
          </a:p>
          <a:p>
            <a:r>
              <a:rPr lang="cs-CZ" sz="1400" dirty="0" smtClean="0"/>
              <a:t>http://www.</a:t>
            </a:r>
            <a:r>
              <a:rPr lang="cs-CZ" sz="1400" dirty="0" err="1" smtClean="0"/>
              <a:t>naseinfo.cz</a:t>
            </a:r>
            <a:r>
              <a:rPr lang="cs-CZ" sz="1400" dirty="0" smtClean="0"/>
              <a:t>/stavby-a-</a:t>
            </a:r>
            <a:r>
              <a:rPr lang="cs-CZ" sz="1400" dirty="0" err="1" smtClean="0"/>
              <a:t>stavebnictvi</a:t>
            </a:r>
            <a:r>
              <a:rPr lang="cs-CZ" sz="1400" dirty="0" smtClean="0"/>
              <a:t>/zahrada-a-</a:t>
            </a:r>
            <a:r>
              <a:rPr lang="cs-CZ" sz="1400" dirty="0" err="1" smtClean="0"/>
              <a:t>okoli</a:t>
            </a:r>
            <a:r>
              <a:rPr lang="cs-CZ" sz="1400" dirty="0" smtClean="0"/>
              <a:t>/zelen-a-rostliny/</a:t>
            </a:r>
            <a:r>
              <a:rPr lang="cs-CZ" sz="1400" dirty="0" err="1" smtClean="0"/>
              <a:t>vzdy</a:t>
            </a:r>
            <a:r>
              <a:rPr lang="cs-CZ" sz="1400" dirty="0" smtClean="0"/>
              <a:t>-</a:t>
            </a:r>
            <a:r>
              <a:rPr lang="cs-CZ" sz="1400" dirty="0" err="1" smtClean="0"/>
              <a:t>zelene</a:t>
            </a:r>
            <a:r>
              <a:rPr lang="cs-CZ" sz="1400" dirty="0" smtClean="0"/>
              <a:t>-rostliny</a:t>
            </a:r>
          </a:p>
          <a:p>
            <a:r>
              <a:rPr lang="cs-CZ" sz="1400" dirty="0" smtClean="0"/>
              <a:t>http://necyklopedie.wikia.com/wiki/Soubor:Otaznik_4.jpg</a:t>
            </a:r>
          </a:p>
          <a:p>
            <a:endParaRPr lang="cs-CZ" sz="1900" dirty="0" smtClean="0"/>
          </a:p>
          <a:p>
            <a:endParaRPr lang="cs-CZ" dirty="0"/>
          </a:p>
        </p:txBody>
      </p:sp>
      <p:pic>
        <p:nvPicPr>
          <p:cNvPr id="4" name="Obrázek 3" descr="logo_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797152"/>
            <a:ext cx="7348463" cy="177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B050"/>
                </a:solidFill>
              </a:rPr>
              <a:t>Fotosyntéza je podmínkou existence života na Zemi.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cs-CZ" dirty="0" smtClean="0"/>
              <a:t>Co je to fotosyntéza?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Je to proces, při kterém z anorganických látek (</a:t>
            </a:r>
            <a:r>
              <a:rPr lang="cs-CZ" sz="2800" dirty="0" smtClean="0">
                <a:solidFill>
                  <a:srgbClr val="FF0000"/>
                </a:solidFill>
              </a:rPr>
              <a:t>voda a  </a:t>
            </a:r>
            <a:r>
              <a:rPr lang="cs-CZ" sz="2800" dirty="0" smtClean="0">
                <a:solidFill>
                  <a:srgbClr val="FF0000"/>
                </a:solidFill>
              </a:rPr>
              <a:t>oxid </a:t>
            </a:r>
            <a:r>
              <a:rPr lang="cs-CZ" sz="2800" dirty="0" smtClean="0">
                <a:solidFill>
                  <a:srgbClr val="FF0000"/>
                </a:solidFill>
              </a:rPr>
              <a:t>uhličitý) </a:t>
            </a:r>
            <a:r>
              <a:rPr lang="cs-CZ" sz="2800" dirty="0" smtClean="0">
                <a:solidFill>
                  <a:srgbClr val="FF0000"/>
                </a:solidFill>
              </a:rPr>
              <a:t>za přítomnosti sluneční energie a chlorofylu vznikají organické látky (cukry) a kyslík.</a:t>
            </a:r>
          </a:p>
          <a:p>
            <a:r>
              <a:rPr lang="cs-CZ" dirty="0" smtClean="0"/>
              <a:t>Proč by bez fotosyntézy neexistoval na Zemi život?</a:t>
            </a:r>
          </a:p>
          <a:p>
            <a:r>
              <a:rPr lang="cs-CZ" sz="2800" dirty="0" smtClean="0">
                <a:solidFill>
                  <a:srgbClr val="FF0000"/>
                </a:solidFill>
              </a:rPr>
              <a:t>Díky ní rostliny vytváří kyslík, který potřebují k dýchání jak pro sebe, tak pro všechny ostatní živé organizmy.</a:t>
            </a:r>
            <a:endParaRPr lang="cs-CZ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54360"/>
          </a:xfrm>
        </p:spPr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Kde probíhá fotosyntéza?</a:t>
            </a: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4" name="Zástupný symbol pro obsah 3" descr="fotos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231"/>
          <a:stretch>
            <a:fillRect/>
          </a:stretch>
        </p:blipFill>
        <p:spPr>
          <a:xfrm>
            <a:off x="0" y="764704"/>
            <a:ext cx="9144000" cy="4292203"/>
          </a:xfrm>
        </p:spPr>
      </p:pic>
      <p:pic>
        <p:nvPicPr>
          <p:cNvPr id="5" name="Obrázek 4" descr="06_6-l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5365800"/>
            <a:ext cx="1989600" cy="1492200"/>
          </a:xfrm>
          <a:prstGeom prst="rect">
            <a:avLst/>
          </a:prstGeom>
        </p:spPr>
      </p:pic>
      <p:pic>
        <p:nvPicPr>
          <p:cNvPr id="6" name="Obrázek 5" descr="6471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5301208"/>
            <a:ext cx="3265997" cy="1556792"/>
          </a:xfrm>
          <a:prstGeom prst="rect">
            <a:avLst/>
          </a:prstGeom>
        </p:spPr>
      </p:pic>
      <p:pic>
        <p:nvPicPr>
          <p:cNvPr id="7" name="Obrázek 6" descr="tree-privacy-screen-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86274" y="5301208"/>
            <a:ext cx="2541701" cy="155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Co je potřeba k fotosyntéze?</a:t>
            </a: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4" name="Zástupný symbol pro obsah 3" descr="fotosyntéz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908720"/>
            <a:ext cx="5040560" cy="4968552"/>
          </a:xfrm>
        </p:spPr>
      </p:pic>
      <p:sp>
        <p:nvSpPr>
          <p:cNvPr id="5" name="TextovéPole 4"/>
          <p:cNvSpPr txBox="1"/>
          <p:nvPr/>
        </p:nvSpPr>
        <p:spPr>
          <a:xfrm>
            <a:off x="395536" y="1340768"/>
            <a:ext cx="1297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S</a:t>
            </a:r>
            <a:r>
              <a:rPr lang="cs-CZ" sz="3200" b="1" dirty="0" smtClean="0">
                <a:solidFill>
                  <a:srgbClr val="FF0000"/>
                </a:solidFill>
              </a:rPr>
              <a:t>lunce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4149080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o</a:t>
            </a:r>
            <a:r>
              <a:rPr lang="cs-CZ" sz="2800" b="1" dirty="0" smtClean="0">
                <a:solidFill>
                  <a:srgbClr val="FF0000"/>
                </a:solidFill>
              </a:rPr>
              <a:t>xid uhličitý </a:t>
            </a:r>
            <a:r>
              <a:rPr lang="cs-CZ" sz="2000" b="1" dirty="0" smtClean="0">
                <a:solidFill>
                  <a:srgbClr val="FF0000"/>
                </a:solidFill>
              </a:rPr>
              <a:t>ze vzduchu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411760" y="6093296"/>
            <a:ext cx="4347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v</a:t>
            </a:r>
            <a:r>
              <a:rPr lang="cs-CZ" sz="2800" b="1" dirty="0" smtClean="0">
                <a:solidFill>
                  <a:srgbClr val="FF0000"/>
                </a:solidFill>
              </a:rPr>
              <a:t>oda a minerální látky </a:t>
            </a:r>
            <a:r>
              <a:rPr lang="cs-CZ" sz="2000" b="1" dirty="0" smtClean="0">
                <a:solidFill>
                  <a:srgbClr val="FF0000"/>
                </a:solidFill>
              </a:rPr>
              <a:t>z půdy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452320" y="4293096"/>
            <a:ext cx="169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c</a:t>
            </a:r>
            <a:r>
              <a:rPr lang="cs-CZ" sz="2800" b="1" dirty="0" smtClean="0">
                <a:solidFill>
                  <a:srgbClr val="FF0000"/>
                </a:solidFill>
              </a:rPr>
              <a:t>hlorofyl </a:t>
            </a:r>
          </a:p>
          <a:p>
            <a:r>
              <a:rPr lang="cs-CZ" sz="2000" b="1" dirty="0" smtClean="0">
                <a:solidFill>
                  <a:srgbClr val="FF0000"/>
                </a:solidFill>
              </a:rPr>
              <a:t>v listech</a:t>
            </a:r>
            <a:endParaRPr lang="cs-CZ" sz="2800" b="1" dirty="0">
              <a:solidFill>
                <a:srgbClr val="FF0000"/>
              </a:solidFill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1979712" y="1772816"/>
            <a:ext cx="93610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flipV="1">
            <a:off x="2267744" y="3789040"/>
            <a:ext cx="936104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H="1" flipV="1">
            <a:off x="3275856" y="5517232"/>
            <a:ext cx="144016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>
            <a:stCxn id="8" idx="1"/>
          </p:cNvCxnSpPr>
          <p:nvPr/>
        </p:nvCxnSpPr>
        <p:spPr>
          <a:xfrm flipH="1" flipV="1">
            <a:off x="5868144" y="4005064"/>
            <a:ext cx="1584176" cy="7035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Co vzniká při fotosyntéze?</a:t>
            </a: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4" name="Zástupný symbol pro obsah 3" descr="fotosyntéza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980728"/>
            <a:ext cx="4654217" cy="4824536"/>
          </a:xfrm>
        </p:spPr>
      </p:pic>
      <p:sp>
        <p:nvSpPr>
          <p:cNvPr id="5" name="TextovéPole 4"/>
          <p:cNvSpPr txBox="1"/>
          <p:nvPr/>
        </p:nvSpPr>
        <p:spPr>
          <a:xfrm>
            <a:off x="0" y="1412776"/>
            <a:ext cx="2771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o</a:t>
            </a:r>
            <a:r>
              <a:rPr lang="cs-CZ" sz="2800" b="1" dirty="0" smtClean="0">
                <a:solidFill>
                  <a:srgbClr val="FF0000"/>
                </a:solidFill>
              </a:rPr>
              <a:t>rganické látky – cukry</a:t>
            </a:r>
          </a:p>
          <a:p>
            <a:endParaRPr lang="cs-CZ" sz="2800" b="1" dirty="0" smtClean="0">
              <a:solidFill>
                <a:srgbClr val="FF0000"/>
              </a:solidFill>
            </a:endParaRPr>
          </a:p>
          <a:p>
            <a:r>
              <a:rPr lang="cs-CZ" sz="2800" dirty="0"/>
              <a:t>r</a:t>
            </a:r>
            <a:r>
              <a:rPr lang="cs-CZ" sz="2800" dirty="0" smtClean="0"/>
              <a:t>ostlina je využívá pro svůj růst a vývoj, jsou v potravě člověka a zvířat</a:t>
            </a:r>
          </a:p>
          <a:p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236296" y="2060848"/>
            <a:ext cx="1907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kyslík</a:t>
            </a:r>
          </a:p>
          <a:p>
            <a:r>
              <a:rPr lang="cs-CZ" sz="2800" dirty="0"/>
              <a:t>p</a:t>
            </a:r>
            <a:r>
              <a:rPr lang="cs-CZ" sz="2800" dirty="0" smtClean="0"/>
              <a:t>otřebují k dýchání jak rostliny, tak živočichové a člověk</a:t>
            </a:r>
            <a:r>
              <a:rPr lang="cs-CZ" sz="2800" b="1" dirty="0" smtClean="0">
                <a:solidFill>
                  <a:srgbClr val="FF0000"/>
                </a:solidFill>
              </a:rPr>
              <a:t> </a:t>
            </a:r>
            <a:endParaRPr lang="cs-CZ" sz="2800" b="1" dirty="0">
              <a:solidFill>
                <a:srgbClr val="FF0000"/>
              </a:solidFill>
            </a:endParaRPr>
          </a:p>
        </p:txBody>
      </p:sp>
      <p:cxnSp>
        <p:nvCxnSpPr>
          <p:cNvPr id="8" name="Přímá spojovací šipka 7"/>
          <p:cNvCxnSpPr/>
          <p:nvPr/>
        </p:nvCxnSpPr>
        <p:spPr>
          <a:xfrm>
            <a:off x="1691680" y="2060848"/>
            <a:ext cx="3456384" cy="19442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flipH="1">
            <a:off x="6876256" y="2348880"/>
            <a:ext cx="432048" cy="4320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Kdy probíhá fotosyntéza?</a:t>
            </a: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4" name="Zástupný symbol pro obsah 3" descr="foto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836712"/>
            <a:ext cx="4844180" cy="5794474"/>
          </a:xfrm>
        </p:spPr>
      </p:pic>
      <p:sp>
        <p:nvSpPr>
          <p:cNvPr id="5" name="TextovéPole 4"/>
          <p:cNvSpPr txBox="1"/>
          <p:nvPr/>
        </p:nvSpPr>
        <p:spPr>
          <a:xfrm>
            <a:off x="0" y="836712"/>
            <a:ext cx="20162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s</a:t>
            </a:r>
            <a:r>
              <a:rPr lang="cs-CZ" sz="2800" b="1" dirty="0" smtClean="0">
                <a:solidFill>
                  <a:srgbClr val="FF0000"/>
                </a:solidFill>
              </a:rPr>
              <a:t>lunce svítí</a:t>
            </a:r>
          </a:p>
          <a:p>
            <a:r>
              <a:rPr lang="cs-CZ" sz="2800" dirty="0"/>
              <a:t>p</a:t>
            </a:r>
            <a:r>
              <a:rPr lang="cs-CZ" sz="2800" dirty="0" smtClean="0"/>
              <a:t>řevažuje fotosyntéza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7092280" y="836712"/>
            <a:ext cx="17281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noc</a:t>
            </a:r>
          </a:p>
          <a:p>
            <a:r>
              <a:rPr lang="cs-CZ" sz="2800" dirty="0"/>
              <a:t>p</a:t>
            </a:r>
            <a:r>
              <a:rPr lang="cs-CZ" sz="2800" dirty="0" smtClean="0"/>
              <a:t>řevažuje dýchání</a:t>
            </a:r>
          </a:p>
          <a:p>
            <a:endParaRPr lang="cs-CZ" sz="2800" b="1" dirty="0" smtClean="0">
              <a:solidFill>
                <a:srgbClr val="FF0000"/>
              </a:solidFill>
            </a:endParaRPr>
          </a:p>
          <a:p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 flipH="1">
            <a:off x="0" y="4941168"/>
            <a:ext cx="2123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B050"/>
                </a:solidFill>
              </a:rPr>
              <a:t>k</a:t>
            </a:r>
            <a:r>
              <a:rPr lang="cs-CZ" sz="2800" b="1" dirty="0" smtClean="0">
                <a:solidFill>
                  <a:srgbClr val="00B050"/>
                </a:solidFill>
              </a:rPr>
              <a:t>yslík </a:t>
            </a:r>
          </a:p>
          <a:p>
            <a:pPr algn="ctr"/>
            <a:r>
              <a:rPr lang="cs-CZ" sz="2800" b="1" dirty="0" smtClean="0">
                <a:solidFill>
                  <a:srgbClr val="00B050"/>
                </a:solidFill>
              </a:rPr>
              <a:t>X</a:t>
            </a:r>
          </a:p>
          <a:p>
            <a:pPr algn="ctr"/>
            <a:r>
              <a:rPr lang="cs-CZ" sz="2800" b="1" dirty="0" smtClean="0">
                <a:solidFill>
                  <a:srgbClr val="00B050"/>
                </a:solidFill>
              </a:rPr>
              <a:t>oxid uhličitý</a:t>
            </a:r>
            <a:endParaRPr lang="cs-CZ" sz="2800" b="1" dirty="0">
              <a:solidFill>
                <a:srgbClr val="00B050"/>
              </a:solidFill>
            </a:endParaRPr>
          </a:p>
        </p:txBody>
      </p:sp>
      <p:pic>
        <p:nvPicPr>
          <p:cNvPr id="10" name="Obrázek 9" descr="Otaznik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717032"/>
            <a:ext cx="914400" cy="12192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 flipH="1">
            <a:off x="7020272" y="5013176"/>
            <a:ext cx="2123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B050"/>
                </a:solidFill>
              </a:rPr>
              <a:t>k</a:t>
            </a:r>
            <a:r>
              <a:rPr lang="cs-CZ" sz="2800" b="1" dirty="0" smtClean="0">
                <a:solidFill>
                  <a:srgbClr val="00B050"/>
                </a:solidFill>
              </a:rPr>
              <a:t>yslík </a:t>
            </a:r>
          </a:p>
          <a:p>
            <a:pPr algn="ctr"/>
            <a:r>
              <a:rPr lang="cs-CZ" sz="2800" b="1" dirty="0" smtClean="0">
                <a:solidFill>
                  <a:srgbClr val="00B050"/>
                </a:solidFill>
              </a:rPr>
              <a:t>X</a:t>
            </a:r>
          </a:p>
          <a:p>
            <a:pPr algn="ctr"/>
            <a:r>
              <a:rPr lang="cs-CZ" sz="2800" b="1" dirty="0" smtClean="0">
                <a:solidFill>
                  <a:srgbClr val="00B050"/>
                </a:solidFill>
              </a:rPr>
              <a:t>oxid uhličitý</a:t>
            </a:r>
            <a:endParaRPr lang="cs-CZ" sz="2800" b="1" dirty="0">
              <a:solidFill>
                <a:srgbClr val="00B050"/>
              </a:solidFill>
            </a:endParaRPr>
          </a:p>
        </p:txBody>
      </p:sp>
      <p:pic>
        <p:nvPicPr>
          <p:cNvPr id="13" name="Obrázek 12" descr="Otaznik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3717032"/>
            <a:ext cx="9144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97971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Dýchání </a:t>
            </a:r>
            <a:r>
              <a:rPr lang="cs-CZ" smtClean="0">
                <a:solidFill>
                  <a:srgbClr val="00B050"/>
                </a:solidFill>
              </a:rPr>
              <a:t>a fotosyntéza</a:t>
            </a:r>
            <a:br>
              <a:rPr lang="cs-CZ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/>
            </a:r>
            <a:br>
              <a:rPr lang="cs-CZ" dirty="0" smtClean="0">
                <a:solidFill>
                  <a:srgbClr val="00B050"/>
                </a:solidFill>
              </a:rPr>
            </a:br>
            <a:r>
              <a:rPr lang="cs-CZ" dirty="0" smtClean="0">
                <a:solidFill>
                  <a:srgbClr val="00B050"/>
                </a:solidFill>
              </a:rPr>
              <a:t/>
            </a:r>
            <a:br>
              <a:rPr lang="cs-CZ" dirty="0" smtClean="0">
                <a:solidFill>
                  <a:srgbClr val="00B050"/>
                </a:solidFill>
              </a:rPr>
            </a:b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4" name="Zástupný symbol pro obsah 3" descr="dychan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204864"/>
            <a:ext cx="4286516" cy="4225280"/>
          </a:xfrm>
        </p:spPr>
      </p:pic>
      <p:pic>
        <p:nvPicPr>
          <p:cNvPr id="5" name="Obrázek 4" descr="photosynthesis-181691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0074" y="2348880"/>
            <a:ext cx="4193926" cy="4078593"/>
          </a:xfrm>
          <a:prstGeom prst="rect">
            <a:avLst/>
          </a:prstGeom>
        </p:spPr>
      </p:pic>
      <p:cxnSp>
        <p:nvCxnSpPr>
          <p:cNvPr id="7" name="Přímá spojovací šipka 6"/>
          <p:cNvCxnSpPr/>
          <p:nvPr/>
        </p:nvCxnSpPr>
        <p:spPr>
          <a:xfrm flipH="1">
            <a:off x="2339752" y="764704"/>
            <a:ext cx="936104" cy="122413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šipka 8"/>
          <p:cNvCxnSpPr/>
          <p:nvPr/>
        </p:nvCxnSpPr>
        <p:spPr>
          <a:xfrm>
            <a:off x="5436096" y="764704"/>
            <a:ext cx="1008112" cy="122413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76064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cs-CZ" sz="4900" dirty="0" smtClean="0">
                <a:solidFill>
                  <a:srgbClr val="FF0000"/>
                </a:solidFill>
              </a:rPr>
              <a:t>Význam fotosyntézy</a:t>
            </a:r>
            <a:br>
              <a:rPr lang="cs-CZ" sz="4900" dirty="0" smtClean="0">
                <a:solidFill>
                  <a:srgbClr val="FF0000"/>
                </a:solidFill>
              </a:rPr>
            </a:br>
            <a:r>
              <a:rPr lang="cs-CZ" sz="4000" dirty="0" smtClean="0"/>
              <a:t>Jak využívá fotosyntézu tato opice?</a:t>
            </a:r>
            <a:br>
              <a:rPr lang="cs-CZ" sz="4000" dirty="0" smtClean="0"/>
            </a:br>
            <a:endParaRPr lang="cs-CZ" sz="4000" dirty="0"/>
          </a:p>
        </p:txBody>
      </p:sp>
      <p:pic>
        <p:nvPicPr>
          <p:cNvPr id="5" name="Zástupný symbol pro obsah 4" descr="opic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6273" y="1628800"/>
            <a:ext cx="8368650" cy="49242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Už vím co a jak?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24 fotosynté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6948264" cy="4896544"/>
          </a:xfrm>
        </p:spPr>
      </p:pic>
      <p:sp>
        <p:nvSpPr>
          <p:cNvPr id="5" name="Obdélník 4"/>
          <p:cNvSpPr/>
          <p:nvPr/>
        </p:nvSpPr>
        <p:spPr>
          <a:xfrm>
            <a:off x="7452320" y="1196752"/>
            <a:ext cx="1296144" cy="64807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rgbClr val="FFC000"/>
                </a:solidFill>
              </a:rPr>
              <a:t>sluneční záření</a:t>
            </a:r>
            <a:endParaRPr lang="cs-CZ" sz="2000" dirty="0">
              <a:solidFill>
                <a:srgbClr val="FFC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452320" y="2060848"/>
            <a:ext cx="1296144" cy="6480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oxid uhličitý</a:t>
            </a:r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7452320" y="2996952"/>
            <a:ext cx="1296144" cy="64807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rgbClr val="0070C0"/>
                </a:solidFill>
              </a:rPr>
              <a:t>voda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452320" y="4941168"/>
            <a:ext cx="1296144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rgbClr val="FF0000"/>
                </a:solidFill>
              </a:rPr>
              <a:t>cukry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7452320" y="3933056"/>
            <a:ext cx="1296144" cy="648072"/>
          </a:xfrm>
          <a:prstGeom prst="rect">
            <a:avLst/>
          </a:prstGeom>
          <a:noFill/>
          <a:ln w="38100">
            <a:solidFill>
              <a:srgbClr val="F737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rgbClr val="F737E9"/>
                </a:solidFill>
              </a:rPr>
              <a:t>kyslík</a:t>
            </a:r>
            <a:endParaRPr lang="cs-CZ" sz="2000" dirty="0">
              <a:solidFill>
                <a:srgbClr val="F737E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292</Words>
  <Application>Microsoft Office PowerPoint</Application>
  <PresentationFormat>Předvádění na obrazovce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FOTOSYNTÉZA</vt:lpstr>
      <vt:lpstr>Fotosyntéza je podmínkou existence života na Zemi.</vt:lpstr>
      <vt:lpstr>Kde probíhá fotosyntéza?</vt:lpstr>
      <vt:lpstr>Co je potřeba k fotosyntéze?</vt:lpstr>
      <vt:lpstr>Co vzniká při fotosyntéze?</vt:lpstr>
      <vt:lpstr>Kdy probíhá fotosyntéza?</vt:lpstr>
      <vt:lpstr>Dýchání a fotosyntéza   </vt:lpstr>
      <vt:lpstr>Význam fotosyntézy Jak využívá fotosyntézu tato opice? </vt:lpstr>
      <vt:lpstr>Už vím co a jak?</vt:lpstr>
      <vt:lpstr>Popiš jednotlivé části rostlinného těla a vysvětli jejich význam v souvislosti s fotosyntézou.</vt:lpstr>
      <vt:lpstr>Použité 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FOTOSYNTÉZA</dc:title>
  <dc:creator>bacek</dc:creator>
  <cp:lastModifiedBy>bacek</cp:lastModifiedBy>
  <cp:revision>36</cp:revision>
  <dcterms:created xsi:type="dcterms:W3CDTF">2014-04-22T07:06:16Z</dcterms:created>
  <dcterms:modified xsi:type="dcterms:W3CDTF">2014-04-22T13:17:45Z</dcterms:modified>
</cp:coreProperties>
</file>