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  <p:sldId id="275" r:id="rId5"/>
    <p:sldId id="261" r:id="rId6"/>
    <p:sldId id="277" r:id="rId7"/>
    <p:sldId id="278" r:id="rId8"/>
    <p:sldId id="279" r:id="rId9"/>
    <p:sldId id="280" r:id="rId10"/>
    <p:sldId id="266" r:id="rId11"/>
    <p:sldId id="282" r:id="rId12"/>
    <p:sldId id="283" r:id="rId13"/>
    <p:sldId id="284" r:id="rId14"/>
    <p:sldId id="285" r:id="rId15"/>
    <p:sldId id="271" r:id="rId16"/>
    <p:sldId id="274" r:id="rId17"/>
    <p:sldId id="265" r:id="rId18"/>
    <p:sldId id="286" r:id="rId19"/>
    <p:sldId id="276" r:id="rId20"/>
    <p:sldId id="262" r:id="rId21"/>
    <p:sldId id="272" r:id="rId22"/>
    <p:sldId id="273" r:id="rId23"/>
    <p:sldId id="270" r:id="rId24"/>
    <p:sldId id="281" r:id="rId25"/>
    <p:sldId id="268" r:id="rId26"/>
    <p:sldId id="264" r:id="rId27"/>
    <p:sldId id="263" r:id="rId28"/>
    <p:sldId id="260" r:id="rId29"/>
    <p:sldId id="269" r:id="rId30"/>
    <p:sldId id="26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BE8C106-72B1-4C0E-837F-642C61147DD3}">
          <p14:sldIdLst>
            <p14:sldId id="258"/>
            <p14:sldId id="259"/>
            <p14:sldId id="257"/>
            <p14:sldId id="275"/>
            <p14:sldId id="261"/>
            <p14:sldId id="277"/>
            <p14:sldId id="278"/>
            <p14:sldId id="279"/>
            <p14:sldId id="280"/>
            <p14:sldId id="266"/>
            <p14:sldId id="282"/>
            <p14:sldId id="283"/>
            <p14:sldId id="284"/>
            <p14:sldId id="285"/>
            <p14:sldId id="271"/>
            <p14:sldId id="274"/>
            <p14:sldId id="265"/>
            <p14:sldId id="286"/>
            <p14:sldId id="276"/>
            <p14:sldId id="262"/>
            <p14:sldId id="272"/>
            <p14:sldId id="273"/>
            <p14:sldId id="270"/>
            <p14:sldId id="281"/>
            <p14:sldId id="268"/>
            <p14:sldId id="264"/>
            <p14:sldId id="263"/>
            <p14:sldId id="260"/>
            <p14:sldId id="269"/>
            <p14:sldId id="267"/>
          </p14:sldIdLst>
        </p14:section>
        <p14:section name="Oddíl bez názvu" id="{6A83790F-CE14-4692-AD50-5A4C7245ED6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4.xml"/><Relationship Id="rId18" Type="http://schemas.openxmlformats.org/officeDocument/2006/relationships/slide" Target="slide16.xml"/><Relationship Id="rId26" Type="http://schemas.openxmlformats.org/officeDocument/2006/relationships/slide" Target="slide20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5.xml"/><Relationship Id="rId25" Type="http://schemas.openxmlformats.org/officeDocument/2006/relationships/slide" Target="slide21.xml"/><Relationship Id="rId2" Type="http://schemas.openxmlformats.org/officeDocument/2006/relationships/slide" Target="slide5.xml"/><Relationship Id="rId16" Type="http://schemas.openxmlformats.org/officeDocument/2006/relationships/slide" Target="slide18.xml"/><Relationship Id="rId20" Type="http://schemas.openxmlformats.org/officeDocument/2006/relationships/slide" Target="slide26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2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3.xml"/><Relationship Id="rId28" Type="http://schemas.openxmlformats.org/officeDocument/2006/relationships/slide" Target="slide29.xml"/><Relationship Id="rId10" Type="http://schemas.openxmlformats.org/officeDocument/2006/relationships/slide" Target="slide9.xml"/><Relationship Id="rId19" Type="http://schemas.openxmlformats.org/officeDocument/2006/relationships/slide" Target="slide27.xml"/><Relationship Id="rId4" Type="http://schemas.openxmlformats.org/officeDocument/2006/relationships/slide" Target="slide3.xml"/><Relationship Id="rId9" Type="http://schemas.openxmlformats.org/officeDocument/2006/relationships/slide" Target="slide10.xml"/><Relationship Id="rId14" Type="http://schemas.openxmlformats.org/officeDocument/2006/relationships/slide" Target="slide19.xml"/><Relationship Id="rId22" Type="http://schemas.openxmlformats.org/officeDocument/2006/relationships/slide" Target="slide24.xml"/><Relationship Id="rId27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848872" cy="1793167"/>
          </a:xfrm>
        </p:spPr>
        <p:txBody>
          <a:bodyPr/>
          <a:lstStyle/>
          <a:p>
            <a:r>
              <a:rPr lang="cs-CZ" dirty="0" smtClean="0"/>
              <a:t>AZ-kvíz</a:t>
            </a:r>
            <a:br>
              <a:rPr lang="cs-CZ" dirty="0" smtClean="0"/>
            </a:br>
            <a:r>
              <a:rPr lang="cs-CZ" dirty="0" smtClean="0"/>
              <a:t>ROSTLINNÉ  ORGÁNY 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sz="3200" dirty="0" smtClean="0"/>
              <a:t>význam pro rostlinu i člověka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25144"/>
            <a:ext cx="6624736" cy="159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8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1844824"/>
            <a:ext cx="7416824" cy="288032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Některé druhy této stále zelené trávy dorůstají až desítky metrů. Mohou vyrůst  i 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50 cm za 24 hodin. Člověk je používá jako materiál na stavby, nábytek, nástroje, dekorace i potravinu. 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Víš, o čem je řeč? 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9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Který rostlinný orgán funguje jako továrna na kyslík?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10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Které části rostliny označujeme jako vegetativní orgány?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11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Co jíme z kedlubny, ředkvičky a zelí?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12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Jaká část rostliny je zásadní pro rozmnožování?</a:t>
            </a:r>
            <a:endParaRPr lang="cs-CZ" sz="3200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13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Ze kterých rostlin člověk získává olej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(nejméně dva druhy)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14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Vyjmenuj 5 rostlin používaných jako krmivo hospodářských zvířat.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č. 15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67275" y="1772816"/>
            <a:ext cx="7416824" cy="324036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725" y="2701734"/>
            <a:ext cx="5089748" cy="2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835696" y="1747627"/>
            <a:ext cx="5861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Arial Narrow" pitchFamily="34" charset="0"/>
              </a:rPr>
              <a:t>Jak se nazývá tato rostlina? K čemu ji člověk využívá?</a:t>
            </a: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č. 16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Jmenuj pět plodů rostlin, v nichž je jedno jediné semeno.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17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Jaké části rostliny tvoří seno a slámu?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7"/>
          <p:cNvSpPr>
            <a:spLocks noChangeArrowheads="1"/>
          </p:cNvSpPr>
          <p:nvPr/>
        </p:nvSpPr>
        <p:spPr bwMode="auto">
          <a:xfrm rot="5400000">
            <a:off x="3923928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</a:t>
            </a:r>
          </a:p>
        </p:txBody>
      </p:sp>
      <p:sp>
        <p:nvSpPr>
          <p:cNvPr id="5" name="AutoShape 128"/>
          <p:cNvSpPr>
            <a:spLocks noChangeArrowheads="1"/>
          </p:cNvSpPr>
          <p:nvPr/>
        </p:nvSpPr>
        <p:spPr bwMode="auto">
          <a:xfrm rot="5400000">
            <a:off x="3380690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</a:t>
            </a:r>
          </a:p>
        </p:txBody>
      </p:sp>
      <p:sp>
        <p:nvSpPr>
          <p:cNvPr id="6" name="AutoShape 129"/>
          <p:cNvSpPr>
            <a:spLocks noChangeArrowheads="1"/>
          </p:cNvSpPr>
          <p:nvPr/>
        </p:nvSpPr>
        <p:spPr bwMode="auto">
          <a:xfrm rot="5400000">
            <a:off x="447930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3</a:t>
            </a:r>
          </a:p>
        </p:txBody>
      </p:sp>
      <p:sp>
        <p:nvSpPr>
          <p:cNvPr id="7" name="AutoShape 130"/>
          <p:cNvSpPr>
            <a:spLocks noChangeArrowheads="1"/>
          </p:cNvSpPr>
          <p:nvPr/>
        </p:nvSpPr>
        <p:spPr bwMode="auto">
          <a:xfrm rot="5400000">
            <a:off x="2806222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4</a:t>
            </a:r>
          </a:p>
        </p:txBody>
      </p:sp>
      <p:sp>
        <p:nvSpPr>
          <p:cNvPr id="8" name="AutoShape 131"/>
          <p:cNvSpPr>
            <a:spLocks noChangeArrowheads="1"/>
          </p:cNvSpPr>
          <p:nvPr/>
        </p:nvSpPr>
        <p:spPr bwMode="auto">
          <a:xfrm rot="5400000">
            <a:off x="3939553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5</a:t>
            </a:r>
          </a:p>
        </p:txBody>
      </p:sp>
      <p:sp>
        <p:nvSpPr>
          <p:cNvPr id="9" name="AutoShape 132"/>
          <p:cNvSpPr>
            <a:spLocks noChangeArrowheads="1"/>
          </p:cNvSpPr>
          <p:nvPr/>
        </p:nvSpPr>
        <p:spPr bwMode="auto">
          <a:xfrm rot="5400000">
            <a:off x="5075013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6</a:t>
            </a:r>
          </a:p>
        </p:txBody>
      </p:sp>
      <p:sp>
        <p:nvSpPr>
          <p:cNvPr id="10" name="AutoShape 133"/>
          <p:cNvSpPr>
            <a:spLocks noChangeArrowheads="1"/>
          </p:cNvSpPr>
          <p:nvPr/>
        </p:nvSpPr>
        <p:spPr bwMode="auto">
          <a:xfrm rot="5400000">
            <a:off x="2266472" y="278694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7</a:t>
            </a:r>
          </a:p>
        </p:txBody>
      </p:sp>
      <p:sp>
        <p:nvSpPr>
          <p:cNvPr id="11" name="AutoShape 134"/>
          <p:cNvSpPr>
            <a:spLocks noChangeArrowheads="1"/>
          </p:cNvSpPr>
          <p:nvPr/>
        </p:nvSpPr>
        <p:spPr bwMode="auto">
          <a:xfrm rot="5400000">
            <a:off x="3396316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8</a:t>
            </a:r>
          </a:p>
        </p:txBody>
      </p:sp>
      <p:sp>
        <p:nvSpPr>
          <p:cNvPr id="12" name="AutoShape 135"/>
          <p:cNvSpPr>
            <a:spLocks noChangeArrowheads="1"/>
          </p:cNvSpPr>
          <p:nvPr/>
        </p:nvSpPr>
        <p:spPr bwMode="auto">
          <a:xfrm rot="5400000">
            <a:off x="450794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9</a:t>
            </a:r>
          </a:p>
        </p:txBody>
      </p:sp>
      <p:sp>
        <p:nvSpPr>
          <p:cNvPr id="13" name="AutoShape 136"/>
          <p:cNvSpPr>
            <a:spLocks noChangeArrowheads="1"/>
          </p:cNvSpPr>
          <p:nvPr/>
        </p:nvSpPr>
        <p:spPr bwMode="auto">
          <a:xfrm rot="5400000">
            <a:off x="564342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10</a:t>
            </a:r>
          </a:p>
        </p:txBody>
      </p:sp>
      <p:sp>
        <p:nvSpPr>
          <p:cNvPr id="14" name="AutoShape 137"/>
          <p:cNvSpPr>
            <a:spLocks noChangeArrowheads="1"/>
          </p:cNvSpPr>
          <p:nvPr/>
        </p:nvSpPr>
        <p:spPr bwMode="auto">
          <a:xfrm rot="5400000">
            <a:off x="1698576" y="364489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11</a:t>
            </a:r>
          </a:p>
        </p:txBody>
      </p:sp>
      <p:sp>
        <p:nvSpPr>
          <p:cNvPr id="15" name="AutoShape 138"/>
          <p:cNvSpPr>
            <a:spLocks noChangeArrowheads="1"/>
          </p:cNvSpPr>
          <p:nvPr/>
        </p:nvSpPr>
        <p:spPr bwMode="auto">
          <a:xfrm rot="5400000">
            <a:off x="284442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12</a:t>
            </a:r>
          </a:p>
        </p:txBody>
      </p:sp>
      <p:sp>
        <p:nvSpPr>
          <p:cNvPr id="16" name="AutoShape 139"/>
          <p:cNvSpPr>
            <a:spLocks noChangeArrowheads="1"/>
          </p:cNvSpPr>
          <p:nvPr/>
        </p:nvSpPr>
        <p:spPr bwMode="auto">
          <a:xfrm rot="5400000">
            <a:off x="3968193" y="364489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13</a:t>
            </a:r>
          </a:p>
        </p:txBody>
      </p:sp>
      <p:sp>
        <p:nvSpPr>
          <p:cNvPr id="17" name="AutoShape 140"/>
          <p:cNvSpPr>
            <a:spLocks noChangeArrowheads="1"/>
          </p:cNvSpPr>
          <p:nvPr/>
        </p:nvSpPr>
        <p:spPr bwMode="auto">
          <a:xfrm rot="5400000">
            <a:off x="507501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14</a:t>
            </a:r>
          </a:p>
        </p:txBody>
      </p:sp>
      <p:sp>
        <p:nvSpPr>
          <p:cNvPr id="18" name="AutoShape 141"/>
          <p:cNvSpPr>
            <a:spLocks noChangeArrowheads="1"/>
          </p:cNvSpPr>
          <p:nvPr/>
        </p:nvSpPr>
        <p:spPr bwMode="auto">
          <a:xfrm rot="5400000">
            <a:off x="6195580" y="36444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15</a:t>
            </a:r>
          </a:p>
        </p:txBody>
      </p:sp>
      <p:sp>
        <p:nvSpPr>
          <p:cNvPr id="19" name="AutoShape 142"/>
          <p:cNvSpPr>
            <a:spLocks noChangeArrowheads="1"/>
          </p:cNvSpPr>
          <p:nvPr/>
        </p:nvSpPr>
        <p:spPr bwMode="auto">
          <a:xfrm rot="5400000">
            <a:off x="1128413" y="449805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16</a:t>
            </a:r>
          </a:p>
        </p:txBody>
      </p:sp>
      <p:sp>
        <p:nvSpPr>
          <p:cNvPr id="20" name="AutoShape 143"/>
          <p:cNvSpPr>
            <a:spLocks noChangeArrowheads="1"/>
          </p:cNvSpPr>
          <p:nvPr/>
        </p:nvSpPr>
        <p:spPr bwMode="auto">
          <a:xfrm rot="5400000">
            <a:off x="2251064" y="448900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17</a:t>
            </a:r>
          </a:p>
        </p:txBody>
      </p:sp>
      <p:sp>
        <p:nvSpPr>
          <p:cNvPr id="21" name="AutoShape 144"/>
          <p:cNvSpPr>
            <a:spLocks noChangeArrowheads="1"/>
          </p:cNvSpPr>
          <p:nvPr/>
        </p:nvSpPr>
        <p:spPr bwMode="auto">
          <a:xfrm rot="5400000">
            <a:off x="3398466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18</a:t>
            </a:r>
          </a:p>
        </p:txBody>
      </p:sp>
      <p:sp>
        <p:nvSpPr>
          <p:cNvPr id="22" name="AutoShape 145"/>
          <p:cNvSpPr>
            <a:spLocks noChangeArrowheads="1"/>
          </p:cNvSpPr>
          <p:nvPr/>
        </p:nvSpPr>
        <p:spPr bwMode="auto">
          <a:xfrm rot="5400000">
            <a:off x="450794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19</a:t>
            </a:r>
          </a:p>
        </p:txBody>
      </p:sp>
      <p:sp>
        <p:nvSpPr>
          <p:cNvPr id="23" name="AutoShape 146"/>
          <p:cNvSpPr>
            <a:spLocks noChangeArrowheads="1"/>
          </p:cNvSpPr>
          <p:nvPr/>
        </p:nvSpPr>
        <p:spPr bwMode="auto">
          <a:xfrm rot="5400000">
            <a:off x="5633947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20</a:t>
            </a:r>
          </a:p>
        </p:txBody>
      </p:sp>
      <p:sp>
        <p:nvSpPr>
          <p:cNvPr id="24" name="AutoShape 147"/>
          <p:cNvSpPr>
            <a:spLocks noChangeArrowheads="1"/>
          </p:cNvSpPr>
          <p:nvPr/>
        </p:nvSpPr>
        <p:spPr bwMode="auto">
          <a:xfrm rot="5400000">
            <a:off x="673533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21</a:t>
            </a:r>
          </a:p>
        </p:txBody>
      </p:sp>
      <p:sp>
        <p:nvSpPr>
          <p:cNvPr id="25" name="AutoShape 148"/>
          <p:cNvSpPr>
            <a:spLocks noChangeArrowheads="1"/>
          </p:cNvSpPr>
          <p:nvPr/>
        </p:nvSpPr>
        <p:spPr bwMode="auto">
          <a:xfrm rot="5400000">
            <a:off x="619076" y="534813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22</a:t>
            </a:r>
          </a:p>
        </p:txBody>
      </p:sp>
      <p:sp>
        <p:nvSpPr>
          <p:cNvPr id="26" name="AutoShape 149"/>
          <p:cNvSpPr>
            <a:spLocks noChangeArrowheads="1"/>
          </p:cNvSpPr>
          <p:nvPr/>
        </p:nvSpPr>
        <p:spPr bwMode="auto">
          <a:xfrm rot="5400000">
            <a:off x="1698576" y="534813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23</a:t>
            </a:r>
          </a:p>
        </p:txBody>
      </p:sp>
      <p:sp>
        <p:nvSpPr>
          <p:cNvPr id="27" name="AutoShape 150"/>
          <p:cNvSpPr>
            <a:spLocks noChangeArrowheads="1"/>
          </p:cNvSpPr>
          <p:nvPr/>
        </p:nvSpPr>
        <p:spPr bwMode="auto">
          <a:xfrm rot="5400000">
            <a:off x="2819434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24</a:t>
            </a:r>
          </a:p>
        </p:txBody>
      </p:sp>
      <p:sp>
        <p:nvSpPr>
          <p:cNvPr id="28" name="AutoShape 151"/>
          <p:cNvSpPr>
            <a:spLocks noChangeArrowheads="1"/>
          </p:cNvSpPr>
          <p:nvPr/>
        </p:nvSpPr>
        <p:spPr bwMode="auto">
          <a:xfrm rot="5400000">
            <a:off x="3968193" y="534813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25</a:t>
            </a:r>
          </a:p>
        </p:txBody>
      </p:sp>
      <p:sp>
        <p:nvSpPr>
          <p:cNvPr id="29" name="AutoShape 152"/>
          <p:cNvSpPr>
            <a:spLocks noChangeArrowheads="1"/>
          </p:cNvSpPr>
          <p:nvPr/>
        </p:nvSpPr>
        <p:spPr bwMode="auto">
          <a:xfrm rot="5400000">
            <a:off x="507501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26</a:t>
            </a:r>
          </a:p>
        </p:txBody>
      </p:sp>
      <p:sp>
        <p:nvSpPr>
          <p:cNvPr id="31" name="AutoShape 153"/>
          <p:cNvSpPr>
            <a:spLocks noChangeArrowheads="1"/>
          </p:cNvSpPr>
          <p:nvPr/>
        </p:nvSpPr>
        <p:spPr bwMode="auto">
          <a:xfrm rot="5400000">
            <a:off x="6173697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27</a:t>
            </a:r>
          </a:p>
        </p:txBody>
      </p:sp>
      <p:sp>
        <p:nvSpPr>
          <p:cNvPr id="32" name="AutoShape 154"/>
          <p:cNvSpPr>
            <a:spLocks noChangeArrowheads="1"/>
          </p:cNvSpPr>
          <p:nvPr/>
        </p:nvSpPr>
        <p:spPr bwMode="auto">
          <a:xfrm rot="5400000">
            <a:off x="7278607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800" b="1" dirty="0">
                <a:latin typeface="Arial Narrow" pitchFamily="34" charset="0"/>
              </a:rPr>
              <a:t>28</a:t>
            </a:r>
          </a:p>
        </p:txBody>
      </p:sp>
      <p:sp>
        <p:nvSpPr>
          <p:cNvPr id="33" name="Ovál 32">
            <a:hlinkClick r:id="rId2" action="ppaction://hlinksldjump"/>
          </p:cNvPr>
          <p:cNvSpPr/>
          <p:nvPr/>
        </p:nvSpPr>
        <p:spPr>
          <a:xfrm>
            <a:off x="4725282" y="1304231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hlinkClick r:id="rId3" action="ppaction://hlinksldjump"/>
          </p:cNvPr>
          <p:cNvSpPr/>
          <p:nvPr/>
        </p:nvSpPr>
        <p:spPr>
          <a:xfrm>
            <a:off x="3657920" y="1304231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hlinkClick r:id="rId4" action="ppaction://hlinksldjump"/>
          </p:cNvPr>
          <p:cNvSpPr/>
          <p:nvPr/>
        </p:nvSpPr>
        <p:spPr>
          <a:xfrm>
            <a:off x="4201157" y="440631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hlinkClick r:id="rId5" action="ppaction://hlinksldjump"/>
          </p:cNvPr>
          <p:cNvSpPr/>
          <p:nvPr/>
        </p:nvSpPr>
        <p:spPr>
          <a:xfrm>
            <a:off x="4229797" y="2167831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hlinkClick r:id="rId6" action="ppaction://hlinksldjump"/>
          </p:cNvPr>
          <p:cNvSpPr/>
          <p:nvPr/>
        </p:nvSpPr>
        <p:spPr>
          <a:xfrm>
            <a:off x="3081038" y="2147222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hlinkClick r:id="rId7" action="ppaction://hlinksldjump"/>
          </p:cNvPr>
          <p:cNvSpPr/>
          <p:nvPr/>
        </p:nvSpPr>
        <p:spPr>
          <a:xfrm>
            <a:off x="5309297" y="2147222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hlinkClick r:id="rId8" action="ppaction://hlinksldjump"/>
          </p:cNvPr>
          <p:cNvSpPr/>
          <p:nvPr/>
        </p:nvSpPr>
        <p:spPr>
          <a:xfrm>
            <a:off x="5917434" y="3038659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hlinkClick r:id="rId9" action="ppaction://hlinksldjump"/>
          </p:cNvPr>
          <p:cNvSpPr/>
          <p:nvPr/>
        </p:nvSpPr>
        <p:spPr>
          <a:xfrm>
            <a:off x="3673505" y="3038659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hlinkClick r:id="rId10" action="ppaction://hlinksldjump"/>
          </p:cNvPr>
          <p:cNvSpPr/>
          <p:nvPr/>
        </p:nvSpPr>
        <p:spPr>
          <a:xfrm>
            <a:off x="2524746" y="3033018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>
            <a:hlinkClick r:id="rId11" action="ppaction://hlinksldjump"/>
          </p:cNvPr>
          <p:cNvSpPr/>
          <p:nvPr/>
        </p:nvSpPr>
        <p:spPr>
          <a:xfrm>
            <a:off x="4769547" y="3068836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>
            <a:hlinkClick r:id="rId12" action="ppaction://hlinksldjump"/>
          </p:cNvPr>
          <p:cNvSpPr/>
          <p:nvPr/>
        </p:nvSpPr>
        <p:spPr>
          <a:xfrm>
            <a:off x="1960180" y="3921989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hlinkClick r:id="rId13" action="ppaction://hlinksldjump"/>
          </p:cNvPr>
          <p:cNvSpPr/>
          <p:nvPr/>
        </p:nvSpPr>
        <p:spPr>
          <a:xfrm>
            <a:off x="3117213" y="3912944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hlinkClick r:id="rId14" action="ppaction://hlinksldjump"/>
          </p:cNvPr>
          <p:cNvSpPr/>
          <p:nvPr/>
        </p:nvSpPr>
        <p:spPr>
          <a:xfrm>
            <a:off x="2541288" y="4723980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hlinkClick r:id="rId15" action="ppaction://hlinksldjump"/>
          </p:cNvPr>
          <p:cNvSpPr/>
          <p:nvPr/>
        </p:nvSpPr>
        <p:spPr>
          <a:xfrm>
            <a:off x="6473726" y="3896618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hlinkClick r:id="rId16" action="ppaction://hlinksldjump"/>
          </p:cNvPr>
          <p:cNvSpPr/>
          <p:nvPr/>
        </p:nvSpPr>
        <p:spPr>
          <a:xfrm>
            <a:off x="1390017" y="4723980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hlinkClick r:id="rId17" action="ppaction://hlinksldjump"/>
          </p:cNvPr>
          <p:cNvSpPr/>
          <p:nvPr/>
        </p:nvSpPr>
        <p:spPr>
          <a:xfrm>
            <a:off x="4229797" y="3932436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>
            <a:hlinkClick r:id="rId18" action="ppaction://hlinksldjump"/>
          </p:cNvPr>
          <p:cNvSpPr/>
          <p:nvPr/>
        </p:nvSpPr>
        <p:spPr>
          <a:xfrm>
            <a:off x="5336617" y="3896618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hlinkClick r:id="rId19" action="ppaction://hlinksldjump"/>
          </p:cNvPr>
          <p:cNvSpPr/>
          <p:nvPr/>
        </p:nvSpPr>
        <p:spPr>
          <a:xfrm>
            <a:off x="4229797" y="5625406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hlinkClick r:id="rId20" action="ppaction://hlinksldjump"/>
          </p:cNvPr>
          <p:cNvSpPr/>
          <p:nvPr/>
        </p:nvSpPr>
        <p:spPr>
          <a:xfrm>
            <a:off x="3067826" y="5625406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hlinkClick r:id="rId21" action="ppaction://hlinksldjump"/>
          </p:cNvPr>
          <p:cNvSpPr/>
          <p:nvPr/>
        </p:nvSpPr>
        <p:spPr>
          <a:xfrm>
            <a:off x="1988326" y="5602047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>
            <a:hlinkClick r:id="rId22" action="ppaction://hlinksldjump"/>
          </p:cNvPr>
          <p:cNvSpPr/>
          <p:nvPr/>
        </p:nvSpPr>
        <p:spPr>
          <a:xfrm>
            <a:off x="833725" y="5588000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hlinkClick r:id="rId23" action="ppaction://hlinksldjump"/>
          </p:cNvPr>
          <p:cNvSpPr/>
          <p:nvPr/>
        </p:nvSpPr>
        <p:spPr>
          <a:xfrm>
            <a:off x="6996934" y="4760218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>
            <a:hlinkClick r:id="rId24" action="ppaction://hlinksldjump"/>
          </p:cNvPr>
          <p:cNvSpPr/>
          <p:nvPr/>
        </p:nvSpPr>
        <p:spPr>
          <a:xfrm>
            <a:off x="5865589" y="4760218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>
            <a:hlinkClick r:id="rId25" action="ppaction://hlinksldjump"/>
          </p:cNvPr>
          <p:cNvSpPr/>
          <p:nvPr/>
        </p:nvSpPr>
        <p:spPr>
          <a:xfrm>
            <a:off x="4759950" y="4772073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>
            <a:hlinkClick r:id="rId26" action="ppaction://hlinksldjump"/>
          </p:cNvPr>
          <p:cNvSpPr/>
          <p:nvPr/>
        </p:nvSpPr>
        <p:spPr>
          <a:xfrm>
            <a:off x="3657920" y="4749771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>
            <a:hlinkClick r:id="rId27" action="ppaction://hlinksldjump"/>
          </p:cNvPr>
          <p:cNvSpPr/>
          <p:nvPr/>
        </p:nvSpPr>
        <p:spPr>
          <a:xfrm>
            <a:off x="7536685" y="5629048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>
            <a:hlinkClick r:id="rId28" action="ppaction://hlinksldjump"/>
          </p:cNvPr>
          <p:cNvSpPr/>
          <p:nvPr/>
        </p:nvSpPr>
        <p:spPr>
          <a:xfrm>
            <a:off x="6421881" y="5637933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>
            <a:hlinkClick r:id="rId29" action="ppaction://hlinksldjump"/>
          </p:cNvPr>
          <p:cNvSpPr/>
          <p:nvPr/>
        </p:nvSpPr>
        <p:spPr>
          <a:xfrm>
            <a:off x="5325839" y="5637933"/>
            <a:ext cx="556292" cy="576064"/>
          </a:xfrm>
          <a:prstGeom prst="ellipse">
            <a:avLst/>
          </a:prstGeom>
          <a:noFill/>
          <a:ln w="2540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75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repeatCount="indefinite" grpId="0" nodeType="click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6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6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6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5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3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0" fill="hold">
                      <p:stCondLst>
                        <p:cond delay="0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4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1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7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7777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18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88032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Tato rostlina patří mezi kaktusy, lze ji pěstovat i v květináči. Získávají se z ní látky užívané v kosmetice a  hojně se používá při hojení ran, popálenin, při ekzémech, ….</a:t>
            </a:r>
            <a:r>
              <a:rPr lang="cs-CZ" sz="3200" b="1" dirty="0" smtClean="0">
                <a:latin typeface="Arial Narrow" pitchFamily="34" charset="0"/>
              </a:rPr>
              <a:t>t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19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Jak souvisí s rostlinami uhlí?</a:t>
            </a:r>
            <a:endParaRPr lang="cs-CZ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20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Které rostliny se používají pro výrobu piva?</a:t>
            </a:r>
            <a:endParaRPr lang="cs-CZ" sz="3200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21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Některé rostliny jsou pro člověka nebezpečné. Dokážeš alespoň tři jedovaté druhy vyjmenovat?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22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V jakém pořadí se při růstu na rostlině objevují jednotlivé rostlinné orgány?</a:t>
            </a:r>
            <a:endParaRPr lang="cs-CZ" sz="3200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23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Co jsou to luštěniny?</a:t>
            </a:r>
            <a:endParaRPr lang="cs-CZ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24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80831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Co je to?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Tato tráva dorůstá výšky až 5 m. Uvnitř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5 cm tlustých stébel se nachází šťáva, ze které člověk vyrábí  cukr.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25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Jmenuj  alespoň  pět obilovin.</a:t>
            </a:r>
            <a:r>
              <a:rPr lang="cs-CZ" sz="3200" b="1" dirty="0" smtClean="0">
                <a:latin typeface="Arial Narrow" pitchFamily="34" charset="0"/>
              </a:rPr>
              <a:t>t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č. 26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Jak se souhrnně označují rostliny,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ze kterých jíme mandarinky, pomeranče, grepy a citrony? 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27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Doplň.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  Rostlina s léčivými květy …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Rostlina s léčivými listy …</a:t>
            </a:r>
          </a:p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     Rostlina s léčivými kořeny …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č.1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Vyjmenuj 5 rostlin, které slouží k výrobě papíru.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8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28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J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menuj pět </a:t>
            </a:r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rostlin, jejichž kořeny jíme.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č. </a:t>
            </a:r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Ve skrývačkách se ukrývají rostliny používané jako koření. Urči je.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ŘEHČK</a:t>
            </a:r>
            <a:r>
              <a:rPr lang="cs-CZ" sz="2800" b="1" dirty="0">
                <a:solidFill>
                  <a:schemeClr val="tx1"/>
                </a:solidFill>
                <a:latin typeface="Arial Narrow" pitchFamily="34" charset="0"/>
              </a:rPr>
              <a:t>VEC</a:t>
            </a:r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BÍO, OVPŘ</a:t>
            </a:r>
            <a:r>
              <a:rPr lang="cs-CZ" sz="2800" b="1" dirty="0">
                <a:solidFill>
                  <a:schemeClr val="tx1"/>
                </a:solidFill>
                <a:latin typeface="Arial Narrow" pitchFamily="34" charset="0"/>
              </a:rPr>
              <a:t>ÍK</a:t>
            </a:r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PEN, OS</a:t>
            </a:r>
            <a:r>
              <a:rPr lang="cs-CZ" sz="2800" b="1" dirty="0">
                <a:solidFill>
                  <a:schemeClr val="tx1"/>
                </a:solidFill>
                <a:latin typeface="Arial Narrow" pitchFamily="34" charset="0"/>
              </a:rPr>
              <a:t>CVN</a:t>
            </a:r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KŘIÍKO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3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88032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Jak se nazývá  popsaná rostlina? Pěstuje se zejména v Asii. Lidé z ní trhají horní lístky, usuší je a pak rozdrtí. Po  jejich zalití horkou vodou vytvoří nápoj.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Všechny organismy  potřebují k životu jeden plyn, který dokáží rostliny vyrobit.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Co je to?</a:t>
            </a:r>
            <a:endParaRPr lang="cs-CZ" sz="3200" b="1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Který rostlinný orgán slouží jako potrubí pro rozvod látek po celé rostlině?</a:t>
            </a:r>
            <a:endParaRPr lang="cs-CZ" sz="3200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6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Který rostlinný orgán zajišťuje, aby se rostliny nepřehřály?</a:t>
            </a:r>
            <a:endParaRPr lang="cs-CZ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59832" y="62068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Otázka č</a:t>
            </a: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cs-CZ" sz="3200" b="1" dirty="0">
                <a:solidFill>
                  <a:schemeClr val="tx1"/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979413" y="2060848"/>
            <a:ext cx="7416824" cy="266429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chemeClr val="tx1"/>
                </a:solidFill>
                <a:latin typeface="Arial Narrow" pitchFamily="34" charset="0"/>
              </a:rPr>
              <a:t>Který rostlinný orgán funguje jako čerpadlo vody?</a:t>
            </a:r>
            <a:endParaRPr lang="cs-CZ" sz="3200" dirty="0">
              <a:latin typeface="Arial Narrow" pitchFamily="34" charset="0"/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3131840" y="5301208"/>
            <a:ext cx="3096344" cy="79208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Arial Narrow" pitchFamily="34" charset="0"/>
              </a:rPr>
              <a:t>HRACÍ PLÁN</a:t>
            </a:r>
            <a:endParaRPr lang="cs-CZ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385</TotalTime>
  <Words>591</Words>
  <Application>Microsoft Office PowerPoint</Application>
  <PresentationFormat>Předvádění na obrazovce (4:3)</PresentationFormat>
  <Paragraphs>125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Aerodynamika</vt:lpstr>
      <vt:lpstr>AZ-kvíz ROSTLINNÉ  ORGÁNY  – význam pro rostlinu i člověka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</dc:creator>
  <cp:lastModifiedBy>Já</cp:lastModifiedBy>
  <cp:revision>37</cp:revision>
  <dcterms:created xsi:type="dcterms:W3CDTF">2013-11-02T20:17:26Z</dcterms:created>
  <dcterms:modified xsi:type="dcterms:W3CDTF">2013-11-03T19:06:08Z</dcterms:modified>
</cp:coreProperties>
</file>