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69" r:id="rId4"/>
    <p:sldId id="280" r:id="rId5"/>
    <p:sldId id="307" r:id="rId6"/>
    <p:sldId id="311" r:id="rId7"/>
    <p:sldId id="281" r:id="rId8"/>
    <p:sldId id="312" r:id="rId9"/>
    <p:sldId id="283" r:id="rId10"/>
    <p:sldId id="284" r:id="rId11"/>
    <p:sldId id="285" r:id="rId12"/>
    <p:sldId id="332" r:id="rId13"/>
    <p:sldId id="313" r:id="rId14"/>
    <p:sldId id="274" r:id="rId15"/>
    <p:sldId id="345" r:id="rId16"/>
    <p:sldId id="286" r:id="rId17"/>
    <p:sldId id="289" r:id="rId18"/>
    <p:sldId id="346" r:id="rId19"/>
    <p:sldId id="314" r:id="rId20"/>
    <p:sldId id="341" r:id="rId21"/>
    <p:sldId id="288" r:id="rId22"/>
    <p:sldId id="291" r:id="rId23"/>
    <p:sldId id="335" r:id="rId24"/>
    <p:sldId id="315" r:id="rId25"/>
    <p:sldId id="347" r:id="rId26"/>
    <p:sldId id="305" r:id="rId27"/>
    <p:sldId id="293" r:id="rId28"/>
    <p:sldId id="336" r:id="rId29"/>
    <p:sldId id="337" r:id="rId30"/>
    <p:sldId id="298" r:id="rId31"/>
    <p:sldId id="354" r:id="rId32"/>
    <p:sldId id="306" r:id="rId33"/>
    <p:sldId id="344" r:id="rId34"/>
    <p:sldId id="316" r:id="rId35"/>
    <p:sldId id="320" r:id="rId36"/>
    <p:sldId id="317" r:id="rId37"/>
    <p:sldId id="353" r:id="rId38"/>
    <p:sldId id="355" r:id="rId39"/>
    <p:sldId id="318" r:id="rId40"/>
    <p:sldId id="352" r:id="rId41"/>
    <p:sldId id="342" r:id="rId42"/>
    <p:sldId id="348" r:id="rId43"/>
    <p:sldId id="282" r:id="rId44"/>
    <p:sldId id="321" r:id="rId45"/>
    <p:sldId id="338" r:id="rId46"/>
    <p:sldId id="349" r:id="rId47"/>
    <p:sldId id="329" r:id="rId48"/>
    <p:sldId id="339" r:id="rId49"/>
    <p:sldId id="343" r:id="rId50"/>
    <p:sldId id="351" r:id="rId51"/>
    <p:sldId id="294" r:id="rId5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6371" autoAdjust="0"/>
  </p:normalViewPr>
  <p:slideViewPr>
    <p:cSldViewPr>
      <p:cViewPr varScale="1">
        <p:scale>
          <a:sx n="83" d="100"/>
          <a:sy n="83" d="100"/>
        </p:scale>
        <p:origin x="12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23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47"/>
            <a:ext cx="2945659" cy="49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29647"/>
            <a:ext cx="2945659" cy="49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099F2E-DA49-415C-BC7F-D27C119E461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4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648"/>
            <a:ext cx="5438140" cy="446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994"/>
            <a:ext cx="2945659" cy="49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7994"/>
            <a:ext cx="2945659" cy="49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8B9D1B-0A6F-40B6-A27E-B6F32DFEDD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460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F21CF-A78A-4E52-9504-B7B1AE829CFE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718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24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29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821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301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30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092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289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460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9D1B-0A6F-40B6-A27E-B6F32DFEDD71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91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845D-C030-49E7-B26B-517637E71F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1181-A3F0-41C9-AEBD-2ED9D483C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D9F2-0BF2-4D96-A776-5E6987B27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FACA-7B8E-4443-8726-8B681B4DE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0DA0-397C-4D84-8005-718E4B53DD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BA16-3EDE-4257-AF5F-CB8A5C6874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C981-D35C-4E5A-B145-3BD00C07CD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FC3A-940E-4989-BF47-4F2C9A2B9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52E-13CC-46BA-99D8-CE750DBCE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2295-A2AA-45B3-9CA9-DF09933DC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89286F-202A-4FF3-85BB-A9C35EFDF55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42858-E2B1-4930-9EF1-0132A64AB27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shavl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ddmjemnice.iddm.cz/prihlaseni" TargetMode="External"/><Relationship Id="rId2" Type="http://schemas.openxmlformats.org/officeDocument/2006/relationships/hyperlink" Target="http://www.ddmbudik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95536" y="188640"/>
            <a:ext cx="8229600" cy="2209800"/>
          </a:xfrm>
        </p:spPr>
        <p:txBody>
          <a:bodyPr/>
          <a:lstStyle/>
          <a:p>
            <a:r>
              <a:rPr lang="cs-CZ" sz="3600" dirty="0">
                <a:latin typeface="Arial" pitchFamily="34" charset="0"/>
                <a:cs typeface="Arial" pitchFamily="34" charset="0"/>
              </a:rPr>
              <a:t>Schůzka s rodiči</a:t>
            </a:r>
            <a:br>
              <a:rPr lang="cs-CZ" sz="3600" dirty="0">
                <a:latin typeface="Arial" pitchFamily="34" charset="0"/>
                <a:cs typeface="Arial" pitchFamily="34" charset="0"/>
              </a:rPr>
            </a:br>
            <a:r>
              <a:rPr lang="cs-CZ" sz="3600" dirty="0">
                <a:latin typeface="Arial" pitchFamily="34" charset="0"/>
                <a:cs typeface="Arial" pitchFamily="34" charset="0"/>
              </a:rPr>
              <a:t>2023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0404" y="3044304"/>
            <a:ext cx="7643192" cy="2832968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Vážení rodiče, zákonní zástupci, vítáme Vás na společné schůzce </a:t>
            </a:r>
          </a:p>
          <a:p>
            <a:pPr algn="ctr"/>
            <a:r>
              <a:rPr lang="cs-CZ" sz="36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těšíme se na úspěšnou spolupráci v nadcházejícím školním roce 2023/2024.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924800" cy="864096"/>
          </a:xfrm>
        </p:spPr>
        <p:txBody>
          <a:bodyPr>
            <a:noAutofit/>
          </a:bodyPr>
          <a:lstStyle/>
          <a:p>
            <a:br>
              <a:rPr lang="cs-CZ" sz="2800" dirty="0"/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5. Organizace školního roku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1266553"/>
            <a:ext cx="8136904" cy="2529923"/>
          </a:xfrm>
        </p:spPr>
        <p:txBody>
          <a:bodyPr wrap="square">
            <a:spAutoFit/>
          </a:bodyPr>
          <a:lstStyle/>
          <a:p>
            <a:pPr algn="just"/>
            <a:r>
              <a:rPr lang="cs-CZ" sz="3000" dirty="0">
                <a:latin typeface="Arial" pitchFamily="34" charset="0"/>
                <a:cs typeface="Arial" pitchFamily="34" charset="0"/>
              </a:rPr>
              <a:t>Termíny rodičovských schůzek, konzultací pro rodiče, konání sběru papíru, prázdnin, přijímacích zkoušek najdete: v 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edookitu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 a na webových stránkách školy:</a:t>
            </a:r>
          </a:p>
          <a:p>
            <a:pPr marL="0" indent="0" algn="just">
              <a:buNone/>
            </a:pPr>
            <a:r>
              <a:rPr lang="cs-CZ" sz="32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https://www.zshavl.cz/terminy-konzultaci-a-prazdnin/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75556" y="3743517"/>
            <a:ext cx="7992887" cy="1872209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1412776"/>
            <a:ext cx="7991673" cy="3914918"/>
          </a:xfrm>
        </p:spPr>
        <p:txBody>
          <a:bodyPr wrap="square">
            <a:sp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Vážení rodiče a všichni další, kteří se podílíte na sběru papíru. Předně Vám chceme poděkovat za Vaši aktivitu v této oblasti. Považujeme sběr papíru za přínos pro obec, školu a zejména její žáky, kteří se tak učí třídit odpad, a navíc si tak našetří na nadstandardní činnosti doplňující výuku, které jim můžeme uhradit.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 letošním roce by měla být výkupní cena papíru </a:t>
            </a:r>
            <a:r>
              <a:rPr lang="cs-CZ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1,20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Kč. To znamená, že pokud ho nasbíráme větší množství, měl by to být i významný přínos do pokladny SRPŠ.   </a:t>
            </a:r>
          </a:p>
          <a:p>
            <a:pPr algn="just"/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1. sběr papíru je v den konzultací 7:00 – 8:00 a  14:30 – 17:00.  </a:t>
            </a:r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924800" cy="79208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6.1. Sběr druhotných surovin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924800" cy="79208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6.2. Sběr druhotných surovin 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8759" y="1268760"/>
            <a:ext cx="7991673" cy="5278368"/>
          </a:xfr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Zisk je využíván např. jako příspěvek na exkurze, LVZ,   </a:t>
            </a:r>
          </a:p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 kulturní a vzdělávací akce, pochvaly a další činnosti,    </a:t>
            </a:r>
          </a:p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 vše dle  návrhu pedagogické rady a po schválení         	SRPŠ. </a:t>
            </a:r>
          </a:p>
          <a:p>
            <a:pPr marL="0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100" spc="5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Papír musí být dobře svázaný nebo v krabici či papírovém pytli, knihy bez tvrdých desek.</a:t>
            </a:r>
          </a:p>
          <a:p>
            <a:pPr algn="just"/>
            <a:r>
              <a:rPr lang="cs-CZ" sz="2100" spc="5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Žádné kartony.</a:t>
            </a:r>
          </a:p>
          <a:p>
            <a:pPr algn="just"/>
            <a:r>
              <a:rPr lang="cs-CZ" sz="2100" spc="5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Vzhledem k tomu, že se sběrem budou manipulovat žáci, žádáme Vás, aby jednotlivé balíčky (krabice) vážily pokud možno maximálně 10 kg.</a:t>
            </a:r>
          </a:p>
          <a:p>
            <a:pPr algn="just">
              <a:buNone/>
            </a:pPr>
            <a:r>
              <a:rPr lang="cs-CZ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72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6.3. Sběr druhotných surovin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80920" cy="4605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2100" b="1" dirty="0">
                <a:latin typeface="Arial" pitchFamily="34" charset="0"/>
                <a:cs typeface="Arial" pitchFamily="34" charset="0"/>
              </a:rPr>
              <a:t>Termíny sběru:</a:t>
            </a:r>
          </a:p>
          <a:p>
            <a:pPr marL="0" indent="0" algn="ctr">
              <a:buNone/>
            </a:pPr>
            <a:r>
              <a:rPr lang="cs-CZ" sz="2100" dirty="0">
                <a:latin typeface="Arial" pitchFamily="34" charset="0"/>
                <a:cs typeface="Arial" pitchFamily="34" charset="0"/>
              </a:rPr>
              <a:t>pro 1. pololetí: </a:t>
            </a:r>
          </a:p>
          <a:p>
            <a:pPr marL="0" indent="0" algn="ctr">
              <a:buNone/>
            </a:pPr>
            <a:r>
              <a:rPr lang="cs-CZ" sz="2100" dirty="0">
                <a:latin typeface="Arial" pitchFamily="34" charset="0"/>
                <a:cs typeface="Arial" pitchFamily="34" charset="0"/>
              </a:rPr>
              <a:t>středa 22. 11. 2023</a:t>
            </a:r>
          </a:p>
          <a:p>
            <a:pPr marL="0" indent="0" algn="ctr">
              <a:buNone/>
            </a:pPr>
            <a:r>
              <a:rPr lang="cs-CZ" sz="2100" dirty="0">
                <a:latin typeface="Arial" pitchFamily="34" charset="0"/>
                <a:cs typeface="Arial" pitchFamily="34" charset="0"/>
              </a:rPr>
              <a:t>středa 17.01. 2024</a:t>
            </a:r>
          </a:p>
          <a:p>
            <a:pPr marL="0" indent="0" algn="ctr">
              <a:buNone/>
            </a:pPr>
            <a:endParaRPr lang="cs-CZ" sz="21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21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 7:00 do 8:00 hod. </a:t>
            </a:r>
          </a:p>
          <a:p>
            <a:pPr marL="0" indent="0" algn="ctr">
              <a:buNone/>
            </a:pPr>
            <a:r>
              <a:rPr lang="cs-CZ" sz="21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od 14:30 do 17:00 hod.</a:t>
            </a:r>
          </a:p>
          <a:p>
            <a:pPr marL="0" indent="0" algn="just">
              <a:buNone/>
            </a:pPr>
            <a:endParaRPr lang="cs-CZ" sz="21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100" dirty="0">
                <a:latin typeface="Arial" pitchFamily="34" charset="0"/>
                <a:cs typeface="Arial" pitchFamily="34" charset="0"/>
              </a:rPr>
              <a:t>OD 7:45 DO 8:00 VYHRAZENO PRO VELKÁ AUTA, KTERÁ BUDOU MÍT V TÉTO DOBĚ PŘEDNOST. </a:t>
            </a:r>
          </a:p>
        </p:txBody>
      </p:sp>
    </p:spTree>
    <p:extLst>
      <p:ext uri="{BB962C8B-B14F-4D97-AF65-F5344CB8AC3E}">
        <p14:creationId xmlns:p14="http://schemas.microsoft.com/office/powerpoint/2010/main" val="254942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172564"/>
            <a:ext cx="8229600" cy="86409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7.1. Výstroj do hodin tělesné výchovy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496944" cy="6334042"/>
          </a:xfrm>
        </p:spPr>
        <p:txBody>
          <a:bodyPr wrap="square" lIns="72000" rIns="72000" numCol="1">
            <a:spAutoFit/>
          </a:bodyPr>
          <a:lstStyle/>
          <a:p>
            <a:pPr algn="just"/>
            <a:r>
              <a:rPr lang="cs-CZ" sz="2400" dirty="0" err="1">
                <a:latin typeface="Arial" pitchFamily="34" charset="0"/>
                <a:cs typeface="Arial" pitchFamily="34" charset="0"/>
              </a:rPr>
              <a:t>Info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najdete na </a:t>
            </a:r>
            <a:r>
              <a:rPr lang="cs-CZ" sz="2400" dirty="0">
                <a:latin typeface="Arial" pitchFamily="34" charset="0"/>
                <a:cs typeface="Arial" pitchFamily="34" charset="0"/>
                <a:hlinkClick r:id="rId2"/>
              </a:rPr>
              <a:t>www.zshavl.cz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Věci na převlečení a tenisky budou uložené dle dohody s vyučujícími v šatně nebo ve třídě či skříňce v</a:t>
            </a:r>
            <a:r>
              <a:rPr lang="cs-CZ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prodyšném obalu.</a:t>
            </a:r>
          </a:p>
          <a:p>
            <a:pPr algn="just"/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Kdo si bere sport. oblečení a obuv domů, dbejte na přinášení zpět v den </a:t>
            </a:r>
            <a:r>
              <a:rPr lang="cs-CZ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Tv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apod.! </a:t>
            </a:r>
          </a:p>
          <a:p>
            <a:pPr algn="just"/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Bude-li mít žák skříňku, uloží si výstroj do Tv </a:t>
            </a:r>
            <a:r>
              <a:rPr lang="cs-CZ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volně bez obalu ve své skříňce – oblečení pověsí na ramínka.</a:t>
            </a:r>
          </a:p>
          <a:p>
            <a:pPr algn="just"/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Mokré, zpocené a znečištěné odnáší na výměnu domů. Prosíme, na čistotu cvičebního úboru dohlédněte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1800" dirty="0">
              <a:latin typeface="Arial" pitchFamily="34" charset="0"/>
              <a:cs typeface="Arial" pitchFamily="34" charset="0"/>
            </a:endParaRPr>
          </a:p>
          <a:p>
            <a:endParaRPr lang="cs-CZ" sz="1600" dirty="0"/>
          </a:p>
          <a:p>
            <a:pPr algn="just">
              <a:buNone/>
            </a:pPr>
            <a:endParaRPr lang="cs-CZ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172564"/>
            <a:ext cx="8229600" cy="86409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7.2. Výstroj do hodin tělesné výchovy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496944" cy="5780044"/>
          </a:xfrm>
        </p:spPr>
        <p:txBody>
          <a:bodyPr wrap="square" lIns="72000" rIns="72000" numCol="1">
            <a:spAutoFit/>
          </a:bodyPr>
          <a:lstStyle/>
          <a:p>
            <a:pPr marL="0" indent="0" algn="just"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Bez ohledu na subjektivní dojem o stavu počasí má žák: </a:t>
            </a:r>
          </a:p>
          <a:p>
            <a:pPr algn="just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sálovou obuv do tělocvičny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(s podrážkou nezanechávající čáry)</a:t>
            </a:r>
          </a:p>
          <a:p>
            <a:pPr algn="just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obuv na venkovní hřiště (ne obuv, ve které chodí do školy)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náhradní ponožky, spodní prádlo, tričko, trenýrky, dlouhé sportovní kalhoty, tenkou sportovní bundu/mikinu), ručník, mýdlo.</a:t>
            </a:r>
          </a:p>
          <a:p>
            <a:pPr lvl="0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Plavání – bazén je čerstvě po rekonstrukci. Už se plave. Nutné: plavky, ručník a mýdlo. Doporučujeme plavecké brýle, protiskluzné pantofle.</a:t>
            </a:r>
            <a:endParaRPr lang="cs-CZ" sz="2400" b="1" dirty="0">
              <a:cs typeface="Arial" pitchFamily="34" charset="0"/>
            </a:endParaRPr>
          </a:p>
          <a:p>
            <a:pPr algn="just"/>
            <a:r>
              <a:rPr lang="cs-CZ" sz="2400" b="1" dirty="0">
                <a:latin typeface="Arial" pitchFamily="34" charset="0"/>
                <a:cs typeface="Arial" pitchFamily="34" charset="0"/>
              </a:rPr>
              <a:t>Prosíme rodiče –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průběžně během roku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kontrolujte obuv do </a:t>
            </a:r>
            <a:r>
              <a:rPr lang="cs-CZ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Tv</a:t>
            </a:r>
            <a:r>
              <a:rPr lang="cs-CZ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 přezůvky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– roztrhané, malé, palce ven =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velmi nebezpečné.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Prosba - vše se světlou podrážkou.</a:t>
            </a:r>
            <a:endParaRPr lang="cs-CZ" sz="1600" dirty="0"/>
          </a:p>
          <a:p>
            <a:endParaRPr lang="cs-CZ" sz="1600" dirty="0"/>
          </a:p>
          <a:p>
            <a:pPr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001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5" y="188640"/>
            <a:ext cx="8229600" cy="924712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8. Ohlašování žákovských úrazů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69877" y="1618583"/>
            <a:ext cx="8424936" cy="4290405"/>
          </a:xfrm>
        </p:spPr>
        <p:txBody>
          <a:bodyPr wrap="square" lIns="72000" rIns="72000" numCol="1">
            <a:spAutoFit/>
          </a:bodyPr>
          <a:lstStyle/>
          <a:p>
            <a:pPr algn="just"/>
            <a:r>
              <a:rPr lang="cs-CZ" sz="2200" dirty="0">
                <a:latin typeface="Arial" pitchFamily="34" charset="0"/>
                <a:cs typeface="Arial" pitchFamily="34" charset="0"/>
              </a:rPr>
              <a:t>Žák, jemuž se přihodil úraz ve škole nebo při činnostech, které souvisejí se školní výukou, sám neprodleně oznámí úraz učiteli nebo dozírajícímu. Není-li to možné, oznámí jej spolužák či svědek úrazu. </a:t>
            </a:r>
          </a:p>
          <a:p>
            <a:pPr algn="just"/>
            <a:r>
              <a:rPr lang="cs-CZ" sz="2200" dirty="0">
                <a:latin typeface="Arial" pitchFamily="34" charset="0"/>
                <a:cs typeface="Arial" pitchFamily="34" charset="0"/>
              </a:rPr>
              <a:t>Ve výjimečných případech může poškozený nebo jeho zákonný zástupce úraz oznámit v kanceláři školy, popřípadě ve sborovně či u vedení školy, a to v den, kdy se úraz stal (i odpoledne). Je možné o něm informovat telefonicky. V tomto případě je na škole, zda uzná událost jako školní úraz s možností úhrady bolestného.</a:t>
            </a:r>
          </a:p>
          <a:p>
            <a:pPr algn="just"/>
            <a:r>
              <a:rPr lang="cs-CZ" sz="2200" dirty="0">
                <a:latin typeface="Arial" pitchFamily="34" charset="0"/>
                <a:cs typeface="Arial" pitchFamily="34" charset="0"/>
              </a:rPr>
              <a:t>Dodatečnému ohlašování nemůže být přisuzován statut žákovského úrazu.</a:t>
            </a:r>
            <a:endParaRPr lang="cs-CZ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122413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9.1. Režim přístupu zákonných zástupců 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do budovy ZŠ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424936" cy="4450449"/>
          </a:xfrm>
        </p:spPr>
        <p:txBody>
          <a:bodyPr wrap="square" lIns="72000" rIns="72000" numCol="1">
            <a:spAutoFit/>
          </a:bodyPr>
          <a:lstStyle/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Zákonní zástupci, kteří si jdou vyzvednout své dítě po vyučování počkají před vstupem do školy.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Ve výjimečných a opravdu nutných případech je možný přístup do školy (např. dopomoc v prvních dnech školní docházky novým prvňáčkům). 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Zákonným zástupcům, kteří potřebují z jakéhokoli důvodu navštívit pracovníka školy, bude návštěva umožněna po předchozí domluvě. Kontaktovat můžete pracovníky prostřednictvím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Edookitu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mailu, případně telefonicky.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U vchodu zvoníte na zvonky v pořadí od vrchu dolů.</a:t>
            </a: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122413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9.2. Režim přístupu zákonných zástupců 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do budovy ZŠ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424936" cy="2012859"/>
          </a:xfrm>
        </p:spPr>
        <p:txBody>
          <a:bodyPr wrap="square" lIns="72000" rIns="72000" numCol="1">
            <a:spAutoFit/>
          </a:bodyPr>
          <a:lstStyle/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V zájmu zajištění bezpečnosti Vašich dětí, jejich osobních věcí i majetku školy Vás prosíme o pochopení a děkujeme za respektování uvedených pokynů. </a:t>
            </a:r>
          </a:p>
          <a:p>
            <a:pPr algn="just"/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Zvláštní pravidla pro vstup platí pro rodiče, kteří si jdou pro dítě do družiny</a:t>
            </a:r>
            <a:r>
              <a:rPr lang="cs-CZ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319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10.1. Školní jídelna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352928" cy="5976664"/>
          </a:xfrm>
        </p:spPr>
        <p:txBody>
          <a:bodyPr>
            <a:noAutofit/>
          </a:bodyPr>
          <a:lstStyle/>
          <a:p>
            <a:pPr hangingPunct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Každý strávník má přihlášenou stravu na všechny dny a přednastaven oběd.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Odhlásit oběd na jednotlivé dny si může každý strávník sám prostřednictvím internetové aplikace strava.cz, v případě nemoci max. do 6:00 v daný den.</a:t>
            </a:r>
          </a:p>
          <a:p>
            <a:pPr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Odběr obědů do jídlonosičů (nárok na odběr stravy je pouze první den nemoci </a:t>
            </a: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nebo v případě distanční výuky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s jídlonosiči (pokud je nesou děti) budou chodit až po vpuštění do školy v 7:40 a odloží je v jídelně vlevo před výdajové okénko. Pokud jej nesou rodiče, vyzvedávají si oběd zezadu u jídelny.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Ceny obědů:</a:t>
            </a:r>
          </a:p>
          <a:p>
            <a:pPr lvl="1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1.sk. (7-10 let) – cena oběda: 27,- Kč (záloha: 600,- Kč)</a:t>
            </a:r>
          </a:p>
          <a:p>
            <a:pPr lvl="1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2.sk. (11-14 let) – cena oběda: 30,- Kč (záloha: 700,- Kč)</a:t>
            </a:r>
          </a:p>
          <a:p>
            <a:pPr lvl="1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3.sk. (15 a více let) – cena oběda: 33,- Kč (záloha: 750,- Kč)</a:t>
            </a:r>
          </a:p>
          <a:p>
            <a:pPr marL="393192" lvl="1" indent="0" algn="just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Čip (120,- Kč) k zakoupení v kanceláři ekonomického úseku </a:t>
            </a:r>
          </a:p>
          <a:p>
            <a:pPr marL="393192" lvl="1" indent="0" algn="just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Výdej obědů probíhá od 11:20 do 13:50.</a:t>
            </a:r>
          </a:p>
          <a:p>
            <a:pPr marL="393192" lvl="1" indent="0" algn="just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2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662880" y="332656"/>
            <a:ext cx="8229600" cy="648072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1. Charakteristika školy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568952" cy="5184576"/>
          </a:xfrm>
        </p:spPr>
        <p:txBody>
          <a:bodyPr>
            <a:noAutofit/>
          </a:bodyPr>
          <a:lstStyle/>
          <a:p>
            <a:pPr marL="0" indent="0" algn="ctr" defTabSz="0">
              <a:lnSpc>
                <a:spcPct val="120000"/>
              </a:lnSpc>
              <a:buFont typeface="Wingdings" pitchFamily="2" charset="2"/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Škola vyučuje podle školního vzdělávacího programu</a:t>
            </a:r>
          </a:p>
          <a:p>
            <a:pPr marL="0" indent="0" algn="ctr" defTabSz="0">
              <a:lnSpc>
                <a:spcPct val="120000"/>
              </a:lnSpc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„Připravujeme se pro život.</a:t>
            </a:r>
          </a:p>
          <a:p>
            <a:pPr algn="just" defTabSz="0">
              <a:lnSpc>
                <a:spcPct val="12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345 dětí – o 24 více než v loňském roce</a:t>
            </a:r>
          </a:p>
          <a:p>
            <a:pPr algn="just" defTabSz="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17 tříd – o 1 více než v loňském roce</a:t>
            </a:r>
          </a:p>
          <a:p>
            <a:pPr algn="just" defTabSz="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Průměrný počet žáků ve třídě 20,3</a:t>
            </a:r>
          </a:p>
          <a:p>
            <a:pPr algn="just" defTabSz="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38 pedagogických pracovníků</a:t>
            </a:r>
          </a:p>
          <a:p>
            <a:pPr algn="just" defTabSz="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30 učitelů, 1 speciální pedagog, 3 asistentky pedagoga, 2 ukrajinské asistentky, 6 vychovatelek školní družiny</a:t>
            </a:r>
          </a:p>
          <a:p>
            <a:pPr algn="just" defTabSz="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 externisté pro výuku náboženství</a:t>
            </a:r>
          </a:p>
          <a:p>
            <a:pPr algn="just" defTabSz="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DDM – 4 pedagogové volného času</a:t>
            </a:r>
          </a:p>
          <a:p>
            <a:pPr algn="just" defTabSz="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Přibližně 15 externích zaměstnanců - vedoucích zájmových kroužků</a:t>
            </a:r>
          </a:p>
          <a:p>
            <a:pPr algn="just" defTabSz="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6 technických pracovnic, 3 kuchařky, 1 školník a 2 ekonomky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10.2. Školní jídelna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03404"/>
            <a:ext cx="8229600" cy="5544616"/>
          </a:xfrm>
        </p:spPr>
        <p:txBody>
          <a:bodyPr>
            <a:noAutofit/>
          </a:bodyPr>
          <a:lstStyle/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Číslo účtu školy, na které posíláte platby – nutno zadat v povolení k inkasu (pokud již nemáte):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0100138701/0800</a:t>
            </a:r>
          </a:p>
          <a:p>
            <a:pPr algn="just"/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Více najdete v Řádu školní jídelny:</a:t>
            </a:r>
          </a:p>
          <a:p>
            <a:pPr marL="0" indent="0" algn="just">
              <a:buNone/>
            </a:pP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https://www.zshavl.cz/dokumenty/predpisy/organizacni_rad_skoly_vnitrni_rad_skolni_jidelny.pdf</a:t>
            </a:r>
          </a:p>
          <a:p>
            <a:pPr algn="just"/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Pro žáky na 1. stupni – projekt „Ovoce a zelenina do škol“, „Mléko do škol“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– Změna většinou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1 - 2x za 14 dní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budou všichni žáci 1. stupně dostávat zdarma ovoce nebo zeleninu a mléčný výrobek.</a:t>
            </a:r>
          </a:p>
          <a:p>
            <a:pPr algn="just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9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81906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11. Zodpovědnost rodičů za chování a činy 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dětí v době pobytu ve škole i jinde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348880"/>
            <a:ext cx="8352928" cy="3188565"/>
          </a:xfrm>
        </p:spPr>
        <p:txBody>
          <a:bodyPr wrap="square" lIns="72000" rIns="72000" numCol="1">
            <a:spAutoFit/>
          </a:bodyPr>
          <a:lstStyle/>
          <a:p>
            <a:pPr algn="just"/>
            <a:r>
              <a:rPr lang="cs-CZ" b="1" dirty="0">
                <a:latin typeface="Arial" pitchFamily="34" charset="0"/>
                <a:cs typeface="Arial" pitchFamily="34" charset="0"/>
              </a:rPr>
              <a:t>Zákonný zástupce </a:t>
            </a:r>
            <a:r>
              <a:rPr lang="cs-CZ" dirty="0">
                <a:latin typeface="Arial" pitchFamily="34" charset="0"/>
                <a:cs typeface="Arial" pitchFamily="34" charset="0"/>
              </a:rPr>
              <a:t>je podle Občanského zákoníku zodpovědný za důsledky nepřiměřeného chování svých dětí i v době pobytu ve škole i jinde. Pokud dítě úmyslně nebo svojí nedbalostí poškodí majetek školy nebo svých spolužáků, mají rodiče za povinnost uvést věci do původního stavu se všemi organizačními i finančními důsledky. </a:t>
            </a:r>
          </a:p>
          <a:p>
            <a:pPr algn="just"/>
            <a:endParaRPr lang="cs-CZ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229600" cy="764704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12. Používání mobilních telefonů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8424936" cy="5632311"/>
          </a:xfrm>
        </p:spPr>
        <p:txBody>
          <a:bodyPr wrap="square" lIns="72000" rIns="72000" numCol="1">
            <a:spAutoFit/>
          </a:bodyPr>
          <a:lstStyle/>
          <a:p>
            <a:pPr algn="just"/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Ředitel školy může omezit nebo zakázat používání mobilních telefonů nebo jiných elektronických zařízení žáky, s výjimkou jejich používání v nezbytném rozsahu.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Jejich užívání není zakázáno mimo vyučovací hodiny. 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Ve vyučovací hodině musí být telefon vypnutý a umístěný ve školní tašce (pokud není s vědomím učitele využíván při výuce). 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V případě, že žák prostřednictvím mobilního telefonu bude rušit výuku, bude mu telefon odebrán. </a:t>
            </a:r>
          </a:p>
          <a:p>
            <a:pPr algn="just"/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Je přísně zakázáno pořizovat jakékoliv fotografie či jiné audiovizuální záznamy bez svolení učitele – včetně přestávek. 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Za ztrátu (zcizení) mobilního telefonu škola nenese odpovědnost.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13.1. Příspěvek na činnost SRPŠ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70399"/>
            <a:ext cx="8424936" cy="5718489"/>
          </a:xfrm>
        </p:spPr>
        <p:txBody>
          <a:bodyPr wrap="square" lIns="72000" rIns="72000" numCol="1">
            <a:spAutoFit/>
          </a:bodyPr>
          <a:lstStyle/>
          <a:p>
            <a:pPr algn="just"/>
            <a:r>
              <a:rPr lang="cs-CZ" sz="2200" dirty="0">
                <a:latin typeface="Arial" pitchFamily="34" charset="0"/>
                <a:cs typeface="Arial" pitchFamily="34" charset="0"/>
              </a:rPr>
              <a:t>Nově funguje na naší škole fond SRPŠ, který bude přispívat dětem na akce pořádané školou.</a:t>
            </a:r>
          </a:p>
          <a:p>
            <a:pPr algn="just"/>
            <a:r>
              <a:rPr lang="cs-CZ" sz="2200" dirty="0">
                <a:latin typeface="Arial" pitchFamily="34" charset="0"/>
                <a:cs typeface="Arial" pitchFamily="34" charset="0"/>
              </a:rPr>
              <a:t>Budeme Vás informovat a požádáme o příspěvek (300,- Kč/1 pololetí), který platí každé dítě. Výhod využívá také každý žák, který příspěvek zaplatí a zpět dostává mnohem více, než vloží.  </a:t>
            </a:r>
          </a:p>
          <a:p>
            <a:pPr algn="just"/>
            <a:r>
              <a:rPr lang="cs-CZ" sz="2200" dirty="0">
                <a:latin typeface="Arial" pitchFamily="34" charset="0"/>
                <a:cs typeface="Arial" pitchFamily="34" charset="0"/>
              </a:rPr>
              <a:t>Další příjmy fondu SRPŠ: zisk ze sběru papíru, školní koncerty, akce, výstavy prací žáků a sponzorské dary. </a:t>
            </a:r>
          </a:p>
          <a:p>
            <a:pPr algn="just"/>
            <a:endParaRPr lang="cs-CZ" sz="2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DĚKUJEME VŠEM, KTEŘÍ PODPOŘILI A PŘÍPADNĚ PODPOŘÍ ČINNOST ŠKOLY (např. SVÝMI SPONZORSKÝMI DARY). </a:t>
            </a:r>
          </a:p>
          <a:p>
            <a:pPr algn="just"/>
            <a:r>
              <a:rPr lang="cs-CZ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Sponzorovi s částkou 10 000 Kč a více bude na webových stránkách školy uveřejněna reklama a poděkování. </a:t>
            </a: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35280" cy="1143000"/>
          </a:xfrm>
        </p:spPr>
        <p:txBody>
          <a:bodyPr>
            <a:noAutofit/>
          </a:bodyPr>
          <a:lstStyle/>
          <a:p>
            <a:r>
              <a:rPr lang="cs-CZ" sz="2700" b="1" dirty="0">
                <a:latin typeface="Arial" pitchFamily="34" charset="0"/>
                <a:cs typeface="Arial" pitchFamily="34" charset="0"/>
              </a:rPr>
              <a:t>13.2. Přehled předpokládaných výdajů a </a:t>
            </a:r>
            <a:br>
              <a:rPr lang="cs-CZ" sz="2700" b="1" dirty="0">
                <a:latin typeface="Arial" pitchFamily="34" charset="0"/>
                <a:cs typeface="Arial" pitchFamily="34" charset="0"/>
              </a:rPr>
            </a:br>
            <a:r>
              <a:rPr lang="cs-CZ" sz="2700" b="1" dirty="0">
                <a:latin typeface="Arial" pitchFamily="34" charset="0"/>
                <a:cs typeface="Arial" pitchFamily="34" charset="0"/>
              </a:rPr>
              <a:t>příspěvků souvisejících s činnostmi doplňujícími </a:t>
            </a:r>
            <a:br>
              <a:rPr lang="cs-CZ" sz="2700" b="1" dirty="0">
                <a:latin typeface="Arial" pitchFamily="34" charset="0"/>
                <a:cs typeface="Arial" pitchFamily="34" charset="0"/>
              </a:rPr>
            </a:br>
            <a:r>
              <a:rPr lang="cs-CZ" sz="2700" b="1" dirty="0">
                <a:latin typeface="Arial" pitchFamily="34" charset="0"/>
                <a:cs typeface="Arial" pitchFamily="34" charset="0"/>
              </a:rPr>
              <a:t>výuku v jednotlivých ročnících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86" y="1196752"/>
            <a:ext cx="8496944" cy="5112568"/>
          </a:xfrm>
        </p:spPr>
        <p:txBody>
          <a:bodyPr>
            <a:noAutofit/>
          </a:bodyPr>
          <a:lstStyle/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Využití – příspěvek na exkurze (v každém ročníku žáci absolvují částečně dotovaný poznávací zájezd), LVZ, kulturní a vzdělávací akce, nákup drobných upomínkových předmětů na pochvaly a další činnosti. Vše dle návrhu pedagogické rady nebo žákovského parlamentu po schválení SRPŠ.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tomto školním roce bude částečně hrazena i většina akcí konající se ve škole  (divadla, vzdělávací pořady…). 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Hodnotu celkových výdajů lze stanovit jen orientačně, neboť se mění v závislosti na počtu dětí v jednotlivých ročnících (vytíženost autobusů atd.)  a dle aktuálních cen. Výše spoluúčasti - plateb rodičů u některých akcí však zůstává konstantní a rozdíl se hradí z prostředků SRPŠ nebo školy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136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35280" cy="1143000"/>
          </a:xfrm>
        </p:spPr>
        <p:txBody>
          <a:bodyPr>
            <a:noAutofit/>
          </a:bodyPr>
          <a:lstStyle/>
          <a:p>
            <a:r>
              <a:rPr lang="cs-CZ" sz="2700" b="1" dirty="0">
                <a:latin typeface="Arial" pitchFamily="34" charset="0"/>
                <a:cs typeface="Arial" pitchFamily="34" charset="0"/>
              </a:rPr>
              <a:t>13.3. Přehled předpokládaných výdajů a </a:t>
            </a:r>
            <a:br>
              <a:rPr lang="cs-CZ" sz="2700" b="1" dirty="0">
                <a:latin typeface="Arial" pitchFamily="34" charset="0"/>
                <a:cs typeface="Arial" pitchFamily="34" charset="0"/>
              </a:rPr>
            </a:br>
            <a:r>
              <a:rPr lang="cs-CZ" sz="2700" b="1" dirty="0">
                <a:latin typeface="Arial" pitchFamily="34" charset="0"/>
                <a:cs typeface="Arial" pitchFamily="34" charset="0"/>
              </a:rPr>
              <a:t>příspěvků souvisejících s činnostmi doplňujícími </a:t>
            </a:r>
            <a:br>
              <a:rPr lang="cs-CZ" sz="2700" b="1" dirty="0">
                <a:latin typeface="Arial" pitchFamily="34" charset="0"/>
                <a:cs typeface="Arial" pitchFamily="34" charset="0"/>
              </a:rPr>
            </a:br>
            <a:r>
              <a:rPr lang="cs-CZ" sz="2700" b="1" dirty="0">
                <a:latin typeface="Arial" pitchFamily="34" charset="0"/>
                <a:cs typeface="Arial" pitchFamily="34" charset="0"/>
              </a:rPr>
              <a:t>výuku v jednotlivých ročnících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86" y="1196752"/>
            <a:ext cx="8496944" cy="5112568"/>
          </a:xfrm>
        </p:spPr>
        <p:txBody>
          <a:bodyPr>
            <a:noAutofit/>
          </a:bodyPr>
          <a:lstStyle/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PODROBNÝ ROZBOR  A VYSVĚTLENÍ JE K DISPOZICI U ŘEDITELE ŠKOLY.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Podrobný návrh rozpočtu a vyúčtování uplynulého roku bude vždy předloženo zástupcům tříd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(které jste si zvolili)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v SRPŠ k diskuzi a schválení. </a:t>
            </a:r>
          </a:p>
          <a:p>
            <a:pPr algn="just"/>
            <a:r>
              <a:rPr lang="cs-CZ" sz="2400" b="1" dirty="0">
                <a:latin typeface="Arial" pitchFamily="34" charset="0"/>
                <a:cs typeface="Arial" pitchFamily="34" charset="0"/>
              </a:rPr>
              <a:t>Zasedání zástupců tříd SRPŠ se uskutečnilo minulý týden a s jeho výsledky budete svými zástupci informováni na dnešní společné schůzce.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853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332656"/>
            <a:ext cx="8229600" cy="94321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13.4. Termíny plateb rodičů: 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br>
              <a:rPr lang="cs-CZ" sz="1200" b="1" dirty="0">
                <a:latin typeface="Arial" pitchFamily="34" charset="0"/>
                <a:cs typeface="Arial" pitchFamily="34" charset="0"/>
              </a:rPr>
            </a:br>
            <a:r>
              <a:rPr lang="cs-CZ" sz="1600" kern="0" dirty="0">
                <a:ln w="6350">
                  <a:solidFill>
                    <a:srgbClr val="FF000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vyčkejte vždy na informace od třídních učitelů, příp. přes portál </a:t>
            </a:r>
            <a:r>
              <a:rPr lang="cs-CZ" sz="1600" kern="0" dirty="0" err="1">
                <a:ln w="6350">
                  <a:solidFill>
                    <a:srgbClr val="FF000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Edookit</a:t>
            </a:r>
            <a:r>
              <a:rPr lang="cs-CZ" sz="1600" kern="0" dirty="0">
                <a:ln w="6350">
                  <a:solidFill>
                    <a:srgbClr val="FF000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00" y="1916832"/>
            <a:ext cx="9073008" cy="5415067"/>
          </a:xfrm>
        </p:spPr>
        <p:txBody>
          <a:bodyPr>
            <a:noAutofit/>
          </a:bodyPr>
          <a:lstStyle/>
          <a:p>
            <a:pPr lvl="0" defTabSz="540000">
              <a:lnSpc>
                <a:spcPct val="150000"/>
              </a:lnSpc>
              <a:spcBef>
                <a:spcPts val="0"/>
              </a:spcBef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za družinu 200 Kč/ 1. pololetí (2 x 200,- Kč / celý rok) - účet školy	do 30. 09. 2023</a:t>
            </a:r>
          </a:p>
          <a:p>
            <a:pPr lvl="0" defTabSz="540000">
              <a:lnSpc>
                <a:spcPct val="150000"/>
              </a:lnSpc>
              <a:spcBef>
                <a:spcPts val="0"/>
              </a:spcBef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za učební pomůcky do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Vv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								do 30. 09. 2023</a:t>
            </a:r>
          </a:p>
          <a:p>
            <a:pPr lvl="0" defTabSz="540000">
              <a:lnSpc>
                <a:spcPct val="150000"/>
              </a:lnSpc>
              <a:spcBef>
                <a:spcPts val="0"/>
              </a:spcBef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Příspěvek za kopírování a na pracovní sešity poskytneme ze SRPŠ.</a:t>
            </a:r>
          </a:p>
          <a:p>
            <a:pPr marL="0" indent="0" defTabSz="540000">
              <a:lnSpc>
                <a:spcPct val="150000"/>
              </a:lnSpc>
              <a:spcBef>
                <a:spcPts val="0"/>
              </a:spcBef>
              <a:buNone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0" defTabSz="540000">
              <a:lnSpc>
                <a:spcPct val="150000"/>
              </a:lnSpc>
              <a:spcBef>
                <a:spcPts val="0"/>
              </a:spcBef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platba za kroužky DDM  - PŘES DDM	</a:t>
            </a:r>
            <a:r>
              <a:rPr lang="cs-CZ" sz="1700" dirty="0">
                <a:ln w="19050">
                  <a:solidFill>
                    <a:srgbClr val="FF0000"/>
                  </a:solidFill>
                </a:ln>
                <a:latin typeface="Arial" pitchFamily="34" charset="0"/>
                <a:cs typeface="Arial" pitchFamily="34" charset="0"/>
              </a:rPr>
              <a:t>			        	dle pokynů na www</a:t>
            </a: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0" defTabSz="540000">
              <a:lnSpc>
                <a:spcPct val="150000"/>
              </a:lnSpc>
              <a:spcBef>
                <a:spcPts val="0"/>
              </a:spcBef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příspěvek do SRPŠ za 1. pololetí (každé dítě 300 Kč) –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tř.uč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. 		do 30. 11. 2023	</a:t>
            </a:r>
          </a:p>
          <a:p>
            <a:pPr marL="0" lvl="0" indent="0" defTabSz="540000">
              <a:lnSpc>
                <a:spcPct val="150000"/>
              </a:lnSpc>
              <a:spcBef>
                <a:spcPts val="0"/>
              </a:spcBef>
              <a:buNone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defTabSz="540000">
              <a:lnSpc>
                <a:spcPct val="150000"/>
              </a:lnSpc>
              <a:spcBef>
                <a:spcPts val="0"/>
              </a:spcBef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příspěvky na LVZ  (dle pokynů p. ředitele) </a:t>
            </a:r>
          </a:p>
          <a:p>
            <a:pPr defTabSz="540000">
              <a:lnSpc>
                <a:spcPct val="150000"/>
              </a:lnSpc>
              <a:spcBef>
                <a:spcPts val="0"/>
              </a:spcBef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0" defTabSz="540000">
              <a:lnSpc>
                <a:spcPct val="150000"/>
              </a:lnSpc>
              <a:spcBef>
                <a:spcPts val="0"/>
              </a:spcBef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za družinu – 2. pololetí: 200 Kč							do 29. 02. 2024</a:t>
            </a:r>
          </a:p>
          <a:p>
            <a:pPr lvl="0" defTabSz="540000">
              <a:lnSpc>
                <a:spcPct val="150000"/>
              </a:lnSpc>
              <a:spcBef>
                <a:spcPts val="0"/>
              </a:spcBef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příspěvek do SRPŠ za 2. pololetí (každé dítě 300 Kč) –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tř.uč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. 		do 30. 04. 2023</a:t>
            </a:r>
          </a:p>
          <a:p>
            <a:pPr marL="0" lvl="0" indent="0" defTabSz="540000">
              <a:lnSpc>
                <a:spcPct val="150000"/>
              </a:lnSpc>
              <a:spcBef>
                <a:spcPts val="0"/>
              </a:spcBef>
              <a:buNone/>
            </a:pPr>
            <a:endParaRPr lang="cs-CZ" sz="1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18757"/>
            <a:ext cx="8775635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14. Půjčovna lyžařského vybavení „LYŽÁRNA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“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208912" cy="3841052"/>
          </a:xfrm>
        </p:spPr>
        <p:txBody>
          <a:bodyPr wrap="square" lIns="72000" rIns="72000" numCol="1">
            <a:spAutoFit/>
          </a:bodyPr>
          <a:lstStyle/>
          <a:p>
            <a:pPr algn="just"/>
            <a:r>
              <a:rPr lang="cs-CZ" sz="2100" dirty="0">
                <a:latin typeface="Arial" pitchFamily="34" charset="0"/>
                <a:cs typeface="Arial" pitchFamily="34" charset="0"/>
              </a:rPr>
              <a:t>Od 15. prosince do března vždy ve</a:t>
            </a:r>
            <a:r>
              <a:rPr lang="cs-CZ" sz="21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1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čtvrtek a pátek od 17:30 do 19:00 hodin otevřena pro veřejnost</a:t>
            </a:r>
            <a:r>
              <a:rPr lang="cs-CZ" sz="2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cs-CZ" sz="2100" dirty="0">
                <a:latin typeface="Arial" pitchFamily="34" charset="0"/>
                <a:cs typeface="Arial" pitchFamily="34" charset="0"/>
              </a:rPr>
              <a:t>Je možno si za rozumný poplatek půjčit vybavení pro celou rodinu. Zisk z tohoto půjčovného slouží výhradně k obnově a doplnění výbavy pro účely školních lyžařských zájezdů. Přístup do lyžárny – přes vchod do </a:t>
            </a:r>
            <a:r>
              <a:rPr lang="cs-CZ" sz="2100" dirty="0" err="1">
                <a:latin typeface="Arial" pitchFamily="34" charset="0"/>
                <a:cs typeface="Arial" pitchFamily="34" charset="0"/>
              </a:rPr>
              <a:t>Tv</a:t>
            </a:r>
            <a:r>
              <a:rPr lang="cs-CZ" sz="2100" dirty="0">
                <a:latin typeface="Arial" pitchFamily="34" charset="0"/>
                <a:cs typeface="Arial" pitchFamily="34" charset="0"/>
              </a:rPr>
              <a:t> areálu – vstup do školy je označen a osvětlen. </a:t>
            </a:r>
          </a:p>
          <a:p>
            <a:pPr algn="just"/>
            <a:r>
              <a:rPr lang="cs-CZ" sz="21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Vybavení si můžete nejdříve  přijít vybrat, zamluvit si ho na určitý termín a pak si  před odjezdem již seřízené lyže půjčit. </a:t>
            </a:r>
          </a:p>
          <a:p>
            <a:pPr algn="just"/>
            <a:r>
              <a:rPr lang="cs-CZ" sz="2100" dirty="0">
                <a:latin typeface="Arial" pitchFamily="34" charset="0"/>
                <a:cs typeface="Arial" pitchFamily="34" charset="0"/>
              </a:rPr>
              <a:t>PŮJČOVNA JE MODERNĚ VYBAVENA – půjčujeme vybavení pro všechny generace. Na vyžádání vydáme potvrzení o seřízení.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360" y="44624"/>
            <a:ext cx="8332440" cy="3024336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15.1. Postup při aktivaci elektronické ŽK</a:t>
            </a:r>
            <a:br>
              <a:rPr lang="cs-CZ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ŽÁK:</a:t>
            </a:r>
            <a:br>
              <a:rPr lang="cs-CZ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můžete prohlížet svoje známky, NE podepisovat;</a:t>
            </a:r>
            <a:b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číst a psát zprávy v rámci školy;</a:t>
            </a:r>
            <a:b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zobrazit svůj rozvrh;</a:t>
            </a:r>
            <a:b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prohlížet svoji absenci, NE omlouvat.</a:t>
            </a:r>
            <a:endParaRPr lang="cs-CZ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56992"/>
            <a:ext cx="8640960" cy="3024336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</a:pP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 notebook, tablet, PC: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webovou stránku – školy – sekce „Edookit“</a:t>
            </a:r>
          </a:p>
          <a:p>
            <a:pPr>
              <a:lnSpc>
                <a:spcPct val="120000"/>
              </a:lnSpc>
            </a:pPr>
            <a:r>
              <a:rPr lang="cs-CZ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adresu zshavl.Edookit.net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 mobilní telefony: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</a:t>
            </a: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https://edookit.com/cs/instructions-ios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Android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https://edookit.com/cs/instructions-android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Obě verze jsou propojené – možno používat zároveň obojí na stejné přihlašovací údaje.</a:t>
            </a:r>
          </a:p>
        </p:txBody>
      </p:sp>
    </p:spTree>
    <p:extLst>
      <p:ext uri="{BB962C8B-B14F-4D97-AF65-F5344CB8AC3E}">
        <p14:creationId xmlns:p14="http://schemas.microsoft.com/office/powerpoint/2010/main" val="410002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324" y="404664"/>
            <a:ext cx="8712968" cy="3240360"/>
          </a:xfrm>
        </p:spPr>
        <p:txBody>
          <a:bodyPr>
            <a:normAutofit fontScale="90000"/>
          </a:bodyPr>
          <a:lstStyle/>
          <a:p>
            <a:r>
              <a:rPr lang="cs-CZ" sz="31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15. 2. Postup při aktivaci elektronické ŽK</a:t>
            </a:r>
            <a:b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RODIČ:</a:t>
            </a:r>
            <a:br>
              <a:rPr lang="cs-CZ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můžete prohlížet známky, poznámky, pochvaly a další sdělení - </a:t>
            </a:r>
            <a:r>
              <a:rPr lang="cs-CZ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 pravidelně kliknutím podepisujte;</a:t>
            </a:r>
            <a:b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zobrazit rozvrh, číst a psát zprávy v rámci školy, číst oznámení týkající se školy a potvrdit jejich přečtení</a:t>
            </a:r>
            <a:b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prohlížet absenci, </a:t>
            </a:r>
            <a:r>
              <a:rPr lang="cs-CZ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psát omluvenky (omluvenky píše výhradně rodič!)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200" b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69CC6F1-01EE-4B42-A659-D45C1BA2E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24" y="3838573"/>
            <a:ext cx="8640960" cy="3024336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</a:pP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 notebook, tablet, PC: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webovou stránku – školy – sekce „Edookit“</a:t>
            </a:r>
          </a:p>
          <a:p>
            <a:pPr>
              <a:lnSpc>
                <a:spcPct val="120000"/>
              </a:lnSpc>
            </a:pPr>
            <a:r>
              <a:rPr lang="cs-CZ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adresu zshavl.Edookit.net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 mobilní telefony: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</a:t>
            </a: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https://edookit.com/cs/instructions-ios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Android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https://edookit.com/cs/instructions-android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Obě verze jsou propojené – možno používat zároveň obojí na stejné přihlašovací údaje.</a:t>
            </a:r>
          </a:p>
        </p:txBody>
      </p:sp>
    </p:spTree>
    <p:extLst>
      <p:ext uri="{BB962C8B-B14F-4D97-AF65-F5344CB8AC3E}">
        <p14:creationId xmlns:p14="http://schemas.microsoft.com/office/powerpoint/2010/main" val="69291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93204" y="332656"/>
            <a:ext cx="8229600" cy="87120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Arial" pitchFamily="34" charset="0"/>
                <a:cs typeface="Arial" pitchFamily="34" charset="0"/>
              </a:rPr>
              <a:t>2. Úprava začátků a konců vyučovacích hodin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3851" y="1340768"/>
            <a:ext cx="8568953" cy="6210931"/>
          </a:xfrm>
        </p:spPr>
        <p:txBody>
          <a:bodyPr wrap="square" lIns="72000" rIns="72000" numCol="1">
            <a:spAutoFit/>
          </a:bodyPr>
          <a:lstStyle/>
          <a:p>
            <a:pPr marL="558900" indent="-342900" algn="just" defTabSz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Omlouváme se za komplikace na začátku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šk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roku – snad už je vše správně nastaveno a všem funguje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Edookit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58900" indent="-342900" algn="just" defTabSz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 důvodu plynulejšího odbavení strávníků u výdeje oběda – posuny vyuč. hodin</a:t>
            </a:r>
          </a:p>
          <a:p>
            <a:pPr marL="558900" indent="-342900" algn="just" defTabSz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Méně žáků v šatnách, menší fronty</a:t>
            </a:r>
          </a:p>
          <a:p>
            <a:pPr marL="558900" indent="-342900" algn="just" defTabSz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Poslední hodina končí max. o 10 minut dříve, případně o 5 minut později</a:t>
            </a:r>
          </a:p>
          <a:p>
            <a:pPr marL="558900" indent="-342900" algn="just" defTabSz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Prosíme o pravidelnou kontrolu rozvrhu, úkolů a zpráv v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Edookitu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8900" indent="-342900" algn="just" defTabSz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Rodič přebírá zodpovědnost za dítě podle upraveného konce vyučování</a:t>
            </a:r>
          </a:p>
          <a:p>
            <a:pPr marL="558900" indent="-342900" algn="just" defTabSz="0">
              <a:buNone/>
            </a:pPr>
            <a:endPara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524508" y="116632"/>
            <a:ext cx="8022976" cy="1080120"/>
          </a:xfrm>
        </p:spPr>
        <p:txBody>
          <a:bodyPr>
            <a:normAutofit fontScale="90000"/>
          </a:bodyPr>
          <a:lstStyle/>
          <a:p>
            <a:br>
              <a:rPr lang="cs-CZ" sz="1600" b="1" i="1" u="sng" dirty="0">
                <a:solidFill>
                  <a:srgbClr val="FF0000"/>
                </a:solidFill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16.1. Souhlas zákonného zástupce žáka o tom, že ZŠ Havlíčkova dává souhlasy:</a:t>
            </a:r>
            <a:endParaRPr lang="cs-CZ" sz="2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24508" y="1229668"/>
            <a:ext cx="7848872" cy="6555641"/>
          </a:xfrm>
        </p:spPr>
        <p:txBody>
          <a:bodyPr wrap="square">
            <a:spAutoFit/>
          </a:bodyPr>
          <a:lstStyle/>
          <a:p>
            <a:pPr lvl="0" algn="just" defTabSz="0"/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 zveřejnění fotografií,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obrazových a zvukových záznamů týkajících se dítěte pořízených ve škola a na akcích školy;</a:t>
            </a:r>
          </a:p>
          <a:p>
            <a:pPr lvl="0" algn="just" defTabSz="0"/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 evidenci nutných údajů o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dítěti na seznamech předávaných organizátorům soutěží;</a:t>
            </a:r>
          </a:p>
          <a:p>
            <a:pPr lvl="0" algn="just"/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 zveřejnění výsledků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dítěte v soutěžích;</a:t>
            </a:r>
          </a:p>
          <a:p>
            <a:pPr algn="just"/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zveřejnění výtvarných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literárních a dalších prací dítěte i mimo školu;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 tomu, aby s mým dítětem mohl v rámci prevence pracovat odborník, např. speciální pedagog;</a:t>
            </a:r>
          </a:p>
          <a:p>
            <a:pPr algn="just"/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aby mohla orientačně testovat přítomnost návykových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látek v organismu mého dítěte, </a:t>
            </a:r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existuje-li důvodné podezření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 požití návykové látky a možného ohrožení jeho zdraví. </a:t>
            </a:r>
          </a:p>
          <a:p>
            <a:pPr algn="just"/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cs-CZ" sz="2200" b="1" dirty="0">
              <a:latin typeface="Segoe Prin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16.2. Souhlas zákonného zástupce žáka o tom, že ZŠ Havlíčkova dává souhlasy: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aby byla poskytnuta </a:t>
            </a:r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nezbytná péče k záchraně života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nebo zamezení vážného poškození zdraví – 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- ZÁKONNÝ ZÁSTUPCE UVÁDÍ SPOLEHLIVÉ KONTAKTNÍ TELEFONNÍ ČÍSLO, KTERÉ JE KDYKOLI DOSTUPNÉ. </a:t>
            </a:r>
            <a:endParaRPr lang="cs-CZ" sz="2400" dirty="0">
              <a:solidFill>
                <a:srgbClr val="0070C0"/>
              </a:solidFill>
              <a:latin typeface="Segoe Script" pitchFamily="34" charset="0"/>
            </a:endParaRP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79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04949" y="4581128"/>
            <a:ext cx="8590086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402" y="803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Arial" pitchFamily="34" charset="0"/>
                <a:cs typeface="Arial" pitchFamily="34" charset="0"/>
              </a:rPr>
              <a:t>17.1. Organizace konzultací pro rodiče a žáky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19"/>
            <a:ext cx="8640960" cy="5949281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latin typeface="Arial" pitchFamily="34" charset="0"/>
                <a:cs typeface="Arial" pitchFamily="34" charset="0"/>
              </a:rPr>
              <a:t>Vždy ve středu od 15:00 do 17:00 hodin v termínech uvedených v eŽK a na webu školy. </a:t>
            </a:r>
          </a:p>
          <a:p>
            <a:pPr marL="0" indent="0" algn="just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UPOZORNĚNÍ: </a:t>
            </a:r>
          </a:p>
          <a:p>
            <a:pPr algn="just"/>
            <a:r>
              <a:rPr lang="cs-CZ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10. 1. 2024 a 29. 5. 2024 </a:t>
            </a:r>
            <a:r>
              <a:rPr lang="cs-CZ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je konzultace zejména pro rodiče, které si učitelé pozvou, aby na pohovor o  jejich dětech bylo více času.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Ostatní chodit nemusí. Pokud něco potřebují, přijít mohou – budou jim k dispozici všichni vyučující. Vždy doporučujeme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účast žáků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společně s rodiči</a:t>
            </a:r>
            <a:r>
              <a:rPr lang="cs-CZ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cs-CZ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Konkrétní čas konzultace si můžete předem rezervovat prostřednictvím </a:t>
            </a:r>
            <a:r>
              <a:rPr lang="cs-CZ" sz="20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Edookitu</a:t>
            </a:r>
            <a:r>
              <a:rPr lang="cs-CZ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absolvovat ji buď prezenčně – ve škole nebo online, příp. tel.</a:t>
            </a:r>
          </a:p>
          <a:p>
            <a:pPr marL="0" indent="0" algn="just">
              <a:buNone/>
            </a:pPr>
            <a:endParaRPr lang="cs-CZ" sz="20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 když umožňujeme variantu online konzultace - považujeme ji za nouzové řešení pro rodiče, kteří by jinak měli problém se dostavit. Upřednostňujeme osobní setkání - učitel x zákonný zástupce x žák</a:t>
            </a:r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400" i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196" y="1121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Arial" pitchFamily="34" charset="0"/>
                <a:cs typeface="Arial" pitchFamily="34" charset="0"/>
              </a:rPr>
              <a:t>17.2. Organizace konzultací pro rodiče a žáky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949281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 případě více čekajících rodičů na chodbě má vyučující na konzultaci s Vámi pouze omezený časový prostor. Prosíme o pochopení a respektování tohoto pravidla. V případě potřeby máte možnost si domluvit individuální konzultaci v jiném termínu.  Děkujeme za pochopení.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Společnou schůzku si učitel může svolat i v jiných termínech.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Individuální konzultace v jiných termínech si mohou rodiče s kterýmkoliv vyučujícím domluvit telefonicky nebo písemně předem. Ve výjimečných případech ihned.</a:t>
            </a:r>
          </a:p>
          <a:p>
            <a:pPr algn="just"/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Třídní učitelé jsou ve svých kmenových třídách. </a:t>
            </a:r>
          </a:p>
          <a:p>
            <a:pPr algn="just"/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Netřídní vyučující jsou v odborných učebnách a kabinetech.  </a:t>
            </a:r>
          </a:p>
        </p:txBody>
      </p:sp>
    </p:spTree>
    <p:extLst>
      <p:ext uri="{BB962C8B-B14F-4D97-AF65-F5344CB8AC3E}">
        <p14:creationId xmlns:p14="http://schemas.microsoft.com/office/powerpoint/2010/main" val="323386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83152" cy="50405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18. Školní poradenské pracoviště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Zvládání a řešení výukových, výchovných i vztahových potíží. Úzce spolupracuje s třídními učiteli, s vedením školy i s dalšími poradenskými zařízeními. </a:t>
            </a:r>
          </a:p>
          <a:p>
            <a:pPr algn="just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Spolupráci mezi školou a rodiči.</a:t>
            </a:r>
          </a:p>
          <a:p>
            <a:pPr marL="0" indent="0">
              <a:lnSpc>
                <a:spcPct val="120000"/>
              </a:lnSpc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Cíle Školního poradenského pracoviště: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kvalitní péče o žáky se speciálními vzdělávacími potřebami, metodická pomoc a příprava podmínek pro společné vzdělávání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průběžná a dlouhodobá péče o nadané žáky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omezení školní neúspěšnosti, průběžná a dlouhodobá péče o děti s neprospěchem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prevence rizikového chování (např. závislosti, agresivita, šikana, rasismus, zneužívání)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včasné odhalování problémových projevů chování ve školách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poskytování služeb kariérového poradenství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přiblížení poradenských služeb poskytovaných ve škole žákům, rodičům i pedagogům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283152" cy="936104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18.1. Školní poradenské pracoviště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Výchovný poradce pro 1. a 2. stupeň 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Mgr. Kamila Veselá 	kamilavesela@zshavl.cz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Mgr. Dana Menšíková	danamensikova@zshavl.cz</a:t>
            </a:r>
          </a:p>
          <a:p>
            <a:pPr lvl="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Evidence a vykazování žáků se specifickými vzdělávacími potřebami</a:t>
            </a:r>
          </a:p>
          <a:p>
            <a:pPr lvl="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Konzultace s poradenskými zařízeními</a:t>
            </a:r>
          </a:p>
          <a:p>
            <a:pPr lvl="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Pomoc při tvorbě PLPP a IVP</a:t>
            </a:r>
          </a:p>
          <a:p>
            <a:pPr lvl="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Dohled nad realizací doporučení poradenských zařízení</a:t>
            </a:r>
          </a:p>
          <a:p>
            <a:pPr lvl="0"/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Konzultace s rodiči a žáky</a:t>
            </a:r>
          </a:p>
          <a:p>
            <a:pPr lvl="0"/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Poradenství pro volbu povolání</a:t>
            </a:r>
          </a:p>
          <a:p>
            <a:pPr marL="0" lv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43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283152" cy="578328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18.2. Školní poradenské pracoviště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Metodik prevence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Mgr. Lubomír Honek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lubomirhonek@zshavl.cz</a:t>
            </a: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Realizace minimálního preventivního programu – sledování rizik vzniku sociálně patologických jevů a jejich řešení </a:t>
            </a: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Realizace a koordinace aktivit zaměřených na prevenci sociálně patologických jevů </a:t>
            </a:r>
          </a:p>
          <a:p>
            <a:pPr lvl="0"/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přímé pomoci žákům s rizikem či projevy sociálně patologických jevů a jejich rodičům</a:t>
            </a: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Koordinace spolupráce školy s Policií ČR, krizovými centry, kurátory a dalšími odborníky </a:t>
            </a:r>
          </a:p>
          <a:p>
            <a:pPr lvl="0"/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Aktivní spolupráce s rodinou v případě krizové intervence</a:t>
            </a: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Zajišťování besed a přednášek pro třídní kolektivy </a:t>
            </a:r>
          </a:p>
          <a:p>
            <a:pPr lvl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65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283152" cy="578328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18.3. Školní poradenské pracoviště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Metodik prevence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 školním řádu: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Žáci školy mají přísný zákaz do školy vnášet a ve škole užívat návykové látky a jedy a takové látky, které je svým vzhledem, chutí a konzistencí napodobují.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Upozornění na: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nikotinové sáčky – „módní vlna“ i mezi dětmi - nebezpečné. Těžko se odhalují. Neregulovaný prodej…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369" y="4725144"/>
            <a:ext cx="2466975" cy="18478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419" y="4725144"/>
            <a:ext cx="2857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1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Upozornění na: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energetické nápoje – nejsou zatím zakázané, ale mimořádně nevhodné pro děti a dospívající s výrazně negativním vlivem na zdraví. Vzniká silná závislost. Připravuje se zákon zakazující prodej dětem.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Zvažte také vhodnost kupování slazených nápojů dětem (kola k svačině …).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07616" y="476672"/>
            <a:ext cx="8363272" cy="1298408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18.3. Školní poradenské pracoviště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Metodik prevence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1997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979596"/>
            <a:ext cx="7283152" cy="578328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18.4. Školní poradenské pracoviště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Speciální pedagog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Mgr. Eva Matulová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	evamatulova@zshavl.cz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Diagnostika speciálních vzdělávacích potřeb žáka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poradenské a konzultační pomoci rodičům žáků (ve dnech konzultací od 15:00 do 17:00 hod., v jinou dobu dle předběžné dohody)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Realizace intervenčních činností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Provádění individuální práce se žákem, skupinou žáků (činnosti reedukační, kompenzační, stimulační)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Průběžné vyhodnocování navržených opatření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Úpravy školního prostředí, zajištění speciálních pomůcek a didaktických materiálů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Zabezpečení průběžné komunikace se zákonným zástupcem žáka </a:t>
            </a:r>
          </a:p>
          <a:p>
            <a:pPr lvl="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Komunikace s učiteli o problémech žáka a navržených opatřeních</a:t>
            </a:r>
          </a:p>
          <a:p>
            <a:pPr lvl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77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72008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3.1. Informace o zdravotním stavu žáka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4893647"/>
          </a:xfrm>
        </p:spPr>
        <p:txBody>
          <a:bodyPr wrap="square">
            <a:spAutoFit/>
          </a:bodyPr>
          <a:lstStyle/>
          <a:p>
            <a:pPr marL="130320" indent="0" algn="just" defTabSz="648000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itchFamily="34" charset="0"/>
              </a:rPr>
              <a:t>Na základě platných zákonů stanovujeme pravidla pro posouzení zdravotní způsobilosti žáka takto: </a:t>
            </a:r>
          </a:p>
          <a:p>
            <a:pPr marL="130320" indent="0" algn="just" defTabSz="648000">
              <a:spcBef>
                <a:spcPts val="0"/>
              </a:spcBef>
              <a:buNone/>
            </a:pPr>
            <a:endParaRPr lang="cs-CZ" sz="2400" dirty="0">
              <a:latin typeface="Arial" panose="020B0604020202020204" pitchFamily="34" charset="0"/>
              <a:cs typeface="Arial" pitchFamily="34" charset="0"/>
            </a:endParaRPr>
          </a:p>
          <a:p>
            <a:pPr indent="-144000" algn="just" defTabSz="648000">
              <a:spcBef>
                <a:spcPts val="0"/>
              </a:spcBef>
            </a:pPr>
            <a:r>
              <a:rPr lang="cs-CZ" sz="24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rgbClr val="7030A0"/>
                </a:solidFill>
                <a:latin typeface="Arial" panose="020B0604020202020204" pitchFamily="34" charset="0"/>
                <a:cs typeface="Arial" pitchFamily="34" charset="0"/>
              </a:rPr>
              <a:t>Zákonný zástupce žáka vyplnil a odsouhlasil podpisem tabulku formuláře „Informace o zdravotním stavu žáka“ za účelem zjištění zdravotního stavu a zdravotní způsobilosti dítěte. </a:t>
            </a:r>
          </a:p>
          <a:p>
            <a:pPr marL="130320" indent="0" algn="just" defTabSz="648000">
              <a:spcBef>
                <a:spcPts val="0"/>
              </a:spcBef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44000" algn="just" defTabSz="648000">
              <a:spcBef>
                <a:spcPts val="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Pokud v tabulce označíte, že dítě nemůže provádět běžné činnosti při některé z aktivit vyjmenovaných ve formuláři, je nutné doložit toto potvrzením od lékaře - buď lékařem potvrzenou tabulkou (viz formulář) nebo doložit jiné potvrzení vystavené lékařem.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79596"/>
            <a:ext cx="7283152" cy="865228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18.5. Školní poradenské pracoviště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Logopedie - logopedický asistent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Jana Tomšíková		 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janatomsikova@zshavl.cz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Mgr. Kamila Veselá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    kamilavesela@zshavl.cz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Logopedická péče - dle časového rozvrhu po předběžné domluvě s rodiči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Práce 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nadanými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žáky</a:t>
            </a:r>
          </a:p>
          <a:p>
            <a:pPr marL="0" indent="0">
              <a:buNone/>
            </a:pPr>
            <a:endParaRPr lang="cs-CZ" sz="2500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Mgr. Lucie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Breznická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Pořádání soutěží z různých oblastí, podpora nadání</a:t>
            </a:r>
          </a:p>
        </p:txBody>
      </p:sp>
    </p:spTree>
    <p:extLst>
      <p:ext uri="{BB962C8B-B14F-4D97-AF65-F5344CB8AC3E}">
        <p14:creationId xmlns:p14="http://schemas.microsoft.com/office/powerpoint/2010/main" val="174294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512168"/>
          </a:xfrm>
        </p:spPr>
        <p:txBody>
          <a:bodyPr>
            <a:noAutofit/>
          </a:bodyPr>
          <a:lstStyle/>
          <a:p>
            <a:r>
              <a:rPr lang="cs-CZ" sz="2800" b="1" dirty="0"/>
              <a:t>18.6.  Okénko kariérového poradce – volba povolání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7440"/>
            <a:ext cx="8229600" cy="5040560"/>
          </a:xfrm>
        </p:spPr>
        <p:txBody>
          <a:bodyPr>
            <a:normAutofit/>
          </a:bodyPr>
          <a:lstStyle/>
          <a:p>
            <a:r>
              <a:rPr lang="cs-CZ" sz="3000" u="sng" dirty="0">
                <a:latin typeface="Arial" panose="020B0604020202020204" pitchFamily="34" charset="0"/>
                <a:cs typeface="Arial" panose="020B0604020202020204" pitchFamily="34" charset="0"/>
              </a:rPr>
              <a:t>Mgr. Monika Tržilová, Ludmila Konvalinová</a:t>
            </a:r>
          </a:p>
          <a:p>
            <a:r>
              <a:rPr lang="cs-CZ" sz="3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Didakta</a:t>
            </a:r>
            <a:r>
              <a:rPr lang="cs-CZ" sz="3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veletrh nabídek středních škol v Třebíči – 19.10. možnost návštěvy žáků společně s rodiči – budete včas informováni. Škola hromadně zájezd neorganizuje.</a:t>
            </a: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Úřad práce (do Třebíče) – 8. a 9. ročník</a:t>
            </a:r>
          </a:p>
          <a:p>
            <a:r>
              <a:rPr lang="cs-CZ" sz="3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</a:t>
            </a:r>
            <a:r>
              <a:rPr lang="cs-CZ" sz="3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nabídka středních škol přímo v hodinách volby povolání</a:t>
            </a: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 na termín odevzdání přihlášek 20.2.</a:t>
            </a:r>
          </a:p>
        </p:txBody>
      </p:sp>
    </p:spTree>
    <p:extLst>
      <p:ext uri="{BB962C8B-B14F-4D97-AF65-F5344CB8AC3E}">
        <p14:creationId xmlns:p14="http://schemas.microsoft.com/office/powerpoint/2010/main" val="36455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79596"/>
            <a:ext cx="7283152" cy="86522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cs typeface="Arial" pitchFamily="34" charset="0"/>
              </a:rPr>
              <a:t>18.7. Školní poradenské pracoviště</a:t>
            </a:r>
            <a:br>
              <a:rPr lang="cs-CZ" sz="3600" b="1" dirty="0">
                <a:cs typeface="Arial" pitchFamily="34" charset="0"/>
              </a:rPr>
            </a:br>
            <a:r>
              <a:rPr lang="cs-CZ" sz="3600" b="1" dirty="0">
                <a:cs typeface="Arial" pitchFamily="34" charset="0"/>
              </a:rPr>
              <a:t>Doučování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373616" cy="468052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rámci předcházení školní neúspěšnosti škola poskytuje po dohodě se zákonným zástupcem vybraným žákům </a:t>
            </a:r>
            <a:r>
              <a:rPr lang="cs-CZ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doučování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 hlavních předmětů.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DŮLEŽITÉ UPOZORNĚNÍ:</a:t>
            </a:r>
          </a:p>
          <a:p>
            <a:pPr lvl="1" algn="just"/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Žák, kterému je tato podpora poskytnuta a on tyto hodiny často a bez omluvy nenavštěvuje, bude z těchto doučovacích skupin vyřazen.</a:t>
            </a:r>
          </a:p>
          <a:p>
            <a:pPr lvl="1" algn="just"/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Stejně jako žák, který nespolupracuje (neplní úkoly, včetně domácí přípravy) v </a:t>
            </a:r>
            <a:r>
              <a:rPr lang="cs-CZ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běžných vyučovacích hodinách</a:t>
            </a: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daného předmětu.</a:t>
            </a:r>
          </a:p>
          <a:p>
            <a:pPr lvl="1" algn="just"/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takového žáka nemá smysl, aby navštěvoval doučování a zabíral místo ostatním, neboť při hodině doučování nelze žáka doučit to, co celý týden zanedbával v hodinách a při domácí přípravě.</a:t>
            </a:r>
          </a:p>
        </p:txBody>
      </p:sp>
    </p:spTree>
    <p:extLst>
      <p:ext uri="{BB962C8B-B14F-4D97-AF65-F5344CB8AC3E}">
        <p14:creationId xmlns:p14="http://schemas.microsoft.com/office/powerpoint/2010/main" val="59032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924800" cy="936104"/>
          </a:xfrm>
        </p:spPr>
        <p:txBody>
          <a:bodyPr>
            <a:normAutofit/>
          </a:bodyPr>
          <a:lstStyle/>
          <a:p>
            <a:br>
              <a:rPr lang="cs-CZ" sz="2800" dirty="0"/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19.1. Organizace 2. výjezdu do Anglie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-2704" y="1153200"/>
            <a:ext cx="8823176" cy="6252417"/>
          </a:xfr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cs-CZ" sz="2000" b="1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Termín: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1. – 7. 10. 2023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Určeno pro zájemce z 2. stupně.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Dohled: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Mgr. Lucie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Breznická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Pobyt v rodinách s výukou Aj a návštěvou zajímavých míst.</a:t>
            </a: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Vše uhrazeno a připraveno.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Jediná komplikace – odjezd v neděli 1.10. ve 12:30 z Pávova za Jihlavou.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Předpokládaný příjezd tamtéž 7.10. kolem 16:00.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924800" cy="1008112"/>
          </a:xfrm>
        </p:spPr>
        <p:txBody>
          <a:bodyPr>
            <a:normAutofit/>
          </a:bodyPr>
          <a:lstStyle/>
          <a:p>
            <a:br>
              <a:rPr lang="cs-CZ" sz="2800" dirty="0"/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19.2. Organizace lyžařského kurzu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97513" y="1412776"/>
            <a:ext cx="8267885" cy="3982629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21/1 – 27/1 pro 8. a 9. ročníky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25/2 – 2/3 pro 5. a 6. třídy 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 pro nelyžaře</a:t>
            </a: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Veškerou výzbroj – lyže, boty, hole, přilby, čepičky pod přilby – možno zapůjčit ve škole.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PLATBA PROSTŘEDNICTVÍM PŘEVODU NA ÚČET ŠKOLY, příp. v hotovosti v kanceláři školy.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endParaRPr lang="cs-CZ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Další podrobnosti o konání lyžařských zájezdů se včas dozvíte od pana ředitele …</a:t>
            </a:r>
          </a:p>
        </p:txBody>
      </p:sp>
    </p:spTree>
    <p:extLst>
      <p:ext uri="{BB962C8B-B14F-4D97-AF65-F5344CB8AC3E}">
        <p14:creationId xmlns:p14="http://schemas.microsoft.com/office/powerpoint/2010/main" val="261228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20.1. Školní družina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612" y="1196752"/>
            <a:ext cx="8579296" cy="5877272"/>
          </a:xfrm>
        </p:spPr>
        <p:txBody>
          <a:bodyPr>
            <a:normAutofit/>
          </a:bodyPr>
          <a:lstStyle/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Provozní doba od 6.00 – 7.40 a 11.40 – 16.00 hodin.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ranní družiny příchod nejpozději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 7.30 hodin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Navštěvovat družinu mohou pouze žáci 1. stupně.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Žáci se do ŠD přihlašují písemně na začátku školního roku – Zápisní lístek. Dítě je možné přihlásit (pokud je volné místo) i odhlásit kdykoliv.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Vyzvedávání dětí z družiny – po zazvonění rodič čeká u vstupu od parku, popř. u hl. vchodu před školou.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Vychovatelky propouští samotné děti ze ŠD pouze na základě písemného sdělení zákonného zástupce, nesmí dítě uvolnit na základě telefonické žádosti.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Poplatek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za ŠD je </a:t>
            </a:r>
            <a:r>
              <a:rPr lang="cs-CZ" sz="2000" b="1" u="sng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cs-CZ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 / měsíc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3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20.2. Školní družina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877272"/>
          </a:xfrm>
        </p:spPr>
        <p:txBody>
          <a:bodyPr>
            <a:normAutofit/>
          </a:bodyPr>
          <a:lstStyle/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 kmenových oddělení – vychovatelky: 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ŠD 1 Skřítci Jana Tomšíková, 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ŠD 1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Budulínci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Dana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Brenkusová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ŠD 2 Andrea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Paculová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ŠD 3 Petra Kovářová, 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ŠD 4 Monika Tržilová a Květoslava Konvalinová. 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+ ukrajinské asistentky: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Viktoriia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Druzhko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Anna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Kovalevská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nabízíme sportovní a hudební kroužky, kroužek angličtiny a další.</a:t>
            </a:r>
          </a:p>
          <a:p>
            <a:pPr lvl="0"/>
            <a:endParaRPr lang="cs-CZ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Žáci 2. stupně mohou navštěvovat kroužky při školním klubu a klubu DDM. </a:t>
            </a:r>
          </a:p>
          <a:p>
            <a:pPr lvl="1"/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Vhodné např. pro žáky, kteří někdy čekají na autobus. </a:t>
            </a:r>
          </a:p>
          <a:p>
            <a:pPr lvl="1"/>
            <a:r>
              <a:rPr lang="cs-CZ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přihlášky naleznete na webových stránkách DDM</a:t>
            </a:r>
          </a:p>
          <a:p>
            <a:pPr lvl="1"/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 bude organizována dle počtu přihlášených buď v budově DDM Budík, nebo v ZŠ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3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-35511"/>
            <a:ext cx="8229600" cy="620688"/>
          </a:xfrm>
        </p:spPr>
        <p:txBody>
          <a:bodyPr>
            <a:normAutofit fontScale="90000"/>
          </a:bodyPr>
          <a:lstStyle/>
          <a:p>
            <a:br>
              <a:rPr lang="cs-CZ" sz="2800" dirty="0"/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22. Vši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932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Ohlášení, že dítě má vši zůstává anonymní. 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nutné nechat dítě doma do úplného odstranění vší.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Žák se nesmí vrátit zpět do kolektivu, dokud nejsou vlasy čisté a úplně zbavené hnid.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Přípravky často nezaručí odstranění všech hnid, proto je nutné ruční vyčesávání vlasů, jinak se vši neustále šíří.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 případě žáků, které rodiče posílají opakovaně do kolektivu neodvšivené, bude informován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orgán sociálně-právní ochrany dětí.</a:t>
            </a:r>
          </a:p>
          <a:p>
            <a:pPr>
              <a:lnSpc>
                <a:spcPct val="12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sz="20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zjištění nebo důvodném podezření z infekčního onemocnění u žáka ve škole budou neprodleně informováni jeho zákonní zástupci a žák bude do jejich příchodu oddělen od ostatních žáků (při zajištění všech podmínek ochrany zdraví a bezpečnosti), aby nedošlo k šíření infekce.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cs-CZ" sz="3200" b="1" dirty="0"/>
              <a:t>25. Exkurze a plánované akce dle ročníků: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4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https://www.zshavl.cz/akce-doplnujici-vyuku/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Plánovaný 2. výjezd do Anglie: termín 1.- 7.10.2023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LVVZ (Hořejší Vrchlabí, penzion Kozel)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Sportovní akce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Akce s knihovnou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Hudebně-naučná akce skupiny Réva</a:t>
            </a:r>
          </a:p>
          <a:p>
            <a:pPr>
              <a:lnSpc>
                <a:spcPct val="120000"/>
              </a:lnSpc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Sociometrie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třídních kolektivů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Preventivní programy pro třídy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Soutěže, olympiády a akce pro nadané žáky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Výlety třídních kolektivů</a:t>
            </a:r>
          </a:p>
          <a:p>
            <a:pPr>
              <a:lnSpc>
                <a:spcPct val="12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9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512168"/>
          </a:xfrm>
        </p:spPr>
        <p:txBody>
          <a:bodyPr>
            <a:noAutofit/>
          </a:bodyPr>
          <a:lstStyle/>
          <a:p>
            <a:r>
              <a:rPr lang="cs-CZ" sz="3200" b="1" dirty="0"/>
              <a:t>26. Dům dětí a mládeže v MB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Vedoucí DDM – Libuše Formanová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Kontakty: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info@ddmbudik.cz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Nové webové stránky a FB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www.ddmbudik.cz</a:t>
            </a:r>
            <a:r>
              <a:rPr lang="cs-C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DDM Mor. Budějovice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Přehled kroužků: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www.ddmbudik.cz/ kroužky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Přihlašování online v </a:t>
            </a:r>
            <a:endParaRPr lang="cs-CZ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u vedoucí DDM.</a:t>
            </a: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4481410"/>
            <a:ext cx="2552824" cy="34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7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924800" cy="72008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3.2. Informace o zdravotním stavu žáka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36879" y="1484784"/>
            <a:ext cx="8352928" cy="4672048"/>
          </a:xfrm>
        </p:spPr>
        <p:txBody>
          <a:bodyPr wrap="square">
            <a:spAutoFit/>
          </a:bodyPr>
          <a:lstStyle/>
          <a:p>
            <a:pPr indent="-144000" algn="just" defTabSz="648000"/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Zákonní zástupci žáků jsou povinni informovat školu o </a:t>
            </a:r>
            <a:r>
              <a:rPr lang="cs-CZ" sz="24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změně</a:t>
            </a:r>
            <a:r>
              <a:rPr lang="cs-CZ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zdravotní způsobilosti, zdravotních obtížích žáka nebo jiných závažných skutečnostech, které by mohly mít vliv na průběh vzdělávání nebo na účast na akcích.</a:t>
            </a:r>
          </a:p>
          <a:p>
            <a:pPr indent="-144000" algn="just" defTabSz="64800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Jsou tedy povinni aktualizovat, doplňovat a oznamovat případné změny tohoto dokumentu třídnímu učiteli. Uvedené údaje jsou důvěrné a je s nimi nakládáno v souladu se zákonem č.101/2000 Sb.</a:t>
            </a:r>
          </a:p>
          <a:p>
            <a:pPr indent="-144000" algn="just" defTabSz="64800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 v případě, že nedošlo v průběhu školního roku k žádné změně, jsou zákonní zástupci vždy na začátku roku vyzváni k aktualizaci či potvrzení již uvedených údajů, které stvrdí opět svým podpisem.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512168"/>
          </a:xfrm>
        </p:spPr>
        <p:txBody>
          <a:bodyPr>
            <a:noAutofit/>
          </a:bodyPr>
          <a:lstStyle/>
          <a:p>
            <a:r>
              <a:rPr lang="cs-CZ" sz="3200" b="1" dirty="0"/>
              <a:t>27. Webové stránky: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www.zshavl.cz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většina potřebných informací,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včetně této prezentace</a:t>
            </a:r>
          </a:p>
          <a:p>
            <a:pPr marL="0" indent="0">
              <a:buNone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přihlášení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do eŽK v </a:t>
            </a:r>
            <a:r>
              <a:rPr lang="cs-CZ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Edookitu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2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algn="ctr"/>
            <a:r>
              <a:rPr lang="cs-CZ" sz="2800" b="1" dirty="0">
                <a:latin typeface="Arial" pitchFamily="34" charset="0"/>
                <a:cs typeface="Arial" pitchFamily="34" charset="0"/>
              </a:rPr>
              <a:t>ZÁVĚR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556792"/>
            <a:ext cx="7992888" cy="6112443"/>
          </a:xfrm>
        </p:spPr>
        <p:txBody>
          <a:bodyPr wrap="square" lIns="72000" rIns="72000" numCol="1">
            <a:spAutoFit/>
          </a:bodyPr>
          <a:lstStyle/>
          <a:p>
            <a:pPr marL="0" indent="0" algn="ctr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Rádi uvítáme každého, kdo by chtěl přispět finančním nebo hmotným sponzorským darem na činnosti doplňující základní výuku dětí. Hlaste se, prosím, u pana ředitele nebo v kanceláři školy.</a:t>
            </a:r>
          </a:p>
          <a:p>
            <a:pPr marL="0" indent="0" algn="ctr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Všem, kteří tak v loňském roce učinili, děkujeme. </a:t>
            </a:r>
            <a:endParaRPr lang="cs-CZ" sz="2400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2400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Děkujeme za Vaši účast a těšíme se na další spolupráci při organizaci výchovy a vzdělávání Vašich dětí.</a:t>
            </a:r>
          </a:p>
          <a:p>
            <a:pPr algn="just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Upozornění: </a:t>
            </a:r>
          </a:p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Tato prezentace bude k dispozici na webu naší školy </a:t>
            </a:r>
          </a:p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sekci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Dokumenty – Ke stažení</a:t>
            </a:r>
          </a:p>
          <a:p>
            <a:pPr algn="just">
              <a:buNone/>
            </a:pPr>
            <a:endParaRPr lang="cs-CZ" sz="1800" dirty="0">
              <a:latin typeface="Arial Black" pitchFamily="34" charset="0"/>
            </a:endParaRPr>
          </a:p>
          <a:p>
            <a:pPr marL="0" indent="0" algn="ctr">
              <a:buNone/>
            </a:pPr>
            <a:endParaRPr lang="cs-CZ" sz="1800" dirty="0">
              <a:latin typeface="Arial Black" pitchFamily="34" charset="0"/>
            </a:endParaRPr>
          </a:p>
          <a:p>
            <a:pPr lvl="1">
              <a:buNone/>
            </a:pPr>
            <a:endParaRPr lang="cs-CZ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18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3528" y="3501008"/>
            <a:ext cx="8424936" cy="16561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3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3.3. Informace o zdravotním stavu žáka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8824" y="1285032"/>
            <a:ext cx="8589640" cy="5589240"/>
          </a:xfrm>
        </p:spPr>
        <p:txBody>
          <a:bodyPr>
            <a:normAutofit fontScale="70000" lnSpcReduction="20000"/>
          </a:bodyPr>
          <a:lstStyle/>
          <a:p>
            <a:pPr indent="-144000" algn="just" defTabSz="648000">
              <a:lnSpc>
                <a:spcPct val="120000"/>
              </a:lnSpc>
              <a:spcBef>
                <a:spcPts val="0"/>
              </a:spcBef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Toto potvrzení </a:t>
            </a:r>
            <a:r>
              <a:rPr lang="cs-CZ" sz="3100" b="1" dirty="0">
                <a:latin typeface="Arial" panose="020B0604020202020204" pitchFamily="34" charset="0"/>
                <a:cs typeface="Arial" panose="020B0604020202020204" pitchFamily="34" charset="0"/>
              </a:rPr>
              <a:t>nenahrazuje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„Posudek zdravotní způsobilosti dítěte </a:t>
            </a:r>
            <a:r>
              <a:rPr lang="cs-CZ" sz="3100" u="sng" dirty="0">
                <a:latin typeface="Arial" panose="020B0604020202020204" pitchFamily="34" charset="0"/>
                <a:cs typeface="Arial" panose="020B0604020202020204" pitchFamily="34" charset="0"/>
              </a:rPr>
              <a:t>při pobytových akcích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“ (6 dnů a více = lyžařský zájezd, tábor, soustředění kroužků DDM atd.). V těchto případech je nutné doložit aktuální posudek od lékaře </a:t>
            </a:r>
            <a:r>
              <a:rPr lang="cs-CZ" sz="3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platný 24 měsíců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– viz další část prezentace. </a:t>
            </a:r>
          </a:p>
          <a:p>
            <a:pPr indent="-144000" algn="just" defTabSz="648000">
              <a:lnSpc>
                <a:spcPct val="120000"/>
              </a:lnSpc>
              <a:spcBef>
                <a:spcPts val="0"/>
              </a:spcBef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Alergici a astmatici – zvláštní formulář s režimem 1. pomoci</a:t>
            </a:r>
          </a:p>
          <a:p>
            <a:pPr marL="130320" indent="0" algn="just" defTabSz="648000">
              <a:lnSpc>
                <a:spcPct val="120000"/>
              </a:lnSpc>
              <a:spcBef>
                <a:spcPts val="0"/>
              </a:spcBef>
              <a:buNone/>
            </a:pPr>
            <a:endParaRPr lang="cs-CZ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0320" indent="0" algn="just" defTabSz="64800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Prosba: </a:t>
            </a:r>
            <a:r>
              <a:rPr lang="cs-CZ" sz="310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pokud má někdo častěji nějaké zdravotní potíže, které je   </a:t>
            </a:r>
          </a:p>
          <a:p>
            <a:pPr marL="130320" indent="0" algn="just" defTabSz="64800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10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třeba nějakým způsobem ošetřit, prosíme Vás, abyste vybavili  </a:t>
            </a:r>
          </a:p>
          <a:p>
            <a:pPr marL="130320" indent="0" algn="just" defTabSz="64800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10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aktovku svého dítěte příslušným zdravotnickým materiálem (např. </a:t>
            </a:r>
          </a:p>
          <a:p>
            <a:pPr marL="130320" indent="0" algn="just" defTabSz="64800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10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opakující se krvácení z nosu – </a:t>
            </a:r>
            <a:r>
              <a:rPr lang="cs-CZ" sz="3100" dirty="0" err="1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Gelaspon</a:t>
            </a:r>
            <a:r>
              <a:rPr lang="cs-CZ" sz="310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apod.).</a:t>
            </a:r>
          </a:p>
          <a:p>
            <a:pPr marL="130320" indent="0" algn="just" defTabSz="648000">
              <a:lnSpc>
                <a:spcPct val="120000"/>
              </a:lnSpc>
              <a:spcBef>
                <a:spcPts val="0"/>
              </a:spcBef>
              <a:buNone/>
            </a:pPr>
            <a:endParaRPr lang="cs-CZ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44000" algn="just" defTabSz="648000">
              <a:lnSpc>
                <a:spcPct val="120000"/>
              </a:lnSpc>
              <a:spcBef>
                <a:spcPts val="0"/>
              </a:spcBef>
            </a:pPr>
            <a:r>
              <a:rPr lang="cs-CZ" sz="3100" b="1" dirty="0">
                <a:latin typeface="Arial" panose="020B0604020202020204" pitchFamily="34" charset="0"/>
                <a:cs typeface="Arial" panose="020B0604020202020204" pitchFamily="34" charset="0"/>
              </a:rPr>
              <a:t> OSVOBOZENÍ OD TĚLESNÉ VÝCHOVY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- v případě úplného osvobození od Tv nutno doložit </a:t>
            </a:r>
            <a:r>
              <a:rPr lang="cs-CZ" sz="31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posudek registrujícího </a:t>
            </a:r>
            <a:r>
              <a:rPr lang="cs-CZ" sz="3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(dětského) lékaře (nestačí posudek odborného lékaře)</a:t>
            </a:r>
          </a:p>
        </p:txBody>
      </p:sp>
    </p:spTree>
    <p:extLst>
      <p:ext uri="{BB962C8B-B14F-4D97-AF65-F5344CB8AC3E}">
        <p14:creationId xmlns:p14="http://schemas.microsoft.com/office/powerpoint/2010/main" val="313313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924800" cy="936104"/>
          </a:xfrm>
        </p:spPr>
        <p:txBody>
          <a:bodyPr>
            <a:normAutofit/>
          </a:bodyPr>
          <a:lstStyle/>
          <a:p>
            <a:pPr algn="ctr"/>
            <a:br>
              <a:rPr lang="cs-CZ" sz="2800" dirty="0"/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3.4. Doklady pro účast na pobytových akcích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02935"/>
          </a:xfrm>
        </p:spPr>
        <p:txBody>
          <a:bodyPr wrap="square">
            <a:spAutoFit/>
          </a:bodyPr>
          <a:lstStyle/>
          <a:p>
            <a:pPr algn="just"/>
            <a:r>
              <a:rPr lang="cs-CZ" sz="2200" b="1" dirty="0">
                <a:latin typeface="Arial" panose="020B0604020202020204" pitchFamily="34" charset="0"/>
                <a:cs typeface="Arial" pitchFamily="34" charset="0"/>
              </a:rPr>
              <a:t>1. POSOUZENÍ ZDRAVOTNÍ ZPŮSOBILOSTI ŽÁKA K ÚČASTI NA SPORTOVNÍCH A POBYTOVÝCH AKCÍCH: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 pobytové akce delší než 5 dnů a pro sportovní činnost výkonnostních sportovců (např. pravidelné soutěže atletického oddílu) se vyžaduje zdravotní způsobilost - </a:t>
            </a:r>
            <a:r>
              <a:rPr lang="cs-CZ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posudek vydává praktický lékař pro děti a dorost, příp. dětský kardiolog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posudku dále lékař uvede, zda se dítě podrobilo stanoveným pravidelným očkováním nebo má doklad, že je proti nákaze imunní nebo že se nemůže očkování podrobit pro trvalou kontraindikaci.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Arial" pitchFamily="34" charset="0"/>
                <a:cs typeface="Arial" pitchFamily="34" charset="0"/>
              </a:rPr>
              <a:t>Platnost po dobu </a:t>
            </a:r>
            <a:r>
              <a:rPr lang="cs-CZ" sz="2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dvou let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od data vystavení, pokud během této doby nedošlo ke změně zdravotní způsobilosti dítěte.</a:t>
            </a:r>
          </a:p>
          <a:p>
            <a:pPr algn="just"/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Doklad lze na žádost zkopírovat  (2 roky od data vyšetření včetně prázdnin) a může posloužit i při dalších akcích jiných organizací.)</a:t>
            </a:r>
            <a:endParaRPr lang="cs-CZ" sz="22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8636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3.5. Informace o zdravotním stavu žáka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925" y="1628800"/>
            <a:ext cx="8229600" cy="47525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Arial" pitchFamily="34" charset="0"/>
                <a:cs typeface="Arial" pitchFamily="34" charset="0"/>
              </a:rPr>
              <a:t>2. PÍSEMNÉ PROHLÁŠENÍ ZÁKONNÉHO ZÁSTUPCE O BEZINFEKČNOSTI:</a:t>
            </a:r>
          </a:p>
          <a:p>
            <a:pPr algn="just">
              <a:lnSpc>
                <a:spcPct val="120000"/>
              </a:lnSpc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Dalším dokladem pro účast na pobytových akcích (6 a více dní) je písemné prohlášení zákonného zástupce o tom, že dítě nejeví známky akutního onemocnění (např. horečky nebo průjmu) a ve 14 kalendářních dnech před odjezdem nepřišlo do styku s infekčním onemocněním nebo s osobou podezřelou z nákazy a není mu nařízeno karanténní opatření; toto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potvrzení nesmí být starší než 1 den.</a:t>
            </a:r>
          </a:p>
          <a:p>
            <a:pPr algn="just">
              <a:lnSpc>
                <a:spcPct val="120000"/>
              </a:lnSpc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Formuláře pro tato potvrzení dítě obdrží vždy před konáním akce ve škole nebo DDM.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73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924800" cy="1008112"/>
          </a:xfrm>
        </p:spPr>
        <p:txBody>
          <a:bodyPr>
            <a:noAutofit/>
          </a:bodyPr>
          <a:lstStyle/>
          <a:p>
            <a:br>
              <a:rPr lang="cs-CZ" sz="2800" dirty="0"/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4. Podmínky dokládání nepřítomnosti </a:t>
            </a:r>
            <a:br>
              <a:rPr lang="cs-CZ" sz="2800" b="1" dirty="0">
                <a:latin typeface="Arial" pitchFamily="34" charset="0"/>
                <a:cs typeface="Arial" pitchFamily="34" charset="0"/>
              </a:rPr>
            </a:br>
            <a:r>
              <a:rPr lang="cs-CZ" sz="2800" b="1" dirty="0">
                <a:latin typeface="Arial" pitchFamily="34" charset="0"/>
                <a:cs typeface="Arial" pitchFamily="34" charset="0"/>
              </a:rPr>
              <a:t>žáka ve vyučování - omlouvání absencí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06140" y="1772816"/>
            <a:ext cx="8428856" cy="5293757"/>
          </a:xfrm>
        </p:spPr>
        <p:txBody>
          <a:bodyPr wrap="square">
            <a:sp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itchFamily="34" charset="0"/>
              </a:rPr>
              <a:t>Záškoláctví - Podle § 22, § 50 a § 67 zákona č. 561/2004 Sb. škola by měla být informována o nepřítomnosti žáka ve vyučování </a:t>
            </a: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do tří kalendářní dnů</a:t>
            </a:r>
            <a:r>
              <a:rPr lang="cs-CZ" sz="2200" dirty="0">
                <a:latin typeface="Arial" panose="020B0604020202020204" pitchFamily="34" charset="0"/>
                <a:cs typeface="Arial" pitchFamily="34" charset="0"/>
              </a:rPr>
              <a:t>. Pozdější, dodatečné snahy o omluvu jsou nepřípustné. </a:t>
            </a:r>
            <a:endParaRPr lang="cs-CZ" sz="2200" u="sng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u="sng" dirty="0">
                <a:latin typeface="Arial" pitchFamily="34" charset="0"/>
                <a:cs typeface="Arial" pitchFamily="34" charset="0"/>
              </a:rPr>
              <a:t>DŮLEŽITÉ: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V PŘÍPADĚ NEMOCI STAČÍ OMLUVENKA OD ZÁKONNÉHO ZÁSTUPCE. V případě pochybností škola může vyžadovat omluvenku od lékaře. Dojde-li k podezření na záškoláctví, které zákonný zástupce omlouvá, je výchovný poradce povinen tuto skutečnost hlásit na OSPOD - odbor sociální ochrany dětí. </a:t>
            </a:r>
          </a:p>
          <a:p>
            <a:pPr algn="just"/>
            <a:r>
              <a:rPr lang="cs-CZ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Omluvenky do Tv po nemoci posílejte přímo vyučujícím </a:t>
            </a:r>
            <a:r>
              <a:rPr lang="cs-CZ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Tv</a:t>
            </a:r>
            <a:r>
              <a:rPr lang="cs-CZ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ten  automaticky omluví týden bez cvičení i bez potvrzení od lékaře, v případě delšího omlouvání už omluvenku napíše lékař.</a:t>
            </a:r>
          </a:p>
          <a:p>
            <a:endParaRPr lang="cs-CZ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13078</TotalTime>
  <Words>4940</Words>
  <Application>Microsoft Office PowerPoint</Application>
  <PresentationFormat>Předvádění na obrazovce (4:3)</PresentationFormat>
  <Paragraphs>404</Paragraphs>
  <Slides>51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60" baseType="lpstr">
      <vt:lpstr>Arial</vt:lpstr>
      <vt:lpstr>Arial Black</vt:lpstr>
      <vt:lpstr>Calibri</vt:lpstr>
      <vt:lpstr>Constantia</vt:lpstr>
      <vt:lpstr>Segoe Print</vt:lpstr>
      <vt:lpstr>Segoe Script</vt:lpstr>
      <vt:lpstr>Wingdings</vt:lpstr>
      <vt:lpstr>Wingdings 2</vt:lpstr>
      <vt:lpstr>Tok</vt:lpstr>
      <vt:lpstr>Schůzka s rodiči 2023 </vt:lpstr>
      <vt:lpstr>1. Charakteristika školy</vt:lpstr>
      <vt:lpstr>2. Úprava začátků a konců vyučovacích hodin</vt:lpstr>
      <vt:lpstr>3.1. Informace o zdravotním stavu žáka</vt:lpstr>
      <vt:lpstr>3.2. Informace o zdravotním stavu žáka</vt:lpstr>
      <vt:lpstr>3.3. Informace o zdravotním stavu žáka</vt:lpstr>
      <vt:lpstr> 3.4. Doklady pro účast na pobytových akcích</vt:lpstr>
      <vt:lpstr>3.5. Informace o zdravotním stavu žáka</vt:lpstr>
      <vt:lpstr> 4. Podmínky dokládání nepřítomnosti  žáka ve vyučování - omlouvání absencí</vt:lpstr>
      <vt:lpstr> 5. Organizace školního roku</vt:lpstr>
      <vt:lpstr>6.1. Sběr druhotných surovin </vt:lpstr>
      <vt:lpstr>6.2. Sběr druhotných surovin </vt:lpstr>
      <vt:lpstr>6.3. Sběr druhotných surovin </vt:lpstr>
      <vt:lpstr>7.1. Výstroj do hodin tělesné výchovy</vt:lpstr>
      <vt:lpstr>7.2. Výstroj do hodin tělesné výchovy</vt:lpstr>
      <vt:lpstr>8. Ohlašování žákovských úrazů</vt:lpstr>
      <vt:lpstr>9.1. Režim přístupu zákonných zástupců  do budovy ZŠ</vt:lpstr>
      <vt:lpstr>9.2. Režim přístupu zákonných zástupců  do budovy ZŠ </vt:lpstr>
      <vt:lpstr>10.1. Školní jídelna</vt:lpstr>
      <vt:lpstr>10.2. Školní jídelna</vt:lpstr>
      <vt:lpstr>11. Zodpovědnost rodičů za chování a činy  dětí v době pobytu ve škole i jinde</vt:lpstr>
      <vt:lpstr>12. Používání mobilních telefonů</vt:lpstr>
      <vt:lpstr>13.1. Příspěvek na činnost SRPŠ</vt:lpstr>
      <vt:lpstr>13.2. Přehled předpokládaných výdajů a  příspěvků souvisejících s činnostmi doplňujícími  výuku v jednotlivých ročnících</vt:lpstr>
      <vt:lpstr>13.3. Přehled předpokládaných výdajů a  příspěvků souvisejících s činnostmi doplňujícími  výuku v jednotlivých ročnících</vt:lpstr>
      <vt:lpstr>13.4. Termíny plateb rodičů:   vyčkejte vždy na informace od třídních učitelů, příp. přes portál Edookit:</vt:lpstr>
      <vt:lpstr>14. Půjčovna lyžařského vybavení „LYŽÁRNA“</vt:lpstr>
      <vt:lpstr>15.1. Postup při aktivaci elektronické ŽK  ŽÁK: - můžete prohlížet svoje známky, NE podepisovat; - číst a psát zprávy v rámci školy; - zobrazit svůj rozvrh; - prohlížet svoji absenci, NE omlouvat.</vt:lpstr>
      <vt:lpstr>15. 2. Postup při aktivaci elektronické ŽK   RODIČ: - můžete prohlížet známky, poznámky, pochvaly a další sdělení - vše pravidelně kliknutím podepisujte; - zobrazit rozvrh, číst a psát zprávy v rámci školy, číst oznámení týkající se školy a potvrdit jejich přečtení - prohlížet absenci, psát omluvenky (omluvenky píše výhradně rodič!)  </vt:lpstr>
      <vt:lpstr> 16.1. Souhlas zákonného zástupce žáka o tom, že ZŠ Havlíčkova dává souhlasy:</vt:lpstr>
      <vt:lpstr>16.2. Souhlas zákonného zástupce žáka o tom, že ZŠ Havlíčkova dává souhlasy:</vt:lpstr>
      <vt:lpstr>17.1. Organizace konzultací pro rodiče a žáky </vt:lpstr>
      <vt:lpstr>17.2. Organizace konzultací pro rodiče a žáky </vt:lpstr>
      <vt:lpstr>18. Školní poradenské pracoviště</vt:lpstr>
      <vt:lpstr>18.1. Školní poradenské pracoviště Výchovný poradce pro 1. a 2. stupeň  </vt:lpstr>
      <vt:lpstr>18.2. Školní poradenské pracoviště Metodik prevence </vt:lpstr>
      <vt:lpstr>18.3. Školní poradenské pracoviště Metodik prevence </vt:lpstr>
      <vt:lpstr>18.3. Školní poradenské pracoviště Metodik prevence </vt:lpstr>
      <vt:lpstr>18.4. Školní poradenské pracoviště Speciální pedagog </vt:lpstr>
      <vt:lpstr>18.5. Školní poradenské pracoviště  Logopedie - logopedický asistent </vt:lpstr>
      <vt:lpstr>18.6.  Okénko kariérového poradce – volba povolání </vt:lpstr>
      <vt:lpstr>18.7. Školní poradenské pracoviště Doučování </vt:lpstr>
      <vt:lpstr> 19.1. Organizace 2. výjezdu do Anglie</vt:lpstr>
      <vt:lpstr> 19.2. Organizace lyžařského kurzu</vt:lpstr>
      <vt:lpstr>20.1. Školní družina</vt:lpstr>
      <vt:lpstr>20.2. Školní družina</vt:lpstr>
      <vt:lpstr> 22. Vši</vt:lpstr>
      <vt:lpstr>25. Exkurze a plánované akce dle ročníků:</vt:lpstr>
      <vt:lpstr>26. Dům dětí a mládeže v MB </vt:lpstr>
      <vt:lpstr>27. Webové stránky:</vt:lpstr>
      <vt:lpstr>ZÁVĚR</vt:lpstr>
    </vt:vector>
  </TitlesOfParts>
  <Company>PAMIRO.CZ, spol.s 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Schůzka s rodiči</dc:title>
  <dc:creator>Zdeněk Hirt</dc:creator>
  <cp:lastModifiedBy>Jiří Grambal</cp:lastModifiedBy>
  <cp:revision>766</cp:revision>
  <cp:lastPrinted>2018-11-07T20:00:16Z</cp:lastPrinted>
  <dcterms:created xsi:type="dcterms:W3CDTF">2006-09-17T08:50:50Z</dcterms:created>
  <dcterms:modified xsi:type="dcterms:W3CDTF">2023-09-28T09:37:03Z</dcterms:modified>
</cp:coreProperties>
</file>