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8" r:id="rId2"/>
    <p:sldId id="256" r:id="rId3"/>
    <p:sldId id="259" r:id="rId4"/>
    <p:sldId id="270" r:id="rId5"/>
    <p:sldId id="272" r:id="rId6"/>
    <p:sldId id="257" r:id="rId7"/>
    <p:sldId id="273" r:id="rId8"/>
    <p:sldId id="260" r:id="rId9"/>
    <p:sldId id="261" r:id="rId10"/>
    <p:sldId id="262" r:id="rId11"/>
    <p:sldId id="263" r:id="rId12"/>
    <p:sldId id="274" r:id="rId13"/>
    <p:sldId id="264" r:id="rId14"/>
    <p:sldId id="265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D26"/>
    <a:srgbClr val="5F3F1F"/>
    <a:srgbClr val="996633"/>
    <a:srgbClr val="663300"/>
    <a:srgbClr val="0000FF"/>
    <a:srgbClr val="EAEAEA"/>
    <a:srgbClr val="C0C0C0"/>
    <a:srgbClr val="333333"/>
    <a:srgbClr val="F6C90A"/>
    <a:srgbClr val="E2EC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C76D09-024C-4936-B2F2-9A6FDB317DB4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C1EA6-08D4-4408-9862-1C34B3C77A3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E5F6-79FC-4FB0-89FB-CB2CF3A3FF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15DD3-FFC2-45A1-B990-6F6F3068C96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B1280-9629-4981-9082-49AA010138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7CA40-1376-43A5-A1B9-42407FBA3BC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1977E-F8E1-4C4E-AA4E-5ACC79128D5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13EAE1-3AAE-4F71-86C6-016DD16A8B9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C6B76-54A2-4AD3-A630-5CC3B03C963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85E63-5E4A-45E8-A8A8-43BEA46185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4FEB7-2FB7-46B2-BFFD-772393F7B18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EC51-9680-4DE1-8465-31A95AA744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934F1C-0507-4D8D-8319-830CDB5787A2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tn.nova.cz/media/images/750x750/Jan2009/461486.jpg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5184576" cy="936104"/>
          </a:xfrm>
          <a:solidFill>
            <a:srgbClr val="6699FF"/>
          </a:solidFill>
        </p:spPr>
        <p:txBody>
          <a:bodyPr/>
          <a:lstStyle/>
          <a:p>
            <a:r>
              <a:rPr lang="cs-CZ" sz="5400" b="1" i="1" dirty="0">
                <a:solidFill>
                  <a:srgbClr val="F6C90A"/>
                </a:solidFill>
                <a:latin typeface="Arial" charset="0"/>
              </a:rPr>
              <a:t>ZEMNÍ  PLYN</a:t>
            </a:r>
          </a:p>
        </p:txBody>
      </p:sp>
      <p:pic>
        <p:nvPicPr>
          <p:cNvPr id="7172" name="Picture 4" descr="1136203023_plyn-horak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6264696" cy="4522611"/>
          </a:xfrm>
          <a:prstGeom prst="rect">
            <a:avLst/>
          </a:prstGeom>
          <a:noFill/>
        </p:spPr>
      </p:pic>
      <p:pic>
        <p:nvPicPr>
          <p:cNvPr id="6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91570"/>
            <a:ext cx="3816424" cy="921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cs-CZ" sz="3200" smtClean="0">
                <a:solidFill>
                  <a:srgbClr val="EAEAEA"/>
                </a:solidFill>
                <a:latin typeface="Arial" charset="0"/>
              </a:rPr>
              <a:t> vznikalo před miliony lety z odumřelých zbytků rostlin a stromů za nepřístupu vzduchu</a:t>
            </a:r>
            <a:endParaRPr lang="cs-CZ" sz="3200">
              <a:solidFill>
                <a:srgbClr val="EAEAE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5715744" cy="4104456"/>
          </a:xfrm>
        </p:spPr>
        <p:txBody>
          <a:bodyPr/>
          <a:lstStyle/>
          <a:p>
            <a:r>
              <a:rPr lang="cs-CZ" sz="2800" dirty="0">
                <a:latin typeface="Arial" charset="0"/>
              </a:rPr>
              <a:t>je to </a:t>
            </a:r>
            <a:r>
              <a:rPr lang="cs-CZ" sz="2800" dirty="0" smtClean="0">
                <a:latin typeface="Arial" charset="0"/>
              </a:rPr>
              <a:t>hořlavá hornina, která obsahuje především </a:t>
            </a:r>
            <a:r>
              <a:rPr lang="cs-CZ" sz="2800" b="1" dirty="0" smtClean="0">
                <a:latin typeface="Arial" charset="0"/>
              </a:rPr>
              <a:t>uhlík</a:t>
            </a:r>
          </a:p>
          <a:p>
            <a:pPr>
              <a:spcBef>
                <a:spcPts val="0"/>
              </a:spcBef>
              <a:buNone/>
            </a:pP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   </a:t>
            </a:r>
            <a:r>
              <a:rPr lang="cs-CZ" sz="2800" dirty="0" smtClean="0">
                <a:latin typeface="Arial" charset="0"/>
              </a:rPr>
              <a:t>(dále kyslík vodík, síra, dusík)</a:t>
            </a:r>
            <a:endParaRPr lang="cs-CZ" sz="2800" b="1" dirty="0" smtClean="0">
              <a:latin typeface="Arial" charset="0"/>
            </a:endParaRPr>
          </a:p>
          <a:p>
            <a:r>
              <a:rPr lang="cs-CZ" sz="2800" dirty="0" smtClean="0">
                <a:latin typeface="Arial" charset="0"/>
              </a:rPr>
              <a:t>k</a:t>
            </a:r>
            <a:r>
              <a:rPr lang="cs-CZ" sz="2800" dirty="0" smtClean="0">
                <a:latin typeface="Arial" charset="0"/>
              </a:rPr>
              <a:t>valita uhlí závisí na obsahu C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  </a:t>
            </a:r>
            <a:r>
              <a:rPr lang="cs-CZ" sz="2800" dirty="0" smtClean="0">
                <a:latin typeface="Arial" charset="0"/>
              </a:rPr>
              <a:t> a posuzuje se podle výhřevnosti</a:t>
            </a:r>
          </a:p>
          <a:p>
            <a:r>
              <a:rPr lang="cs-CZ" sz="2800" b="1" dirty="0" smtClean="0">
                <a:latin typeface="Arial" charset="0"/>
              </a:rPr>
              <a:t>uhlí </a:t>
            </a:r>
            <a:r>
              <a:rPr lang="cs-CZ" sz="2800" b="1" dirty="0">
                <a:latin typeface="Arial" charset="0"/>
              </a:rPr>
              <a:t>černé </a:t>
            </a:r>
            <a:r>
              <a:rPr lang="cs-CZ" sz="2800" dirty="0">
                <a:latin typeface="Arial" charset="0"/>
              </a:rPr>
              <a:t>(75-92% uhlíku)</a:t>
            </a:r>
          </a:p>
          <a:p>
            <a:pPr>
              <a:buFontTx/>
              <a:buNone/>
            </a:pPr>
            <a:r>
              <a:rPr lang="cs-CZ" sz="2800" dirty="0">
                <a:latin typeface="Arial" charset="0"/>
              </a:rPr>
              <a:t>   </a:t>
            </a:r>
            <a:r>
              <a:rPr lang="cs-CZ" sz="2800" b="1" dirty="0" smtClean="0">
                <a:solidFill>
                  <a:srgbClr val="663300"/>
                </a:solidFill>
                <a:latin typeface="Arial" charset="0"/>
              </a:rPr>
              <a:t>uhlí </a:t>
            </a:r>
            <a:r>
              <a:rPr lang="cs-CZ" sz="2800" b="1" dirty="0">
                <a:solidFill>
                  <a:srgbClr val="663300"/>
                </a:solidFill>
                <a:latin typeface="Arial" charset="0"/>
              </a:rPr>
              <a:t>hnědé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sz="2800" dirty="0">
                <a:latin typeface="Arial" charset="0"/>
              </a:rPr>
              <a:t>(60-75% uhlíku)</a:t>
            </a:r>
          </a:p>
        </p:txBody>
      </p:sp>
      <p:pic>
        <p:nvPicPr>
          <p:cNvPr id="14344" name="Picture 8" descr="coal-38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2971800" cy="2228850"/>
          </a:xfrm>
          <a:prstGeom prst="rect">
            <a:avLst/>
          </a:prstGeom>
          <a:noFill/>
        </p:spPr>
      </p:pic>
      <p:pic>
        <p:nvPicPr>
          <p:cNvPr id="5122" name="Picture 2" descr="http://pelety-a-brikety.cz/wp-content/uploads/New_1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5328592" cy="2284634"/>
          </a:xfrm>
          <a:prstGeom prst="rect">
            <a:avLst/>
          </a:prstGeom>
          <a:noFill/>
        </p:spPr>
      </p:pic>
      <p:pic>
        <p:nvPicPr>
          <p:cNvPr id="14343" name="Picture 7" descr="uhli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9375" y="3429000"/>
            <a:ext cx="3565779" cy="2664296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3528392" cy="648072"/>
          </a:xfrm>
          <a:solidFill>
            <a:srgbClr val="333333"/>
          </a:solidFill>
        </p:spPr>
        <p:txBody>
          <a:bodyPr/>
          <a:lstStyle/>
          <a:p>
            <a:r>
              <a:rPr lang="cs-CZ" sz="3600" b="1" i="1" dirty="0" smtClean="0">
                <a:solidFill>
                  <a:schemeClr val="bg1"/>
                </a:solidFill>
                <a:latin typeface="Arial" charset="0"/>
              </a:rPr>
              <a:t>Vlastnosti uhlí</a:t>
            </a:r>
            <a:endParaRPr lang="cs-CZ" sz="3600" b="1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323528" y="1052736"/>
            <a:ext cx="8060432" cy="2952328"/>
          </a:xfrm>
        </p:spPr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alivo pro vytápění domů, továren a elektráren (tam zejména </a:t>
            </a:r>
            <a:r>
              <a:rPr lang="cs-CZ" sz="28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hnědé uhlí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urovina pro chemický průmysl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černé uhlí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se zpracovává karbonizací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v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koksárnách      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produktem je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koks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a dehet,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koks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se využívá při výrobě železa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3528392" cy="720080"/>
          </a:xfrm>
          <a:solidFill>
            <a:srgbClr val="333333"/>
          </a:solidFill>
        </p:spPr>
        <p:txBody>
          <a:bodyPr/>
          <a:lstStyle/>
          <a:p>
            <a:r>
              <a:rPr lang="cs-CZ" sz="3600" b="1" i="1" dirty="0" smtClean="0">
                <a:solidFill>
                  <a:schemeClr val="bg1"/>
                </a:solidFill>
                <a:latin typeface="Arial" charset="0"/>
              </a:rPr>
              <a:t>Využití uhlí</a:t>
            </a:r>
            <a:endParaRPr lang="cs-CZ" sz="3600" b="1" i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3203848" y="3140968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http://www.zdarbuh.cz/wp-content/uploads/2013/07/Koksovna-Svob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933056"/>
            <a:ext cx="547260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6820CZ2_3_10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4000500" cy="2266950"/>
          </a:xfrm>
          <a:prstGeom prst="rect">
            <a:avLst/>
          </a:prstGeom>
          <a:noFill/>
        </p:spPr>
      </p:pic>
      <p:pic>
        <p:nvPicPr>
          <p:cNvPr id="15364" name="Picture 4" descr="67515-article-neumu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2856317" cy="2142238"/>
          </a:xfrm>
          <a:prstGeom prst="rect">
            <a:avLst/>
          </a:prstGeom>
          <a:noFill/>
        </p:spPr>
      </p:pic>
      <p:pic>
        <p:nvPicPr>
          <p:cNvPr id="15369" name="Picture 9" descr="CEN216806_dul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24944"/>
            <a:ext cx="5628349" cy="3744416"/>
          </a:xfrm>
          <a:prstGeom prst="rect">
            <a:avLst/>
          </a:prstGeom>
          <a:noFill/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51520" y="1124744"/>
            <a:ext cx="3905236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charset="0"/>
              </a:rPr>
              <a:t> hlubinné doly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Ostravsko, Kladensko</a:t>
            </a:r>
            <a:endParaRPr lang="cs-CZ" sz="2800" dirty="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188640"/>
            <a:ext cx="4392488" cy="720080"/>
          </a:xfrm>
          <a:prstGeom prst="rect">
            <a:avLst/>
          </a:prstGeom>
          <a:solidFill>
            <a:srgbClr val="333333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Těžba černého uhlí</a:t>
            </a:r>
            <a:endParaRPr kumimoji="0" lang="cs-CZ" sz="36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4098" name="Picture 2" descr="http://www.energyweb.cz/web/EE/images/02/24_nalezis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04864"/>
            <a:ext cx="3096344" cy="1957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mf.cz/769/360/3-0107_310075.jpg"/>
          <p:cNvPicPr>
            <a:picLocks noChangeAspect="1" noChangeArrowheads="1"/>
          </p:cNvPicPr>
          <p:nvPr/>
        </p:nvPicPr>
        <p:blipFill>
          <a:blip r:embed="rId2" cstate="print"/>
          <a:srcRect l="9890" r="7065"/>
          <a:stretch>
            <a:fillRect/>
          </a:stretch>
        </p:blipFill>
        <p:spPr bwMode="auto">
          <a:xfrm>
            <a:off x="4427984" y="620688"/>
            <a:ext cx="4578109" cy="3266584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1520" y="1268760"/>
            <a:ext cx="39853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663300"/>
                </a:solidFill>
                <a:latin typeface="Arial" charset="0"/>
              </a:rPr>
              <a:t> povrchové doly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663300"/>
                </a:solidFill>
                <a:latin typeface="Arial" charset="0"/>
              </a:rPr>
              <a:t> </a:t>
            </a:r>
            <a:r>
              <a:rPr lang="cs-CZ" sz="2800" dirty="0" smtClean="0">
                <a:solidFill>
                  <a:srgbClr val="663300"/>
                </a:solidFill>
                <a:latin typeface="Arial" charset="0"/>
              </a:rPr>
              <a:t>Mostecko, Sokolovsko</a:t>
            </a:r>
            <a:endParaRPr lang="cs-CZ" sz="2800" dirty="0">
              <a:solidFill>
                <a:srgbClr val="663300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188640"/>
            <a:ext cx="5328592" cy="720080"/>
          </a:xfrm>
          <a:prstGeom prst="rect">
            <a:avLst/>
          </a:prstGeom>
          <a:solidFill>
            <a:srgbClr val="744D26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Těžba hnědého uhlí</a:t>
            </a:r>
            <a:endParaRPr kumimoji="0" lang="cs-CZ" sz="36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3076" name="Picture 4" descr="http://img.ihned.cz/attachment.php/180/34217180/iostu34BCDE7HJLMNOPcdfqrxSTUw2Rn/t_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571500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16632"/>
            <a:ext cx="8640960" cy="651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kern="0" dirty="0">
                <a:latin typeface="Arial" pitchFamily="34" charset="0"/>
                <a:cs typeface="Arial" pitchFamily="34" charset="0"/>
              </a:rPr>
              <a:t>Zdroje:</a:t>
            </a:r>
          </a:p>
          <a:p>
            <a:pPr marL="342900" lvl="0" indent="-34290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800" kern="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http://i3.cn.cz/1/1136203023_plyn-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horak.jpg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zemniplyn.cz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/f/809/76.jpg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http://filip-sellner.byl.cz/sem/obr/schema.jpg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http://geologie.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vsb.cz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loziska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loziska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/obr_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loziska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cr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/plyn.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eco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-taxi.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Thumbs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/Ne_200/Data/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Udalost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_2007_10_22_Vozy_na_zemni_plyn_jezdi_v_Praze_jako_taxi.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http://i3.cn.cz/1358165570_40-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cr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nemecko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rusko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_plyn_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necas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_gazela_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primda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_273%283%29.gif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http://upload.wikimedia.org/wikipedia/commons/5/58/Methane-3D-balls.png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plynari.eu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/media/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plynari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plynari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-plyn.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http://img.ct24.cz/multimedia/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/47/4618/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bigfixed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/461741.jpg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img06.tablica.pl/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tablicapl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/96680819_1_644x461_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wegiel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brunatny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czestochowa.jpg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jikovcng.cz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sluzby.png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upload.wikimedia.org/wikipedia/commons/thumb/9/9a/Cng_n%C3%A1dr%C5%BE.jpg/220px-Cng_n%C3%A1dr%C5%BE.jpg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pelety-a-brikety.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/New_1c4.jpg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img.ihned.cz/attachment.php/180/34217180/iostu34BCDE7HJLMNOPcdfqrxSTUw2Rn/t_ba.jpg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energyweb.cz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/web/EE/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/02/24_</a:t>
            </a:r>
            <a:r>
              <a:rPr lang="cs-CZ" sz="1600" dirty="0" err="1" smtClean="0">
                <a:latin typeface="Arial" pitchFamily="34" charset="0"/>
                <a:cs typeface="Arial" pitchFamily="34" charset="0"/>
              </a:rPr>
              <a:t>naleziste.jpg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24744"/>
            <a:ext cx="6219800" cy="5428456"/>
          </a:xfrm>
        </p:spPr>
        <p:txBody>
          <a:bodyPr/>
          <a:lstStyle/>
          <a:p>
            <a:r>
              <a:rPr lang="cs-CZ" sz="3000" dirty="0">
                <a:latin typeface="Arial" charset="0"/>
              </a:rPr>
              <a:t>většinou doprovází ložiska </a:t>
            </a:r>
            <a:r>
              <a:rPr lang="cs-CZ" sz="3000" dirty="0" smtClean="0">
                <a:latin typeface="Arial" charset="0"/>
              </a:rPr>
              <a:t>ropy, někde i samostatná ložiska, podobně vznikal</a:t>
            </a:r>
          </a:p>
          <a:p>
            <a:r>
              <a:rPr lang="cs-CZ" sz="3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naleziště zemního plynu:</a:t>
            </a:r>
          </a:p>
          <a:p>
            <a:pPr>
              <a:buNone/>
            </a:pPr>
            <a:r>
              <a:rPr lang="cs-CZ" sz="3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3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</a:t>
            </a:r>
            <a:r>
              <a:rPr lang="cs-CZ" sz="3000" dirty="0" smtClean="0">
                <a:latin typeface="Arial" charset="0"/>
              </a:rPr>
              <a:t>Rusko (Sibiř)</a:t>
            </a:r>
          </a:p>
          <a:p>
            <a:pPr>
              <a:buNone/>
            </a:pPr>
            <a:r>
              <a:rPr lang="cs-CZ" sz="3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3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  </a:t>
            </a:r>
            <a:r>
              <a:rPr lang="cs-CZ" sz="3000" dirty="0" smtClean="0">
                <a:latin typeface="Arial" charset="0"/>
              </a:rPr>
              <a:t>Norsko, Severní moře</a:t>
            </a:r>
          </a:p>
          <a:p>
            <a:pPr>
              <a:buNone/>
            </a:pPr>
            <a:r>
              <a:rPr lang="cs-CZ" sz="3000" dirty="0">
                <a:latin typeface="Arial" charset="0"/>
              </a:rPr>
              <a:t> </a:t>
            </a:r>
            <a:r>
              <a:rPr lang="cs-CZ" sz="3000" dirty="0" smtClean="0">
                <a:latin typeface="Arial" charset="0"/>
              </a:rPr>
              <a:t>   USA, Kanada</a:t>
            </a:r>
          </a:p>
          <a:p>
            <a:pPr>
              <a:buNone/>
            </a:pPr>
            <a:r>
              <a:rPr lang="cs-CZ" sz="3000" dirty="0">
                <a:latin typeface="Arial" charset="0"/>
              </a:rPr>
              <a:t> </a:t>
            </a:r>
            <a:r>
              <a:rPr lang="cs-CZ" sz="3000" dirty="0" smtClean="0">
                <a:latin typeface="Arial" charset="0"/>
              </a:rPr>
              <a:t>   Afrika (Alžírsko)</a:t>
            </a:r>
          </a:p>
          <a:p>
            <a:pPr>
              <a:buNone/>
            </a:pPr>
            <a:r>
              <a:rPr lang="cs-CZ" sz="3000" dirty="0">
                <a:latin typeface="Arial" charset="0"/>
              </a:rPr>
              <a:t> </a:t>
            </a:r>
            <a:r>
              <a:rPr lang="cs-CZ" sz="3000" dirty="0" smtClean="0">
                <a:latin typeface="Arial" charset="0"/>
              </a:rPr>
              <a:t>   v ČR: jižní a severní Morava</a:t>
            </a:r>
          </a:p>
          <a:p>
            <a:pPr>
              <a:buNone/>
            </a:pPr>
            <a:r>
              <a:rPr lang="cs-CZ" sz="3000" dirty="0">
                <a:latin typeface="Arial" charset="0"/>
              </a:rPr>
              <a:t> </a:t>
            </a:r>
            <a:r>
              <a:rPr lang="cs-CZ" sz="3000" dirty="0" smtClean="0">
                <a:latin typeface="Arial" charset="0"/>
              </a:rPr>
              <a:t>    (1% spotřeby)</a:t>
            </a:r>
            <a:endParaRPr lang="cs-CZ" sz="3000" dirty="0">
              <a:latin typeface="Arial" charset="0"/>
            </a:endParaRPr>
          </a:p>
          <a:p>
            <a:pPr>
              <a:buFontTx/>
              <a:buNone/>
            </a:pPr>
            <a:endParaRPr lang="cs-CZ" sz="1200" dirty="0">
              <a:latin typeface="Arial" charset="0"/>
            </a:endParaRPr>
          </a:p>
          <a:p>
            <a:pPr>
              <a:buFontTx/>
              <a:buNone/>
            </a:pPr>
            <a:endParaRPr lang="cs-CZ" sz="2800" b="1" dirty="0">
              <a:latin typeface="Arial" charset="0"/>
            </a:endParaRPr>
          </a:p>
          <a:p>
            <a:pPr>
              <a:buFontTx/>
              <a:buNone/>
            </a:pPr>
            <a:endParaRPr lang="cs-CZ" sz="2800" dirty="0">
              <a:latin typeface="Arial" charset="0"/>
            </a:endParaRPr>
          </a:p>
        </p:txBody>
      </p:sp>
      <p:pic>
        <p:nvPicPr>
          <p:cNvPr id="5125" name="Picture 5" descr="schem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3044365" cy="2736304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2160240" cy="720080"/>
          </a:xfrm>
          <a:solidFill>
            <a:srgbClr val="6699FF"/>
          </a:solidFill>
        </p:spPr>
        <p:txBody>
          <a:bodyPr/>
          <a:lstStyle/>
          <a:p>
            <a:r>
              <a:rPr lang="cs-CZ" sz="4000" b="1" i="1" dirty="0" smtClean="0">
                <a:solidFill>
                  <a:srgbClr val="F6C90A"/>
                </a:solidFill>
                <a:latin typeface="Arial" charset="0"/>
              </a:rPr>
              <a:t>Výskyt</a:t>
            </a:r>
            <a:endParaRPr lang="cs-CZ" sz="4000" b="1" i="1" dirty="0">
              <a:solidFill>
                <a:srgbClr val="F6C90A"/>
              </a:solidFill>
              <a:latin typeface="Arial" charset="0"/>
            </a:endParaRPr>
          </a:p>
        </p:txBody>
      </p:sp>
      <p:pic>
        <p:nvPicPr>
          <p:cNvPr id="8" name="obrázek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65104"/>
            <a:ext cx="3470930" cy="20882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6[1]"/>
          <p:cNvPicPr>
            <a:picLocks noChangeAspect="1" noChangeArrowheads="1"/>
          </p:cNvPicPr>
          <p:nvPr/>
        </p:nvPicPr>
        <p:blipFill>
          <a:blip r:embed="rId2" cstate="print"/>
          <a:srcRect r="2565"/>
          <a:stretch>
            <a:fillRect/>
          </a:stretch>
        </p:blipFill>
        <p:spPr bwMode="auto">
          <a:xfrm>
            <a:off x="0" y="-1"/>
            <a:ext cx="9197093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24744"/>
            <a:ext cx="8740080" cy="2592288"/>
          </a:xfrm>
        </p:spPr>
        <p:txBody>
          <a:bodyPr/>
          <a:lstStyle/>
          <a:p>
            <a:r>
              <a:rPr lang="cs-CZ" sz="2800" dirty="0" smtClean="0">
                <a:latin typeface="Arial" charset="0"/>
              </a:rPr>
              <a:t>dopravuje </a:t>
            </a:r>
            <a:r>
              <a:rPr lang="cs-CZ" sz="2800" dirty="0">
                <a:latin typeface="Arial" charset="0"/>
              </a:rPr>
              <a:t>se </a:t>
            </a:r>
            <a:r>
              <a:rPr lang="cs-CZ" sz="2800" b="1" dirty="0" smtClean="0">
                <a:latin typeface="Arial" charset="0"/>
              </a:rPr>
              <a:t>plynovody</a:t>
            </a:r>
          </a:p>
          <a:p>
            <a:r>
              <a:rPr lang="cs-CZ" sz="2800" dirty="0" smtClean="0">
                <a:latin typeface="Arial" charset="0"/>
              </a:rPr>
              <a:t>zkapalněný zemní plyn můžeme dopravit </a:t>
            </a:r>
            <a:r>
              <a:rPr lang="cs-CZ" sz="2800" b="1" dirty="0" smtClean="0">
                <a:latin typeface="Arial" charset="0"/>
              </a:rPr>
              <a:t>tankery</a:t>
            </a:r>
          </a:p>
          <a:p>
            <a:r>
              <a:rPr lang="cs-CZ" sz="2800" dirty="0" smtClean="0">
                <a:latin typeface="Arial" charset="0"/>
              </a:rPr>
              <a:t>do ČR je zemní plyn dopravován </a:t>
            </a:r>
            <a:r>
              <a:rPr lang="cs-CZ" sz="2800" b="1" dirty="0" smtClean="0">
                <a:latin typeface="Arial" charset="0"/>
              </a:rPr>
              <a:t>z Ruska </a:t>
            </a:r>
            <a:r>
              <a:rPr lang="cs-CZ" sz="2800" dirty="0" smtClean="0">
                <a:latin typeface="Arial" charset="0"/>
              </a:rPr>
              <a:t>(70%) plynovodem Družba a </a:t>
            </a:r>
            <a:r>
              <a:rPr lang="cs-CZ" sz="2800" b="1" dirty="0" smtClean="0">
                <a:latin typeface="Arial" charset="0"/>
              </a:rPr>
              <a:t>z Norska </a:t>
            </a:r>
            <a:r>
              <a:rPr lang="cs-CZ" sz="2800" dirty="0" smtClean="0">
                <a:latin typeface="Arial" charset="0"/>
              </a:rPr>
              <a:t>(30%) plynovodem Ingolstadt</a:t>
            </a:r>
            <a:endParaRPr lang="cs-CZ" sz="2800" b="1" dirty="0" smtClean="0">
              <a:latin typeface="Arial" charset="0"/>
            </a:endParaRPr>
          </a:p>
          <a:p>
            <a:endParaRPr lang="cs-CZ" sz="3000" b="1" dirty="0">
              <a:latin typeface="Arial" charset="0"/>
            </a:endParaRPr>
          </a:p>
          <a:p>
            <a:pPr>
              <a:buFontTx/>
              <a:buNone/>
            </a:pPr>
            <a:endParaRPr lang="cs-CZ" sz="2800" b="1" dirty="0">
              <a:latin typeface="Arial" charset="0"/>
            </a:endParaRPr>
          </a:p>
          <a:p>
            <a:pPr>
              <a:buFontTx/>
              <a:buNone/>
            </a:pPr>
            <a:endParaRPr lang="cs-CZ" sz="2800" dirty="0">
              <a:latin typeface="Arial" charset="0"/>
            </a:endParaRPr>
          </a:p>
        </p:txBody>
      </p:sp>
      <p:pic>
        <p:nvPicPr>
          <p:cNvPr id="5126" name="Picture 6" descr="plynarenske_zarizeni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8064896" cy="293055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2880320" cy="720080"/>
          </a:xfrm>
          <a:solidFill>
            <a:srgbClr val="6699FF"/>
          </a:solidFill>
        </p:spPr>
        <p:txBody>
          <a:bodyPr/>
          <a:lstStyle/>
          <a:p>
            <a:r>
              <a:rPr lang="cs-CZ" sz="4000" b="1" i="1" dirty="0" smtClean="0">
                <a:solidFill>
                  <a:srgbClr val="F6C90A"/>
                </a:solidFill>
                <a:latin typeface="Arial" charset="0"/>
              </a:rPr>
              <a:t>Doprava</a:t>
            </a:r>
            <a:endParaRPr lang="cs-CZ" sz="4000" b="1" i="1" dirty="0">
              <a:solidFill>
                <a:srgbClr val="F6C90A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3.cn.cz/1358165570_40-cr_nemecko_rusko_plyn_necas_gazela_primda_273(3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02" y="116632"/>
            <a:ext cx="5890250" cy="5013176"/>
          </a:xfrm>
          <a:prstGeom prst="rect">
            <a:avLst/>
          </a:prstGeom>
          <a:noFill/>
        </p:spPr>
      </p:pic>
      <p:pic>
        <p:nvPicPr>
          <p:cNvPr id="5" name="Picture 4" descr="ply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6529" y="3789040"/>
            <a:ext cx="3927471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1168365919_200701090624_EEE_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2"/>
            <a:ext cx="4642995" cy="2880320"/>
          </a:xfrm>
          <a:prstGeom prst="rect">
            <a:avLst/>
          </a:prstGeo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55725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cs-CZ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9512" y="1052736"/>
            <a:ext cx="89644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sz="2800" dirty="0">
                <a:latin typeface="Arial" charset="0"/>
              </a:rPr>
              <a:t> je to </a:t>
            </a:r>
            <a:r>
              <a:rPr lang="cs-CZ" sz="2800" b="1" dirty="0">
                <a:latin typeface="Arial" charset="0"/>
              </a:rPr>
              <a:t>směs plynných uhlovodíků</a:t>
            </a:r>
          </a:p>
          <a:p>
            <a:r>
              <a:rPr lang="cs-CZ" sz="2800" b="1" dirty="0">
                <a:latin typeface="Arial" charset="0"/>
              </a:rPr>
              <a:t>  </a:t>
            </a:r>
            <a:r>
              <a:rPr lang="cs-CZ" sz="2800" dirty="0" smtClean="0">
                <a:latin typeface="Arial" charset="0"/>
              </a:rPr>
              <a:t>(až </a:t>
            </a:r>
            <a:r>
              <a:rPr lang="cs-CZ" sz="2800" dirty="0">
                <a:latin typeface="Arial" charset="0"/>
              </a:rPr>
              <a:t>90% </a:t>
            </a:r>
            <a:r>
              <a:rPr lang="cs-CZ" sz="2800" dirty="0" smtClean="0">
                <a:latin typeface="Arial" charset="0"/>
              </a:rPr>
              <a:t>tvoří </a:t>
            </a:r>
            <a:r>
              <a:rPr lang="cs-CZ" sz="2800" b="1" dirty="0" err="1" smtClean="0">
                <a:latin typeface="Arial" charset="0"/>
              </a:rPr>
              <a:t>methan</a:t>
            </a:r>
            <a:r>
              <a:rPr lang="cs-CZ" sz="2800" dirty="0" smtClean="0">
                <a:latin typeface="Arial" charset="0"/>
              </a:rPr>
              <a:t>, dále </a:t>
            </a:r>
            <a:r>
              <a:rPr lang="cs-CZ" sz="2800" dirty="0" err="1" smtClean="0">
                <a:latin typeface="Arial" charset="0"/>
              </a:rPr>
              <a:t>ethan</a:t>
            </a:r>
            <a:r>
              <a:rPr lang="cs-CZ" sz="2800" dirty="0" smtClean="0">
                <a:latin typeface="Arial" charset="0"/>
              </a:rPr>
              <a:t>,  </a:t>
            </a:r>
          </a:p>
          <a:p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  propan, butan,…) 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charset="0"/>
              </a:rPr>
              <a:t> hořlavý, bezbarvý plyn, bez zápachu </a:t>
            </a:r>
          </a:p>
          <a:p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  (musí se odorizovat – přidávání zapáchajících látek)</a:t>
            </a:r>
            <a:endParaRPr lang="cs-CZ" sz="2800" dirty="0">
              <a:latin typeface="Arial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95536" y="188640"/>
            <a:ext cx="2880320" cy="720080"/>
          </a:xfrm>
          <a:prstGeom prst="rect">
            <a:avLst/>
          </a:prstGeom>
          <a:solidFill>
            <a:srgbClr val="6699FF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6C90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Vlastnosti</a:t>
            </a:r>
          </a:p>
        </p:txBody>
      </p:sp>
      <p:pic>
        <p:nvPicPr>
          <p:cNvPr id="6156" name="Picture 12" descr="http://upload.wikimedia.org/wikipedia/commons/5/58/Methane-3D-bal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5"/>
            <a:ext cx="2143623" cy="2161437"/>
          </a:xfrm>
          <a:prstGeom prst="rect">
            <a:avLst/>
          </a:prstGeom>
          <a:noFill/>
        </p:spPr>
      </p:pic>
      <p:pic>
        <p:nvPicPr>
          <p:cNvPr id="12290" name="Picture 2" descr="http://upload.wikimedia.org/wikipedia/commons/thumb/9/9a/Cng_n%C3%A1dr%C5%BE.jpg/220px-Cng_n%C3%A1dr%C5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45024"/>
            <a:ext cx="297632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552" y="260648"/>
            <a:ext cx="2520280" cy="720080"/>
          </a:xfrm>
          <a:prstGeom prst="rect">
            <a:avLst/>
          </a:prstGeom>
          <a:solidFill>
            <a:srgbClr val="6699FF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F6C90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Použití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23528" y="1052736"/>
            <a:ext cx="82809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vaření a ohřev vody</a:t>
            </a:r>
          </a:p>
          <a:p>
            <a:pPr>
              <a:buFontTx/>
              <a:buChar char="•"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vytápění domácností</a:t>
            </a:r>
          </a:p>
          <a:p>
            <a:pPr>
              <a:buFontTx/>
              <a:buChar char="•"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palivo pro automobily (CNG)</a:t>
            </a:r>
          </a:p>
          <a:p>
            <a:pPr>
              <a:buFontTx/>
              <a:buChar char="•"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surovina pro chemický průmysl</a:t>
            </a:r>
          </a:p>
        </p:txBody>
      </p:sp>
      <p:pic>
        <p:nvPicPr>
          <p:cNvPr id="4" name="Picture 2" descr="107954-article-ruwh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92896"/>
            <a:ext cx="3027794" cy="2051365"/>
          </a:xfrm>
          <a:prstGeom prst="rect">
            <a:avLst/>
          </a:prstGeom>
          <a:noFill/>
        </p:spPr>
      </p:pic>
      <p:pic>
        <p:nvPicPr>
          <p:cNvPr id="37890" name="Picture 2" descr="http://www.plynari.eu/media/img/plynari/plynari-pl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2321989" cy="2088232"/>
          </a:xfrm>
          <a:prstGeom prst="rect">
            <a:avLst/>
          </a:prstGeom>
          <a:noFill/>
        </p:spPr>
      </p:pic>
      <p:pic>
        <p:nvPicPr>
          <p:cNvPr id="37892" name="Picture 4" descr="http://www.topeni-topenari.eu/media/img/topidla/plynove-kotle-01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6952"/>
            <a:ext cx="3851920" cy="3085519"/>
          </a:xfrm>
          <a:prstGeom prst="rect">
            <a:avLst/>
          </a:prstGeom>
          <a:noFill/>
        </p:spPr>
      </p:pic>
      <p:pic>
        <p:nvPicPr>
          <p:cNvPr id="11266" name="Picture 2" descr="http://www.jikovcng.cz/wp-content/uploads/sluzby.png"/>
          <p:cNvPicPr>
            <a:picLocks noChangeAspect="1" noChangeArrowheads="1"/>
          </p:cNvPicPr>
          <p:nvPr/>
        </p:nvPicPr>
        <p:blipFill>
          <a:blip r:embed="rId5" cstate="print"/>
          <a:srcRect t="50250"/>
          <a:stretch>
            <a:fillRect/>
          </a:stretch>
        </p:blipFill>
        <p:spPr bwMode="auto">
          <a:xfrm>
            <a:off x="3870205" y="4725144"/>
            <a:ext cx="5273795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img.ct24.cz/multimedia/images/47/4618/bigfixed/46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000" y="4509120"/>
            <a:ext cx="4162999" cy="2348880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836712"/>
            <a:ext cx="89644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je to </a:t>
            </a:r>
            <a:r>
              <a:rPr lang="cs-CZ" sz="2800" b="1" dirty="0" smtClean="0">
                <a:latin typeface="Arial" charset="0"/>
              </a:rPr>
              <a:t>ekologické palivo </a:t>
            </a:r>
            <a:r>
              <a:rPr lang="cs-CZ" sz="2800" dirty="0" smtClean="0">
                <a:latin typeface="Arial" charset="0"/>
              </a:rPr>
              <a:t>- spalováním </a:t>
            </a:r>
            <a:r>
              <a:rPr lang="cs-CZ" sz="2800" dirty="0">
                <a:latin typeface="Arial" charset="0"/>
              </a:rPr>
              <a:t>zemního plynu </a:t>
            </a:r>
            <a:endParaRPr lang="cs-CZ" sz="2800" dirty="0" smtClean="0">
              <a:latin typeface="Arial" charset="0"/>
            </a:endParaRPr>
          </a:p>
          <a:p>
            <a:r>
              <a:rPr lang="cs-CZ" sz="2800" dirty="0" smtClean="0">
                <a:latin typeface="Arial" charset="0"/>
              </a:rPr>
              <a:t>  vzniká méně </a:t>
            </a:r>
            <a:r>
              <a:rPr lang="cs-CZ" sz="2800" dirty="0">
                <a:latin typeface="Arial" charset="0"/>
              </a:rPr>
              <a:t>škodlivých </a:t>
            </a:r>
            <a:r>
              <a:rPr lang="cs-CZ" sz="2800" dirty="0" smtClean="0">
                <a:latin typeface="Arial" charset="0"/>
              </a:rPr>
              <a:t>látek (auta, vytápění)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doprava ke spotřebiteli bez velkých nákladů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nižší cena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plynové spotřebiče se lehce ovládají</a:t>
            </a:r>
            <a:r>
              <a:rPr lang="cs-CZ" sz="2800" dirty="0" smtClean="0">
                <a:latin typeface="Arial" charset="0"/>
              </a:rPr>
              <a:t>,</a:t>
            </a:r>
          </a:p>
          <a:p>
            <a:r>
              <a:rPr lang="cs-CZ" sz="2800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nonstop provoz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79512" y="116632"/>
            <a:ext cx="5184576" cy="576064"/>
          </a:xfrm>
          <a:prstGeom prst="rect">
            <a:avLst/>
          </a:prstGeom>
          <a:solidFill>
            <a:srgbClr val="6699FF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i="1" kern="0" dirty="0" smtClean="0">
                <a:solidFill>
                  <a:srgbClr val="F6C90A"/>
                </a:solidFill>
                <a:latin typeface="Arial" charset="0"/>
                <a:ea typeface="+mj-ea"/>
                <a:cs typeface="+mj-cs"/>
              </a:rPr>
              <a:t>Výhody zemního plynu </a:t>
            </a:r>
            <a:endParaRPr kumimoji="0" lang="cs-CZ" sz="3200" b="1" i="1" u="none" strike="noStrike" kern="0" cap="none" spc="0" normalizeH="0" baseline="0" noProof="0" dirty="0" smtClean="0">
              <a:ln>
                <a:noFill/>
              </a:ln>
              <a:solidFill>
                <a:srgbClr val="F6C90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3645024"/>
            <a:ext cx="5184576" cy="576064"/>
          </a:xfrm>
          <a:prstGeom prst="rect">
            <a:avLst/>
          </a:prstGeom>
          <a:solidFill>
            <a:srgbClr val="6699FF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i="1" kern="0" dirty="0" smtClean="0">
                <a:solidFill>
                  <a:srgbClr val="F6C90A"/>
                </a:solidFill>
                <a:latin typeface="Arial" charset="0"/>
                <a:ea typeface="+mj-ea"/>
                <a:cs typeface="+mj-cs"/>
              </a:rPr>
              <a:t>Nevýhody zemního plynu </a:t>
            </a:r>
            <a:endParaRPr kumimoji="0" lang="cs-CZ" sz="3200" b="1" i="1" u="none" strike="noStrike" kern="0" cap="none" spc="0" normalizeH="0" baseline="0" noProof="0" dirty="0" smtClean="0">
              <a:ln>
                <a:noFill/>
              </a:ln>
              <a:solidFill>
                <a:srgbClr val="F6C90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2008" y="4365104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možné havárie plynovodů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nebezpečí výbuchu a požáru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nebezpečí otravy </a:t>
            </a:r>
          </a:p>
          <a:p>
            <a:r>
              <a:rPr lang="cs-CZ" sz="2800" dirty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 (proto se odorizuje)</a:t>
            </a:r>
          </a:p>
        </p:txBody>
      </p:sp>
      <p:pic>
        <p:nvPicPr>
          <p:cNvPr id="7" name="Obrázek 6" descr="u1214335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348880"/>
            <a:ext cx="2200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1035968"/>
          </a:xfrm>
          <a:solidFill>
            <a:srgbClr val="333333"/>
          </a:solidFill>
        </p:spPr>
        <p:txBody>
          <a:bodyPr/>
          <a:lstStyle/>
          <a:p>
            <a:r>
              <a:rPr lang="cs-CZ" sz="5400" b="1" i="1">
                <a:solidFill>
                  <a:schemeClr val="bg1"/>
                </a:solidFill>
                <a:latin typeface="Arial" charset="0"/>
              </a:rPr>
              <a:t>UHLÍ</a:t>
            </a:r>
          </a:p>
        </p:txBody>
      </p:sp>
      <p:pic>
        <p:nvPicPr>
          <p:cNvPr id="12292" name="Picture 4" descr="brunatny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6553200" cy="4914900"/>
          </a:xfrm>
          <a:prstGeom prst="rect">
            <a:avLst/>
          </a:prstGeom>
          <a:noFill/>
        </p:spPr>
      </p:pic>
      <p:pic>
        <p:nvPicPr>
          <p:cNvPr id="12293" name="Picture 5" descr="black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96752"/>
            <a:ext cx="191135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367</Words>
  <Application>Microsoft Office PowerPoint</Application>
  <PresentationFormat>Předvádění na obrazovce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Default Design</vt:lpstr>
      <vt:lpstr>ZEMNÍ  PLYN</vt:lpstr>
      <vt:lpstr>Výskyt</vt:lpstr>
      <vt:lpstr>Snímek 3</vt:lpstr>
      <vt:lpstr>Doprava</vt:lpstr>
      <vt:lpstr>Snímek 5</vt:lpstr>
      <vt:lpstr>Snímek 6</vt:lpstr>
      <vt:lpstr>Snímek 7</vt:lpstr>
      <vt:lpstr>Snímek 8</vt:lpstr>
      <vt:lpstr>UHLÍ</vt:lpstr>
      <vt:lpstr> vznikalo před miliony lety z odumřelých zbytků rostlin a stromů za nepřístupu vzduchu</vt:lpstr>
      <vt:lpstr>Vlastnosti uhlí</vt:lpstr>
      <vt:lpstr>Využití uhlí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marsik</cp:lastModifiedBy>
  <cp:revision>32</cp:revision>
  <dcterms:created xsi:type="dcterms:W3CDTF">1601-01-01T00:00:00Z</dcterms:created>
  <dcterms:modified xsi:type="dcterms:W3CDTF">2014-02-02T23:34:19Z</dcterms:modified>
</cp:coreProperties>
</file>