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61" r:id="rId5"/>
    <p:sldId id="259" r:id="rId6"/>
    <p:sldId id="265" r:id="rId7"/>
    <p:sldId id="258" r:id="rId8"/>
    <p:sldId id="262" r:id="rId9"/>
    <p:sldId id="260" r:id="rId10"/>
    <p:sldId id="263" r:id="rId11"/>
    <p:sldId id="264" r:id="rId12"/>
    <p:sldId id="268" r:id="rId13"/>
    <p:sldId id="269" r:id="rId14"/>
    <p:sldId id="26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7E20"/>
    <a:srgbClr val="2AA62A"/>
    <a:srgbClr val="BC0000"/>
    <a:srgbClr val="009999"/>
    <a:srgbClr val="0056D4"/>
    <a:srgbClr val="FF3300"/>
    <a:srgbClr val="DFF3FF"/>
    <a:srgbClr val="CCECFF"/>
    <a:srgbClr val="D3E5E9"/>
    <a:srgbClr val="BFE8F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83" d="100"/>
          <a:sy n="83" d="100"/>
        </p:scale>
        <p:origin x="-9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B9AD9-BF3E-486E-B1AB-7AD91DE141F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71586-AF35-41F1-9C2E-0EC5FCDECB1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F8E16-65DB-4B83-AAAC-FE508197CF3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E7A2B-67B3-442A-A7E7-33491C06048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96744-D5CE-4F1C-A0B1-D6DDDB2574E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CD483-D4A1-4605-B7B2-2FA3333803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00046-64BF-475D-8801-6AEACCD2AA3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C1EFC-744D-4313-B7E5-BA53C579480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21CD2-EB47-454F-B95A-95EEA057D97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C8908-3B8C-4E9A-A343-536D9D27236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BF722-ADA7-4EF5-9FD2-3D9606295B0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DAED9C57-D764-4F0B-96AE-D1756BE3D386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Ch projekt\8 -nebezpečné látky - test HOTPOT\logo bar.jpg"/>
          <p:cNvPicPr>
            <a:picLocks noChangeAspect="1" noChangeArrowheads="1"/>
          </p:cNvPicPr>
          <p:nvPr/>
        </p:nvPicPr>
        <p:blipFill>
          <a:blip r:embed="rId2" cstate="print"/>
          <a:srcRect t="12239"/>
          <a:stretch>
            <a:fillRect/>
          </a:stretch>
        </p:blipFill>
        <p:spPr bwMode="auto">
          <a:xfrm>
            <a:off x="5364088" y="5877272"/>
            <a:ext cx="3563888" cy="74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944" y="836712"/>
            <a:ext cx="2590800" cy="990600"/>
          </a:xfrm>
          <a:solidFill>
            <a:srgbClr val="CCFF99"/>
          </a:solidFill>
        </p:spPr>
        <p:txBody>
          <a:bodyPr/>
          <a:lstStyle/>
          <a:p>
            <a:r>
              <a:rPr lang="cs-CZ" sz="5400" b="1" dirty="0">
                <a:latin typeface="Arial" charset="0"/>
              </a:rPr>
              <a:t>SOLI</a:t>
            </a:r>
          </a:p>
        </p:txBody>
      </p:sp>
      <p:pic>
        <p:nvPicPr>
          <p:cNvPr id="23556" name="Picture 4" descr="http://s2.pticica.com/foto/0000842694_l_0_bkmo1p.jpg"/>
          <p:cNvPicPr>
            <a:picLocks noChangeAspect="1" noChangeArrowheads="1"/>
          </p:cNvPicPr>
          <p:nvPr/>
        </p:nvPicPr>
        <p:blipFill>
          <a:blip r:embed="rId3" cstate="print"/>
          <a:srcRect l="1476" t="1969" r="1476" b="4429"/>
          <a:stretch>
            <a:fillRect/>
          </a:stretch>
        </p:blipFill>
        <p:spPr bwMode="auto">
          <a:xfrm>
            <a:off x="4932040" y="2492896"/>
            <a:ext cx="3989391" cy="2885888"/>
          </a:xfrm>
          <a:prstGeom prst="rect">
            <a:avLst/>
          </a:prstGeom>
          <a:noFill/>
        </p:spPr>
      </p:pic>
      <p:pic>
        <p:nvPicPr>
          <p:cNvPr id="10" name="Picture 5" descr="http://www.k-aroma.cz/images/koupelove_sol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05064"/>
            <a:ext cx="4480198" cy="2679131"/>
          </a:xfrm>
          <a:prstGeom prst="rect">
            <a:avLst/>
          </a:prstGeom>
          <a:noFill/>
        </p:spPr>
      </p:pic>
      <p:pic>
        <p:nvPicPr>
          <p:cNvPr id="23560" name="Picture 8" descr="http://upload.wikimedia.org/wikipedia/commons/thumb/d/d8/Copper_sulfate.jpg/150px-Copper_sulfa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60648"/>
            <a:ext cx="1753440" cy="1800200"/>
          </a:xfrm>
          <a:prstGeom prst="rect">
            <a:avLst/>
          </a:prstGeom>
          <a:noFill/>
        </p:spPr>
      </p:pic>
      <p:pic>
        <p:nvPicPr>
          <p:cNvPr id="13" name="Picture 7" descr="http://media.webseller.cz/prakticky-zivot/krystaly_322587.j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548680"/>
            <a:ext cx="355239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Standard\Plocha\Nepojmenovaný 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10600" cy="645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Standard\Plocha\Nepojmenovaný 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6143"/>
            <a:ext cx="8377238" cy="4645025"/>
          </a:xfrm>
          <a:prstGeom prst="rect">
            <a:avLst/>
          </a:prstGeom>
          <a:noFill/>
        </p:spPr>
      </p:pic>
      <p:pic>
        <p:nvPicPr>
          <p:cNvPr id="3" name="Picture 2" descr="http://www.zschemie.euweb.cz/uhlik/dolom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793695"/>
            <a:ext cx="2664296" cy="1875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16632"/>
            <a:ext cx="4332404" cy="65556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cs-CZ" dirty="0" smtClean="0">
                <a:solidFill>
                  <a:srgbClr val="7030A0"/>
                </a:solidFill>
              </a:rPr>
              <a:t>Vytvoř vzorce solí:</a:t>
            </a:r>
          </a:p>
          <a:p>
            <a:pPr marL="514350" indent="-514350"/>
            <a:endParaRPr lang="cs-CZ" sz="1000" dirty="0" smtClean="0">
              <a:solidFill>
                <a:srgbClr val="7030A0"/>
              </a:solidFill>
            </a:endParaRPr>
          </a:p>
          <a:p>
            <a:pPr marL="514350" indent="-514350">
              <a:lnSpc>
                <a:spcPct val="150000"/>
              </a:lnSpc>
            </a:pPr>
            <a:r>
              <a:rPr lang="cs-CZ" sz="2800" b="0" dirty="0" smtClean="0"/>
              <a:t>s</a:t>
            </a:r>
            <a:r>
              <a:rPr lang="cs-CZ" sz="2800" b="0" dirty="0" smtClean="0"/>
              <a:t>íran vápenatý</a:t>
            </a:r>
          </a:p>
          <a:p>
            <a:pPr marL="514350" indent="-514350">
              <a:lnSpc>
                <a:spcPct val="150000"/>
              </a:lnSpc>
            </a:pPr>
            <a:r>
              <a:rPr lang="cs-CZ" sz="2800" b="0" dirty="0" smtClean="0"/>
              <a:t>d</a:t>
            </a:r>
            <a:r>
              <a:rPr lang="cs-CZ" sz="2800" b="0" dirty="0" smtClean="0"/>
              <a:t>usičnan stříbrný</a:t>
            </a:r>
          </a:p>
          <a:p>
            <a:pPr marL="514350" indent="-514350">
              <a:lnSpc>
                <a:spcPct val="150000"/>
              </a:lnSpc>
            </a:pPr>
            <a:r>
              <a:rPr lang="cs-CZ" sz="2800" b="0" dirty="0" smtClean="0"/>
              <a:t>k</a:t>
            </a:r>
            <a:r>
              <a:rPr lang="cs-CZ" sz="2800" b="0" dirty="0" smtClean="0"/>
              <a:t>řemičitan hlinitý</a:t>
            </a:r>
          </a:p>
          <a:p>
            <a:pPr marL="514350" indent="-514350">
              <a:lnSpc>
                <a:spcPct val="150000"/>
              </a:lnSpc>
            </a:pPr>
            <a:r>
              <a:rPr lang="cs-CZ" sz="2800" b="0" dirty="0" smtClean="0"/>
              <a:t>f</a:t>
            </a:r>
            <a:r>
              <a:rPr lang="cs-CZ" sz="2800" b="0" dirty="0" smtClean="0"/>
              <a:t>osforečnan zinečnatý</a:t>
            </a:r>
          </a:p>
          <a:p>
            <a:pPr marL="514350" indent="-514350">
              <a:lnSpc>
                <a:spcPct val="150000"/>
              </a:lnSpc>
            </a:pPr>
            <a:r>
              <a:rPr lang="cs-CZ" sz="2800" b="0" dirty="0" smtClean="0"/>
              <a:t>c</a:t>
            </a:r>
            <a:r>
              <a:rPr lang="cs-CZ" sz="2800" b="0" dirty="0" smtClean="0"/>
              <a:t>hlornan železitý</a:t>
            </a:r>
          </a:p>
          <a:p>
            <a:pPr marL="514350" indent="-514350">
              <a:lnSpc>
                <a:spcPct val="150000"/>
              </a:lnSpc>
            </a:pPr>
            <a:r>
              <a:rPr lang="cs-CZ" sz="2800" b="0" dirty="0" smtClean="0"/>
              <a:t>s</a:t>
            </a:r>
            <a:r>
              <a:rPr lang="cs-CZ" sz="2800" b="0" dirty="0" smtClean="0"/>
              <a:t>iřičitan manganatý</a:t>
            </a:r>
          </a:p>
          <a:p>
            <a:pPr marL="514350" indent="-514350">
              <a:lnSpc>
                <a:spcPct val="150000"/>
              </a:lnSpc>
            </a:pPr>
            <a:r>
              <a:rPr lang="cs-CZ" sz="2800" b="0" dirty="0" smtClean="0"/>
              <a:t>u</a:t>
            </a:r>
            <a:r>
              <a:rPr lang="cs-CZ" sz="2800" b="0" dirty="0" smtClean="0"/>
              <a:t>hličitan sodný</a:t>
            </a:r>
            <a:endParaRPr lang="cs-CZ" sz="2800" b="0" dirty="0" smtClean="0"/>
          </a:p>
          <a:p>
            <a:pPr marL="514350" indent="-514350">
              <a:lnSpc>
                <a:spcPct val="150000"/>
              </a:lnSpc>
            </a:pPr>
            <a:r>
              <a:rPr lang="cs-CZ" sz="2800" b="0" dirty="0" smtClean="0"/>
              <a:t>j</a:t>
            </a:r>
            <a:r>
              <a:rPr lang="cs-CZ" sz="2800" b="0" dirty="0" smtClean="0"/>
              <a:t>odid draselný</a:t>
            </a:r>
          </a:p>
          <a:p>
            <a:pPr marL="514350" indent="-514350">
              <a:lnSpc>
                <a:spcPct val="150000"/>
              </a:lnSpc>
            </a:pPr>
            <a:r>
              <a:rPr lang="cs-CZ" sz="2800" b="0" dirty="0" smtClean="0"/>
              <a:t>s</a:t>
            </a:r>
            <a:r>
              <a:rPr lang="cs-CZ" sz="2800" b="0" dirty="0" smtClean="0"/>
              <a:t>ulfid nikelnatý</a:t>
            </a:r>
            <a:endParaRPr lang="cs-CZ" sz="2800" b="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724128" y="116632"/>
            <a:ext cx="1959191" cy="65556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514350" indent="-514350"/>
            <a:r>
              <a:rPr lang="cs-CZ" dirty="0" smtClean="0">
                <a:solidFill>
                  <a:srgbClr val="7030A0"/>
                </a:solidFill>
              </a:rPr>
              <a:t>Řešení:</a:t>
            </a:r>
          </a:p>
          <a:p>
            <a:pPr marL="514350" indent="-514350"/>
            <a:endParaRPr lang="cs-CZ" sz="1000" dirty="0" smtClean="0">
              <a:solidFill>
                <a:srgbClr val="7030A0"/>
              </a:solidFill>
            </a:endParaRPr>
          </a:p>
          <a:p>
            <a:pPr marL="514350" indent="-514350">
              <a:lnSpc>
                <a:spcPct val="150000"/>
              </a:lnSpc>
            </a:pPr>
            <a:r>
              <a:rPr lang="cs-CZ" sz="2800" b="0" dirty="0" smtClean="0">
                <a:solidFill>
                  <a:srgbClr val="C00000"/>
                </a:solidFill>
              </a:rPr>
              <a:t>CaSO</a:t>
            </a:r>
            <a:r>
              <a:rPr lang="cs-CZ" sz="2800" b="0" baseline="-25000" dirty="0" smtClean="0">
                <a:solidFill>
                  <a:srgbClr val="C00000"/>
                </a:solidFill>
              </a:rPr>
              <a:t>4</a:t>
            </a:r>
          </a:p>
          <a:p>
            <a:pPr marL="514350" indent="-514350">
              <a:lnSpc>
                <a:spcPct val="150000"/>
              </a:lnSpc>
            </a:pPr>
            <a:r>
              <a:rPr lang="cs-CZ" sz="2800" b="0" dirty="0" smtClean="0">
                <a:solidFill>
                  <a:srgbClr val="C00000"/>
                </a:solidFill>
              </a:rPr>
              <a:t>AgNO</a:t>
            </a:r>
            <a:r>
              <a:rPr lang="cs-CZ" sz="2800" b="0" baseline="-25000" dirty="0" smtClean="0">
                <a:solidFill>
                  <a:srgbClr val="C00000"/>
                </a:solidFill>
              </a:rPr>
              <a:t>3 </a:t>
            </a:r>
          </a:p>
          <a:p>
            <a:pPr marL="514350" indent="-514350">
              <a:lnSpc>
                <a:spcPct val="150000"/>
              </a:lnSpc>
            </a:pPr>
            <a:r>
              <a:rPr lang="cs-CZ" sz="2800" b="0" dirty="0" smtClean="0">
                <a:solidFill>
                  <a:srgbClr val="C00000"/>
                </a:solidFill>
              </a:rPr>
              <a:t>Al</a:t>
            </a:r>
            <a:r>
              <a:rPr lang="cs-CZ" sz="2800" b="0" baseline="-25000" dirty="0" smtClean="0">
                <a:solidFill>
                  <a:srgbClr val="C00000"/>
                </a:solidFill>
              </a:rPr>
              <a:t>2 </a:t>
            </a:r>
            <a:r>
              <a:rPr lang="cs-CZ" sz="2800" b="0" dirty="0" smtClean="0">
                <a:solidFill>
                  <a:srgbClr val="C00000"/>
                </a:solidFill>
              </a:rPr>
              <a:t>(SiO</a:t>
            </a:r>
            <a:r>
              <a:rPr lang="cs-CZ" sz="2800" b="0" baseline="-25000" dirty="0" smtClean="0">
                <a:solidFill>
                  <a:srgbClr val="C00000"/>
                </a:solidFill>
              </a:rPr>
              <a:t>3 </a:t>
            </a:r>
            <a:r>
              <a:rPr lang="cs-CZ" sz="2800" b="0" dirty="0" smtClean="0">
                <a:solidFill>
                  <a:srgbClr val="C00000"/>
                </a:solidFill>
              </a:rPr>
              <a:t>)</a:t>
            </a:r>
            <a:r>
              <a:rPr lang="cs-CZ" sz="2800" b="0" baseline="-25000" dirty="0" smtClean="0">
                <a:solidFill>
                  <a:srgbClr val="C00000"/>
                </a:solidFill>
              </a:rPr>
              <a:t> 3</a:t>
            </a:r>
          </a:p>
          <a:p>
            <a:pPr marL="514350" indent="-514350">
              <a:lnSpc>
                <a:spcPct val="150000"/>
              </a:lnSpc>
            </a:pPr>
            <a:r>
              <a:rPr lang="cs-CZ" sz="2800" b="0" dirty="0" smtClean="0">
                <a:solidFill>
                  <a:srgbClr val="C00000"/>
                </a:solidFill>
              </a:rPr>
              <a:t>Zn</a:t>
            </a:r>
            <a:r>
              <a:rPr lang="cs-CZ" sz="2800" b="0" baseline="-25000" dirty="0" smtClean="0">
                <a:solidFill>
                  <a:srgbClr val="C00000"/>
                </a:solidFill>
              </a:rPr>
              <a:t>3 </a:t>
            </a:r>
            <a:r>
              <a:rPr lang="cs-CZ" sz="2800" b="0" dirty="0" smtClean="0">
                <a:solidFill>
                  <a:srgbClr val="C00000"/>
                </a:solidFill>
              </a:rPr>
              <a:t>(PO</a:t>
            </a:r>
            <a:r>
              <a:rPr lang="cs-CZ" sz="2800" b="0" baseline="-25000" dirty="0" smtClean="0">
                <a:solidFill>
                  <a:srgbClr val="C00000"/>
                </a:solidFill>
              </a:rPr>
              <a:t>4 </a:t>
            </a:r>
            <a:r>
              <a:rPr lang="cs-CZ" sz="2800" b="0" dirty="0" smtClean="0">
                <a:solidFill>
                  <a:srgbClr val="C00000"/>
                </a:solidFill>
              </a:rPr>
              <a:t>)</a:t>
            </a:r>
            <a:r>
              <a:rPr lang="cs-CZ" sz="2800" b="0" baseline="-25000" dirty="0" smtClean="0">
                <a:solidFill>
                  <a:srgbClr val="C00000"/>
                </a:solidFill>
              </a:rPr>
              <a:t> </a:t>
            </a:r>
            <a:r>
              <a:rPr lang="cs-CZ" sz="2800" b="0" baseline="-25000" dirty="0" smtClean="0">
                <a:solidFill>
                  <a:srgbClr val="C00000"/>
                </a:solidFill>
              </a:rPr>
              <a:t>2</a:t>
            </a:r>
            <a:endParaRPr lang="cs-CZ" sz="2800" b="0" baseline="-25000" dirty="0" smtClean="0">
              <a:solidFill>
                <a:srgbClr val="C00000"/>
              </a:solidFill>
            </a:endParaRPr>
          </a:p>
          <a:p>
            <a:pPr marL="514350" indent="-514350">
              <a:lnSpc>
                <a:spcPct val="150000"/>
              </a:lnSpc>
            </a:pPr>
            <a:r>
              <a:rPr lang="cs-CZ" sz="2800" b="0" dirty="0" err="1" smtClean="0">
                <a:solidFill>
                  <a:srgbClr val="C00000"/>
                </a:solidFill>
              </a:rPr>
              <a:t>Fe</a:t>
            </a:r>
            <a:r>
              <a:rPr lang="cs-CZ" sz="2800" b="0" dirty="0" smtClean="0">
                <a:solidFill>
                  <a:srgbClr val="C00000"/>
                </a:solidFill>
              </a:rPr>
              <a:t>(</a:t>
            </a:r>
            <a:r>
              <a:rPr lang="cs-CZ" sz="2800" b="0" dirty="0" err="1" smtClean="0">
                <a:solidFill>
                  <a:srgbClr val="C00000"/>
                </a:solidFill>
              </a:rPr>
              <a:t>ClO</a:t>
            </a:r>
            <a:r>
              <a:rPr lang="cs-CZ" sz="2800" b="0" dirty="0" smtClean="0">
                <a:solidFill>
                  <a:srgbClr val="C00000"/>
                </a:solidFill>
              </a:rPr>
              <a:t>)</a:t>
            </a:r>
            <a:r>
              <a:rPr lang="cs-CZ" sz="2800" b="0" baseline="-25000" dirty="0" smtClean="0">
                <a:solidFill>
                  <a:srgbClr val="C00000"/>
                </a:solidFill>
              </a:rPr>
              <a:t>3</a:t>
            </a:r>
            <a:endParaRPr lang="cs-CZ" sz="2800" b="0" dirty="0" smtClean="0">
              <a:solidFill>
                <a:srgbClr val="C00000"/>
              </a:solidFill>
            </a:endParaRPr>
          </a:p>
          <a:p>
            <a:pPr marL="514350" indent="-514350">
              <a:lnSpc>
                <a:spcPct val="150000"/>
              </a:lnSpc>
            </a:pPr>
            <a:r>
              <a:rPr lang="cs-CZ" sz="2800" b="0" dirty="0" smtClean="0">
                <a:solidFill>
                  <a:srgbClr val="C00000"/>
                </a:solidFill>
              </a:rPr>
              <a:t>MnSO</a:t>
            </a:r>
            <a:r>
              <a:rPr lang="cs-CZ" sz="2800" b="0" baseline="-25000" dirty="0" smtClean="0">
                <a:solidFill>
                  <a:srgbClr val="C00000"/>
                </a:solidFill>
              </a:rPr>
              <a:t>3</a:t>
            </a:r>
            <a:endParaRPr lang="cs-CZ" sz="2800" b="0" dirty="0" smtClean="0">
              <a:solidFill>
                <a:srgbClr val="C00000"/>
              </a:solidFill>
            </a:endParaRPr>
          </a:p>
          <a:p>
            <a:pPr marL="514350" indent="-514350">
              <a:lnSpc>
                <a:spcPct val="150000"/>
              </a:lnSpc>
            </a:pPr>
            <a:r>
              <a:rPr lang="cs-CZ" sz="2800" b="0" dirty="0" smtClean="0">
                <a:solidFill>
                  <a:srgbClr val="C00000"/>
                </a:solidFill>
              </a:rPr>
              <a:t>Na</a:t>
            </a:r>
            <a:r>
              <a:rPr lang="cs-CZ" sz="2800" b="0" baseline="-25000" dirty="0" smtClean="0">
                <a:solidFill>
                  <a:srgbClr val="C00000"/>
                </a:solidFill>
              </a:rPr>
              <a:t>2</a:t>
            </a:r>
            <a:r>
              <a:rPr lang="cs-CZ" sz="2800" b="0" dirty="0" smtClean="0">
                <a:solidFill>
                  <a:srgbClr val="C00000"/>
                </a:solidFill>
              </a:rPr>
              <a:t>CO</a:t>
            </a:r>
            <a:r>
              <a:rPr lang="cs-CZ" sz="2800" b="0" baseline="-25000" dirty="0" smtClean="0">
                <a:solidFill>
                  <a:srgbClr val="C00000"/>
                </a:solidFill>
              </a:rPr>
              <a:t>3</a:t>
            </a:r>
            <a:endParaRPr lang="cs-CZ" sz="2800" b="0" dirty="0" smtClean="0">
              <a:solidFill>
                <a:srgbClr val="C00000"/>
              </a:solidFill>
            </a:endParaRPr>
          </a:p>
          <a:p>
            <a:pPr marL="514350" indent="-514350">
              <a:lnSpc>
                <a:spcPct val="150000"/>
              </a:lnSpc>
            </a:pPr>
            <a:r>
              <a:rPr lang="cs-CZ" sz="2800" b="0" dirty="0" smtClean="0">
                <a:solidFill>
                  <a:srgbClr val="C00000"/>
                </a:solidFill>
              </a:rPr>
              <a:t>KI</a:t>
            </a:r>
          </a:p>
          <a:p>
            <a:pPr marL="514350" indent="-514350">
              <a:lnSpc>
                <a:spcPct val="150000"/>
              </a:lnSpc>
            </a:pPr>
            <a:r>
              <a:rPr lang="cs-CZ" sz="2800" b="0" dirty="0" err="1" smtClean="0">
                <a:solidFill>
                  <a:srgbClr val="C00000"/>
                </a:solidFill>
              </a:rPr>
              <a:t>NiS</a:t>
            </a:r>
            <a:endParaRPr lang="cs-CZ" sz="2800" b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980728"/>
            <a:ext cx="1728192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NaBrO</a:t>
            </a:r>
            <a:r>
              <a:rPr lang="cs-CZ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cs-CZ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95536" y="2852936"/>
            <a:ext cx="2160240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cs-CZ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(PO</a:t>
            </a:r>
            <a:r>
              <a:rPr lang="cs-CZ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cs-CZ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cs-CZ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188640"/>
            <a:ext cx="482453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cs-CZ" dirty="0" smtClean="0">
                <a:solidFill>
                  <a:srgbClr val="7030A0"/>
                </a:solidFill>
              </a:rPr>
              <a:t>2. Pojmenuj vzorce solí:</a:t>
            </a:r>
            <a:endParaRPr lang="cs-CZ" sz="1000" dirty="0" smtClean="0">
              <a:solidFill>
                <a:srgbClr val="7030A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1916832"/>
            <a:ext cx="1512168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cs-CZ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cs-CZ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cs-CZ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95536" y="4725144"/>
            <a:ext cx="2232248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</a:t>
            </a:r>
            <a:r>
              <a:rPr lang="cs-CZ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(SO</a:t>
            </a:r>
            <a:r>
              <a:rPr lang="cs-CZ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cs-CZ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cs-CZ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95536" y="3861048"/>
            <a:ext cx="144016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MgF</a:t>
            </a:r>
            <a:r>
              <a:rPr lang="cs-CZ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cs-CZ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95536" y="5805264"/>
            <a:ext cx="144016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Hg</a:t>
            </a:r>
            <a:r>
              <a:rPr lang="cs-CZ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endParaRPr lang="cs-CZ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995936" y="980728"/>
            <a:ext cx="3528392" cy="72008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cs-CZ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romičnan sodný</a:t>
            </a:r>
            <a:endParaRPr lang="cs-CZ" b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995936" y="1916832"/>
            <a:ext cx="3528392" cy="72008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cs-CZ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hličitan draselný</a:t>
            </a:r>
            <a:endParaRPr lang="cs-CZ" b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995936" y="2852936"/>
            <a:ext cx="4464496" cy="72008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osforečnan vápenatý</a:t>
            </a:r>
            <a:endParaRPr lang="cs-CZ" b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995936" y="3789040"/>
            <a:ext cx="3528392" cy="72008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luorid hořečnatý</a:t>
            </a:r>
            <a:endParaRPr lang="cs-CZ" b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995936" y="4797152"/>
            <a:ext cx="3528392" cy="72008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cs-CZ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íran chromitý</a:t>
            </a:r>
            <a:endParaRPr lang="cs-CZ" b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3995936" y="5805264"/>
            <a:ext cx="3528392" cy="72008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cs-CZ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ulfid rtuťný</a:t>
            </a:r>
            <a:endParaRPr lang="cs-CZ" b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07504" y="287938"/>
            <a:ext cx="8892480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cs-CZ" sz="2400" kern="0" dirty="0">
                <a:latin typeface="Arial" pitchFamily="34" charset="0"/>
                <a:cs typeface="Arial" pitchFamily="34" charset="0"/>
              </a:rPr>
              <a:t>Zdroje</a:t>
            </a:r>
            <a:r>
              <a:rPr lang="cs-CZ" sz="2400" kern="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lvl="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cs-CZ" sz="1200" kern="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b="0" dirty="0" smtClean="0">
                <a:latin typeface="Arial" pitchFamily="34" charset="0"/>
                <a:cs typeface="Arial" pitchFamily="34" charset="0"/>
              </a:rPr>
              <a:t>otevřená galerie office.</a:t>
            </a:r>
            <a:r>
              <a:rPr lang="cs-CZ" sz="1400" b="0" dirty="0" err="1" smtClean="0">
                <a:latin typeface="Arial" pitchFamily="34" charset="0"/>
                <a:cs typeface="Arial" pitchFamily="34" charset="0"/>
              </a:rPr>
              <a:t>microsoft.com</a:t>
            </a:r>
            <a:endParaRPr lang="cs-CZ" sz="1400" b="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b="0" dirty="0" smtClean="0"/>
              <a:t>http://</a:t>
            </a:r>
            <a:r>
              <a:rPr lang="cs-CZ" sz="1400" b="0" dirty="0" smtClean="0"/>
              <a:t>tkazi.sweb.cz/Bolivie/pic/SalardeUyuni00.jpg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b="0" dirty="0" smtClean="0"/>
              <a:t>http://</a:t>
            </a:r>
            <a:r>
              <a:rPr lang="cs-CZ" sz="1400" b="0" dirty="0" smtClean="0"/>
              <a:t>s2.pticica.com/foto/0000842694_l_0_bkmo1p.jpg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b="0" dirty="0" smtClean="0"/>
              <a:t>http://</a:t>
            </a:r>
            <a:r>
              <a:rPr lang="cs-CZ" sz="1400" b="0" dirty="0" smtClean="0"/>
              <a:t>www.k-aroma.</a:t>
            </a:r>
            <a:r>
              <a:rPr lang="cs-CZ" sz="1400" b="0" dirty="0" err="1" smtClean="0"/>
              <a:t>cz</a:t>
            </a:r>
            <a:r>
              <a:rPr lang="cs-CZ" sz="1400" b="0" dirty="0" smtClean="0"/>
              <a:t>/</a:t>
            </a:r>
            <a:r>
              <a:rPr lang="cs-CZ" sz="1400" b="0" dirty="0" err="1" smtClean="0"/>
              <a:t>images</a:t>
            </a:r>
            <a:r>
              <a:rPr lang="cs-CZ" sz="1400" b="0" dirty="0" smtClean="0"/>
              <a:t>/</a:t>
            </a:r>
            <a:r>
              <a:rPr lang="cs-CZ" sz="1400" b="0" dirty="0" err="1" smtClean="0"/>
              <a:t>koupelove</a:t>
            </a:r>
            <a:r>
              <a:rPr lang="cs-CZ" sz="1400" b="0" dirty="0" smtClean="0"/>
              <a:t>_soli.</a:t>
            </a:r>
            <a:r>
              <a:rPr lang="cs-CZ" sz="1400" b="0" dirty="0" err="1" smtClean="0"/>
              <a:t>jpg</a:t>
            </a:r>
            <a:endParaRPr lang="cs-CZ" sz="1400" b="0" dirty="0" smtClean="0"/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b="0" dirty="0" smtClean="0"/>
              <a:t>http://</a:t>
            </a:r>
            <a:r>
              <a:rPr lang="cs-CZ" sz="1400" b="0" dirty="0" smtClean="0"/>
              <a:t>upload.wikimedia.org/wikipedia/commons/thumb/d/d8/Copper_sulfate.jpg/150px-Copper_sulfate.jpg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b="0" dirty="0" smtClean="0"/>
              <a:t>http://</a:t>
            </a:r>
            <a:r>
              <a:rPr lang="cs-CZ" sz="1400" b="0" dirty="0" smtClean="0"/>
              <a:t>media.</a:t>
            </a:r>
            <a:r>
              <a:rPr lang="cs-CZ" sz="1400" b="0" dirty="0" err="1" smtClean="0"/>
              <a:t>webseller.cz</a:t>
            </a:r>
            <a:r>
              <a:rPr lang="cs-CZ" sz="1400" b="0" dirty="0" smtClean="0"/>
              <a:t>/prakticky-</a:t>
            </a:r>
            <a:r>
              <a:rPr lang="cs-CZ" sz="1400" b="0" dirty="0" err="1" smtClean="0"/>
              <a:t>zivot</a:t>
            </a:r>
            <a:r>
              <a:rPr lang="cs-CZ" sz="1400" b="0" dirty="0" smtClean="0"/>
              <a:t>/krystaly_322587.jpg.jpg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b="0" dirty="0" smtClean="0"/>
              <a:t>http://</a:t>
            </a:r>
            <a:r>
              <a:rPr lang="cs-CZ" sz="1400" b="0" dirty="0" smtClean="0"/>
              <a:t>www.</a:t>
            </a:r>
            <a:r>
              <a:rPr lang="cs-CZ" sz="1400" b="0" dirty="0" err="1" smtClean="0"/>
              <a:t>nacl.cz</a:t>
            </a:r>
            <a:r>
              <a:rPr lang="cs-CZ" sz="1400" b="0" dirty="0" smtClean="0"/>
              <a:t>/pool/</a:t>
            </a:r>
            <a:r>
              <a:rPr lang="cs-CZ" sz="1400" b="0" dirty="0" err="1" smtClean="0"/>
              <a:t>nerodia</a:t>
            </a:r>
            <a:r>
              <a:rPr lang="cs-CZ" sz="1400" b="0" dirty="0" smtClean="0"/>
              <a:t>/</a:t>
            </a:r>
            <a:r>
              <a:rPr lang="cs-CZ" sz="1400" b="0" dirty="0" err="1" smtClean="0"/>
              <a:t>articles</a:t>
            </a:r>
            <a:r>
              <a:rPr lang="cs-CZ" sz="1400" b="0" dirty="0" smtClean="0"/>
              <a:t>/</a:t>
            </a:r>
            <a:r>
              <a:rPr lang="cs-CZ" sz="1400" b="0" dirty="0" err="1" smtClean="0"/>
              <a:t>clim</a:t>
            </a:r>
            <a:r>
              <a:rPr lang="cs-CZ" sz="1400" b="0" dirty="0" smtClean="0"/>
              <a:t>_</a:t>
            </a:r>
            <a:r>
              <a:rPr lang="cs-CZ" sz="1400" b="0" dirty="0" err="1" smtClean="0"/>
              <a:t>thumb</a:t>
            </a:r>
            <a:r>
              <a:rPr lang="cs-CZ" sz="1400" b="0" dirty="0" smtClean="0"/>
              <a:t>_640x_sul-novinky.</a:t>
            </a:r>
            <a:r>
              <a:rPr lang="cs-CZ" sz="1400" b="0" dirty="0" err="1" smtClean="0"/>
              <a:t>jpg</a:t>
            </a:r>
            <a:endParaRPr lang="cs-CZ" sz="1400" b="0" dirty="0" smtClean="0"/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b="0" dirty="0" smtClean="0"/>
              <a:t>http://</a:t>
            </a:r>
            <a:r>
              <a:rPr lang="cs-CZ" sz="1400" b="0" dirty="0" smtClean="0"/>
              <a:t>www.</a:t>
            </a:r>
            <a:r>
              <a:rPr lang="cs-CZ" sz="1400" b="0" dirty="0" err="1" smtClean="0"/>
              <a:t>nejzdravi.cz</a:t>
            </a:r>
            <a:r>
              <a:rPr lang="cs-CZ" sz="1400" b="0" dirty="0" smtClean="0"/>
              <a:t>/</a:t>
            </a:r>
            <a:r>
              <a:rPr lang="cs-CZ" sz="1400" b="0" dirty="0" err="1" smtClean="0"/>
              <a:t>files</a:t>
            </a:r>
            <a:r>
              <a:rPr lang="cs-CZ" sz="1400" b="0" dirty="0" smtClean="0"/>
              <a:t>/</a:t>
            </a:r>
            <a:r>
              <a:rPr lang="cs-CZ" sz="1400" b="0" dirty="0" err="1" smtClean="0"/>
              <a:t>kor</a:t>
            </a:r>
            <a:r>
              <a:rPr lang="cs-CZ" sz="1400" b="0" dirty="0" smtClean="0"/>
              <a:t>/N290-</a:t>
            </a:r>
            <a:r>
              <a:rPr lang="cs-CZ" sz="1400" b="0" dirty="0" err="1" smtClean="0"/>
              <a:t>solny</a:t>
            </a:r>
            <a:r>
              <a:rPr lang="cs-CZ" sz="1400" b="0" dirty="0" smtClean="0"/>
              <a:t>-krystal-gigant.</a:t>
            </a:r>
            <a:r>
              <a:rPr lang="cs-CZ" sz="1400" b="0" dirty="0" err="1" smtClean="0"/>
              <a:t>jpg</a:t>
            </a:r>
            <a:endParaRPr lang="cs-CZ" sz="1400" b="0" dirty="0" smtClean="0"/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b="0" dirty="0" smtClean="0"/>
              <a:t>http://</a:t>
            </a:r>
            <a:r>
              <a:rPr lang="cs-CZ" sz="1400" b="0" dirty="0" smtClean="0"/>
              <a:t>www.</a:t>
            </a:r>
            <a:r>
              <a:rPr lang="cs-CZ" sz="1400" b="0" dirty="0" err="1" smtClean="0"/>
              <a:t>zschemie.euweb.cz</a:t>
            </a:r>
            <a:r>
              <a:rPr lang="cs-CZ" sz="1400" b="0" dirty="0" smtClean="0"/>
              <a:t>/</a:t>
            </a:r>
            <a:r>
              <a:rPr lang="cs-CZ" sz="1400" b="0" dirty="0" err="1" smtClean="0"/>
              <a:t>uhlik</a:t>
            </a:r>
            <a:r>
              <a:rPr lang="cs-CZ" sz="1400" b="0" dirty="0" smtClean="0"/>
              <a:t>/dolomit.</a:t>
            </a:r>
            <a:r>
              <a:rPr lang="cs-CZ" sz="1400" b="0" dirty="0" err="1" smtClean="0"/>
              <a:t>jpg</a:t>
            </a:r>
            <a:endParaRPr lang="cs-CZ" sz="1400" b="0" dirty="0" smtClean="0"/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b="0" dirty="0" smtClean="0"/>
              <a:t>http://</a:t>
            </a:r>
            <a:r>
              <a:rPr lang="cs-CZ" sz="1400" b="0" dirty="0" smtClean="0"/>
              <a:t>www.</a:t>
            </a:r>
            <a:r>
              <a:rPr lang="cs-CZ" sz="1400" b="0" dirty="0" err="1" smtClean="0"/>
              <a:t>portoroz.si</a:t>
            </a:r>
            <a:r>
              <a:rPr lang="cs-CZ" sz="1400" b="0" dirty="0" smtClean="0"/>
              <a:t>/</a:t>
            </a:r>
            <a:r>
              <a:rPr lang="cs-CZ" sz="1400" b="0" dirty="0" err="1" smtClean="0"/>
              <a:t>en</a:t>
            </a:r>
            <a:r>
              <a:rPr lang="cs-CZ" sz="1400" b="0" dirty="0" smtClean="0"/>
              <a:t>/</a:t>
            </a:r>
            <a:r>
              <a:rPr lang="cs-CZ" sz="1400" b="0" dirty="0" err="1" smtClean="0"/>
              <a:t>imagelib</a:t>
            </a:r>
            <a:r>
              <a:rPr lang="cs-CZ" sz="1400" b="0" dirty="0" smtClean="0"/>
              <a:t>/</a:t>
            </a:r>
            <a:r>
              <a:rPr lang="cs-CZ" sz="1400" b="0" dirty="0" err="1" smtClean="0"/>
              <a:t>large</a:t>
            </a:r>
            <a:r>
              <a:rPr lang="cs-CZ" sz="1400" b="0" dirty="0" smtClean="0"/>
              <a:t>/</a:t>
            </a:r>
            <a:r>
              <a:rPr lang="cs-CZ" sz="1400" b="0" dirty="0" err="1" smtClean="0"/>
              <a:t>fotogalerija</a:t>
            </a:r>
            <a:r>
              <a:rPr lang="cs-CZ" sz="1400" b="0" dirty="0" smtClean="0"/>
              <a:t>%2Fokolica_in_</a:t>
            </a:r>
            <a:r>
              <a:rPr lang="cs-CZ" sz="1400" b="0" dirty="0" err="1" smtClean="0"/>
              <a:t>zaledje</a:t>
            </a:r>
            <a:r>
              <a:rPr lang="cs-CZ" sz="1400" b="0" dirty="0" smtClean="0"/>
              <a:t>%2Fzetev_soli1.jpg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b="0" dirty="0" smtClean="0"/>
              <a:t>http://</a:t>
            </a:r>
            <a:r>
              <a:rPr lang="cs-CZ" sz="1400" b="0" dirty="0" smtClean="0"/>
              <a:t>www.velebil.</a:t>
            </a:r>
            <a:r>
              <a:rPr lang="cs-CZ" sz="1400" b="0" dirty="0" err="1" smtClean="0"/>
              <a:t>net</a:t>
            </a:r>
            <a:r>
              <a:rPr lang="cs-CZ" sz="1400" b="0" dirty="0" smtClean="0"/>
              <a:t>/</a:t>
            </a:r>
            <a:r>
              <a:rPr lang="cs-CZ" sz="1400" b="0" dirty="0" err="1" smtClean="0"/>
              <a:t>clanky</a:t>
            </a:r>
            <a:r>
              <a:rPr lang="cs-CZ" sz="1400" b="0" dirty="0" smtClean="0"/>
              <a:t>/</a:t>
            </a:r>
            <a:r>
              <a:rPr lang="cs-CZ" sz="1400" b="0" dirty="0" err="1" smtClean="0"/>
              <a:t>pestovani</a:t>
            </a:r>
            <a:r>
              <a:rPr lang="cs-CZ" sz="1400" b="0" dirty="0" smtClean="0"/>
              <a:t>-krystalu/</a:t>
            </a:r>
            <a:r>
              <a:rPr lang="cs-CZ" sz="1400" b="0" dirty="0" err="1" smtClean="0"/>
              <a:t>images</a:t>
            </a:r>
            <a:r>
              <a:rPr lang="cs-CZ" sz="1400" b="0" dirty="0" smtClean="0"/>
              <a:t>/modra-skalice.</a:t>
            </a:r>
            <a:r>
              <a:rPr lang="cs-CZ" sz="1400" b="0" dirty="0" err="1" smtClean="0"/>
              <a:t>jpg</a:t>
            </a:r>
            <a:endParaRPr lang="cs-CZ" sz="1400" b="0" dirty="0" smtClean="0"/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b="0" dirty="0" smtClean="0"/>
              <a:t>http://</a:t>
            </a:r>
            <a:r>
              <a:rPr lang="cs-CZ" sz="1400" b="0" dirty="0" smtClean="0"/>
              <a:t>i01.i.aliimg.com/</a:t>
            </a:r>
            <a:r>
              <a:rPr lang="cs-CZ" sz="1400" b="0" dirty="0" err="1" smtClean="0"/>
              <a:t>img</a:t>
            </a:r>
            <a:r>
              <a:rPr lang="cs-CZ" sz="1400" b="0" dirty="0" smtClean="0"/>
              <a:t>/</a:t>
            </a:r>
            <a:r>
              <a:rPr lang="cs-CZ" sz="1400" b="0" dirty="0" err="1" smtClean="0"/>
              <a:t>pb</a:t>
            </a:r>
            <a:r>
              <a:rPr lang="cs-CZ" sz="1400" b="0" dirty="0" smtClean="0"/>
              <a:t>/977/668/382/382668977_513.jpg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b="0" dirty="0" smtClean="0"/>
              <a:t>http://</a:t>
            </a:r>
            <a:r>
              <a:rPr lang="cs-CZ" sz="1400" b="0" dirty="0" smtClean="0"/>
              <a:t>akademon.cz/source/obr/galena.jpg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8640"/>
            <a:ext cx="8610600" cy="309634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2AA62A"/>
                </a:solidFill>
                <a:latin typeface="Arial" charset="0"/>
              </a:rPr>
              <a:t> SOLI</a:t>
            </a:r>
          </a:p>
          <a:p>
            <a:r>
              <a:rPr lang="cs-CZ" dirty="0" smtClean="0">
                <a:latin typeface="Arial" charset="0"/>
              </a:rPr>
              <a:t>velmi </a:t>
            </a:r>
            <a:r>
              <a:rPr lang="cs-CZ" dirty="0">
                <a:latin typeface="Arial" charset="0"/>
              </a:rPr>
              <a:t>početná </a:t>
            </a:r>
            <a:r>
              <a:rPr lang="cs-CZ" dirty="0" smtClean="0">
                <a:latin typeface="Arial" charset="0"/>
              </a:rPr>
              <a:t>skupina </a:t>
            </a:r>
            <a:r>
              <a:rPr lang="cs-CZ" dirty="0">
                <a:latin typeface="Arial" charset="0"/>
              </a:rPr>
              <a:t>anorganických </a:t>
            </a:r>
            <a:r>
              <a:rPr lang="cs-CZ" dirty="0" smtClean="0">
                <a:latin typeface="Arial" charset="0"/>
              </a:rPr>
              <a:t>látek</a:t>
            </a:r>
          </a:p>
          <a:p>
            <a:r>
              <a:rPr lang="cs-CZ" dirty="0" smtClean="0">
                <a:latin typeface="Arial" charset="0"/>
              </a:rPr>
              <a:t>c</a:t>
            </a:r>
            <a:r>
              <a:rPr lang="cs-CZ" dirty="0" smtClean="0">
                <a:latin typeface="Arial" charset="0"/>
              </a:rPr>
              <a:t>hemické sloučeniny, které tvoří</a:t>
            </a:r>
          </a:p>
          <a:p>
            <a:pPr>
              <a:buNone/>
            </a:pPr>
            <a:r>
              <a:rPr lang="cs-CZ" dirty="0" smtClean="0">
                <a:latin typeface="Arial" charset="0"/>
              </a:rPr>
              <a:t>                            a    </a:t>
            </a:r>
          </a:p>
          <a:p>
            <a:pPr>
              <a:buNone/>
            </a:pPr>
            <a:endParaRPr lang="cs-CZ" b="1" dirty="0" smtClean="0">
              <a:solidFill>
                <a:srgbClr val="C00000"/>
              </a:solidFill>
              <a:latin typeface="Arial" charset="0"/>
            </a:endParaRPr>
          </a:p>
          <a:p>
            <a:pPr>
              <a:buNone/>
            </a:pPr>
            <a:endParaRPr lang="cs-CZ" baseline="-25000" dirty="0" smtClean="0">
              <a:solidFill>
                <a:srgbClr val="2AA62A"/>
              </a:solidFill>
              <a:latin typeface="Arial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80274" y="1916832"/>
            <a:ext cx="2595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9999"/>
                </a:solidFill>
              </a:rPr>
              <a:t>k</a:t>
            </a:r>
            <a:r>
              <a:rPr lang="cs-CZ" dirty="0" smtClean="0">
                <a:solidFill>
                  <a:srgbClr val="009999"/>
                </a:solidFill>
              </a:rPr>
              <a:t>ationt kovu</a:t>
            </a:r>
            <a:endParaRPr lang="cs-CZ" dirty="0">
              <a:solidFill>
                <a:srgbClr val="009999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851920" y="1916832"/>
            <a:ext cx="3142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a</a:t>
            </a:r>
            <a:r>
              <a:rPr lang="cs-CZ" dirty="0" smtClean="0">
                <a:solidFill>
                  <a:srgbClr val="C00000"/>
                </a:solidFill>
              </a:rPr>
              <a:t>niont kyseliny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51520" y="3501008"/>
            <a:ext cx="4320480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dirty="0" smtClean="0">
                <a:solidFill>
                  <a:srgbClr val="2AA62A"/>
                </a:solidFill>
              </a:rPr>
              <a:t>Názvosloví solí</a:t>
            </a:r>
          </a:p>
          <a:p>
            <a:pPr>
              <a:buNone/>
            </a:pPr>
            <a:endParaRPr lang="cs-CZ" sz="1600" dirty="0" smtClean="0">
              <a:solidFill>
                <a:srgbClr val="2AA62A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009999"/>
                </a:solidFill>
              </a:rPr>
              <a:t>     </a:t>
            </a:r>
            <a:r>
              <a:rPr lang="cs-CZ" dirty="0" smtClean="0">
                <a:solidFill>
                  <a:srgbClr val="009999"/>
                </a:solidFill>
              </a:rPr>
              <a:t>               K </a:t>
            </a:r>
            <a:r>
              <a:rPr lang="cs-CZ" dirty="0" smtClean="0">
                <a:solidFill>
                  <a:srgbClr val="C00000"/>
                </a:solidFill>
              </a:rPr>
              <a:t>NO</a:t>
            </a:r>
            <a:r>
              <a:rPr lang="cs-CZ" baseline="-25000" dirty="0" smtClean="0">
                <a:solidFill>
                  <a:srgbClr val="C00000"/>
                </a:solidFill>
              </a:rPr>
              <a:t>3</a:t>
            </a:r>
            <a:endParaRPr lang="cs-CZ" baseline="-25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800" dirty="0" smtClean="0">
                <a:solidFill>
                  <a:srgbClr val="009999"/>
                </a:solidFill>
              </a:rPr>
              <a:t>          dusičnan</a:t>
            </a:r>
            <a:r>
              <a:rPr lang="cs-CZ" sz="2800" dirty="0" smtClean="0">
                <a:solidFill>
                  <a:srgbClr val="C00000"/>
                </a:solidFill>
              </a:rPr>
              <a:t> draselný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79512" y="5517232"/>
            <a:ext cx="2616422" cy="830997"/>
          </a:xfrm>
          <a:prstGeom prst="rect">
            <a:avLst/>
          </a:prstGeom>
          <a:solidFill>
            <a:srgbClr val="009999"/>
          </a:solidFill>
        </p:spPr>
        <p:txBody>
          <a:bodyPr wrap="none" rtlCol="0">
            <a:spAutoFit/>
          </a:bodyPr>
          <a:lstStyle/>
          <a:p>
            <a:r>
              <a:rPr lang="cs-CZ" sz="2400" b="0" dirty="0" smtClean="0">
                <a:solidFill>
                  <a:schemeClr val="bg1"/>
                </a:solidFill>
              </a:rPr>
              <a:t>o</a:t>
            </a:r>
            <a:r>
              <a:rPr lang="cs-CZ" sz="2400" b="0" dirty="0" smtClean="0">
                <a:solidFill>
                  <a:schemeClr val="bg1"/>
                </a:solidFill>
              </a:rPr>
              <a:t>dvozeno </a:t>
            </a:r>
          </a:p>
          <a:p>
            <a:r>
              <a:rPr lang="cs-CZ" sz="2400" b="0" dirty="0" smtClean="0">
                <a:solidFill>
                  <a:schemeClr val="bg1"/>
                </a:solidFill>
              </a:rPr>
              <a:t>od názvu kyseliny</a:t>
            </a:r>
            <a:endParaRPr lang="cs-CZ" sz="2400" b="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059832" y="5517232"/>
            <a:ext cx="2598788" cy="830997"/>
          </a:xfrm>
          <a:prstGeom prst="rect">
            <a:avLst/>
          </a:prstGeom>
          <a:solidFill>
            <a:srgbClr val="BC0000">
              <a:alpha val="85000"/>
            </a:srgbClr>
          </a:solidFill>
        </p:spPr>
        <p:txBody>
          <a:bodyPr wrap="none" rtlCol="0">
            <a:spAutoFit/>
          </a:bodyPr>
          <a:lstStyle/>
          <a:p>
            <a:r>
              <a:rPr lang="cs-CZ" sz="2400" b="0" dirty="0" smtClean="0">
                <a:solidFill>
                  <a:schemeClr val="bg1"/>
                </a:solidFill>
              </a:rPr>
              <a:t>o</a:t>
            </a:r>
            <a:r>
              <a:rPr lang="cs-CZ" sz="2400" b="0" dirty="0" smtClean="0">
                <a:solidFill>
                  <a:schemeClr val="bg1"/>
                </a:solidFill>
              </a:rPr>
              <a:t>dvozeno</a:t>
            </a:r>
          </a:p>
          <a:p>
            <a:r>
              <a:rPr lang="cs-CZ" sz="2400" b="0" dirty="0" smtClean="0">
                <a:solidFill>
                  <a:schemeClr val="bg1"/>
                </a:solidFill>
              </a:rPr>
              <a:t>o</a:t>
            </a:r>
            <a:r>
              <a:rPr lang="cs-CZ" sz="2400" b="0" dirty="0" smtClean="0">
                <a:solidFill>
                  <a:schemeClr val="bg1"/>
                </a:solidFill>
              </a:rPr>
              <a:t>d názvu kationtu</a:t>
            </a:r>
            <a:endParaRPr lang="cs-CZ" sz="2400" b="0" dirty="0">
              <a:solidFill>
                <a:schemeClr val="bg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2843808" y="2564904"/>
            <a:ext cx="1362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009999"/>
                </a:solidFill>
              </a:rPr>
              <a:t>K </a:t>
            </a:r>
            <a:r>
              <a:rPr lang="cs-CZ" dirty="0" smtClean="0">
                <a:solidFill>
                  <a:srgbClr val="C00000"/>
                </a:solidFill>
              </a:rPr>
              <a:t>NO</a:t>
            </a:r>
            <a:r>
              <a:rPr lang="cs-CZ" baseline="-25000" dirty="0" smtClean="0">
                <a:solidFill>
                  <a:srgbClr val="C00000"/>
                </a:solidFill>
              </a:rPr>
              <a:t>3</a:t>
            </a:r>
            <a:endParaRPr lang="cs-CZ" dirty="0"/>
          </a:p>
        </p:txBody>
      </p:sp>
      <p:pic>
        <p:nvPicPr>
          <p:cNvPr id="10244" name="Picture 4" descr="http://i01.i.aliimg.com/img/pb/977/668/382/382668977_513.jpg"/>
          <p:cNvPicPr>
            <a:picLocks noChangeAspect="1" noChangeArrowheads="1"/>
          </p:cNvPicPr>
          <p:nvPr/>
        </p:nvPicPr>
        <p:blipFill>
          <a:blip r:embed="rId2" cstate="print"/>
          <a:srcRect l="8315" t="9827" r="6803" b="6047"/>
          <a:stretch>
            <a:fillRect/>
          </a:stretch>
        </p:blipFill>
        <p:spPr bwMode="auto">
          <a:xfrm>
            <a:off x="6228184" y="3501008"/>
            <a:ext cx="2592288" cy="2569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nimBg="1"/>
      <p:bldP spid="7" grpId="0"/>
      <p:bldP spid="9" grpId="0"/>
      <p:bldP spid="10" grpId="0" animBg="1"/>
      <p:bldP spid="11" grpId="0" animBg="1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http://www.nacl.cz/pool/nerodia/articles/clim_thumb_640x_sul-novin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81000"/>
            <a:ext cx="4926013" cy="6096000"/>
          </a:xfrm>
          <a:prstGeom prst="rect">
            <a:avLst/>
          </a:prstGeom>
          <a:noFill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4754563" cy="2101850"/>
          </a:xfrm>
          <a:prstGeom prst="rect">
            <a:avLst/>
          </a:prstGeom>
          <a:solidFill>
            <a:srgbClr val="DFF3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cs-CZ" sz="4400"/>
              <a:t> Soli</a:t>
            </a:r>
          </a:p>
          <a:p>
            <a:pPr marL="457200" indent="-457200"/>
            <a:r>
              <a:rPr lang="cs-CZ" sz="4400"/>
              <a:t>    bezkyslíkatých</a:t>
            </a:r>
          </a:p>
          <a:p>
            <a:pPr marL="457200" indent="-457200"/>
            <a:r>
              <a:rPr lang="cs-CZ" sz="4400"/>
              <a:t>    kyselin</a:t>
            </a:r>
          </a:p>
        </p:txBody>
      </p:sp>
      <p:pic>
        <p:nvPicPr>
          <p:cNvPr id="5126" name="Picture 6" descr="http://www.nejzdravi.cz/files/kor/N290-solny-krystal-gig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17032"/>
            <a:ext cx="3106688" cy="2484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95536" y="116632"/>
            <a:ext cx="3200400" cy="641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cs-CZ" dirty="0">
                <a:solidFill>
                  <a:srgbClr val="FF3300"/>
                </a:solidFill>
              </a:rPr>
              <a:t> </a:t>
            </a:r>
            <a:r>
              <a:rPr lang="cs-CZ" sz="3600" dirty="0">
                <a:solidFill>
                  <a:srgbClr val="FF3300"/>
                </a:solidFill>
              </a:rPr>
              <a:t>halogenidy</a:t>
            </a:r>
          </a:p>
        </p:txBody>
      </p:sp>
      <p:pic>
        <p:nvPicPr>
          <p:cNvPr id="8193" name="Picture 1" descr="C:\Users\marsik\Desktop\Nepojmenovaný 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283" y="908720"/>
            <a:ext cx="7640141" cy="573477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65741" y="6197242"/>
            <a:ext cx="2222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0" dirty="0" err="1" smtClean="0">
                <a:solidFill>
                  <a:srgbClr val="7030A0"/>
                </a:solidFill>
              </a:rPr>
              <a:t>k</a:t>
            </a:r>
            <a:r>
              <a:rPr lang="cs-CZ" sz="2000" b="0" dirty="0" err="1" smtClean="0">
                <a:solidFill>
                  <a:srgbClr val="7030A0"/>
                </a:solidFill>
              </a:rPr>
              <a:t>ys</a:t>
            </a:r>
            <a:r>
              <a:rPr lang="cs-CZ" sz="2000" b="0" dirty="0" smtClean="0">
                <a:solidFill>
                  <a:srgbClr val="7030A0"/>
                </a:solidFill>
              </a:rPr>
              <a:t>. jodovodíková</a:t>
            </a:r>
            <a:endParaRPr lang="cs-CZ" sz="2000" b="0" dirty="0">
              <a:solidFill>
                <a:srgbClr val="7030A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39423" y="6165304"/>
            <a:ext cx="1896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0" dirty="0" smtClean="0">
                <a:solidFill>
                  <a:srgbClr val="7030A0"/>
                </a:solidFill>
              </a:rPr>
              <a:t>j</a:t>
            </a:r>
            <a:r>
              <a:rPr lang="cs-CZ" sz="2000" b="0" dirty="0" smtClean="0">
                <a:solidFill>
                  <a:srgbClr val="7030A0"/>
                </a:solidFill>
              </a:rPr>
              <a:t>odidový aniont</a:t>
            </a:r>
            <a:endParaRPr lang="cs-CZ" sz="2000" b="0" dirty="0">
              <a:solidFill>
                <a:srgbClr val="7030A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155648" y="6237312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207E20"/>
                </a:solidFill>
              </a:rPr>
              <a:t>hlinitý</a:t>
            </a:r>
            <a:endParaRPr lang="cs-CZ" sz="2400" dirty="0">
              <a:solidFill>
                <a:srgbClr val="207E2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marsik\Desktop\Nepojmenovaný 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6480720" cy="5423912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511339" y="251937"/>
            <a:ext cx="4148893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b="0" dirty="0" smtClean="0"/>
              <a:t>Vznik solí neutralizací</a:t>
            </a:r>
            <a:endParaRPr lang="cs-CZ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kazi.sweb.cz/Bolivie/pic/SalardeUyuni00.jpg"/>
          <p:cNvPicPr>
            <a:picLocks noChangeAspect="1" noChangeArrowheads="1"/>
          </p:cNvPicPr>
          <p:nvPr/>
        </p:nvPicPr>
        <p:blipFill>
          <a:blip r:embed="rId2" cstate="print"/>
          <a:srcRect l="427"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39552" y="116632"/>
            <a:ext cx="797526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b="0" dirty="0" smtClean="0"/>
              <a:t>Bolívie, těžba soli na jezeře </a:t>
            </a:r>
            <a:r>
              <a:rPr lang="cs-CZ" b="0" dirty="0" err="1" smtClean="0"/>
              <a:t>Salar</a:t>
            </a:r>
            <a:r>
              <a:rPr lang="cs-CZ" b="0" dirty="0" smtClean="0"/>
              <a:t> de </a:t>
            </a:r>
            <a:r>
              <a:rPr lang="cs-CZ" b="0" dirty="0" err="1" smtClean="0"/>
              <a:t>Uyuni</a:t>
            </a:r>
            <a:endParaRPr lang="cs-CZ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ttp://www.portoroz.si/en/imagelib/large/fotogalerija%2Fokolica_in_zaledje%2Fzetev_sol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60648"/>
            <a:ext cx="2255168" cy="67592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cs-CZ" sz="3600" b="1" dirty="0">
                <a:solidFill>
                  <a:srgbClr val="FF3300"/>
                </a:solidFill>
                <a:latin typeface="Arial" charset="0"/>
              </a:rPr>
              <a:t>sulfidy</a:t>
            </a:r>
          </a:p>
          <a:p>
            <a:pPr>
              <a:buFontTx/>
              <a:buNone/>
            </a:pPr>
            <a:endParaRPr lang="cs-CZ" dirty="0"/>
          </a:p>
        </p:txBody>
      </p:sp>
      <p:pic>
        <p:nvPicPr>
          <p:cNvPr id="10246" name="Picture 6" descr="C:\Documents and Settings\Standard\Plocha\Nepojmenovaný 3.jpg"/>
          <p:cNvPicPr>
            <a:picLocks noChangeAspect="1" noChangeArrowheads="1"/>
          </p:cNvPicPr>
          <p:nvPr/>
        </p:nvPicPr>
        <p:blipFill>
          <a:blip r:embed="rId2" cstate="print"/>
          <a:srcRect b="11703"/>
          <a:stretch>
            <a:fillRect/>
          </a:stretch>
        </p:blipFill>
        <p:spPr bwMode="auto">
          <a:xfrm>
            <a:off x="290264" y="1196752"/>
            <a:ext cx="8458200" cy="2053483"/>
          </a:xfrm>
          <a:prstGeom prst="rect">
            <a:avLst/>
          </a:prstGeom>
          <a:noFill/>
        </p:spPr>
      </p:pic>
      <p:pic>
        <p:nvPicPr>
          <p:cNvPr id="10249" name="Picture 9" descr="http://akademon.cz/source/obr/galena.jpg"/>
          <p:cNvPicPr>
            <a:picLocks noChangeAspect="1" noChangeArrowheads="1"/>
          </p:cNvPicPr>
          <p:nvPr/>
        </p:nvPicPr>
        <p:blipFill>
          <a:blip r:embed="rId3" cstate="print"/>
          <a:srcRect b="12909"/>
          <a:stretch>
            <a:fillRect/>
          </a:stretch>
        </p:blipFill>
        <p:spPr bwMode="auto">
          <a:xfrm>
            <a:off x="4876800" y="3429000"/>
            <a:ext cx="3810000" cy="3240088"/>
          </a:xfrm>
          <a:prstGeom prst="rect">
            <a:avLst/>
          </a:prstGeom>
          <a:noFill/>
        </p:spPr>
      </p:pic>
      <p:pic>
        <p:nvPicPr>
          <p:cNvPr id="10251" name="Picture 11" descr="http://xantina.hyperlink.cz/spravce2/molekuly/h2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904" y="3573016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http://www.velebil.net/clanky/pestovani-krystalu/images/modra-skal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76400"/>
            <a:ext cx="6626225" cy="4972050"/>
          </a:xfrm>
          <a:prstGeom prst="rect">
            <a:avLst/>
          </a:prstGeom>
          <a:noFill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4157663" cy="2287588"/>
          </a:xfrm>
          <a:prstGeom prst="rect">
            <a:avLst/>
          </a:prstGeom>
          <a:solidFill>
            <a:srgbClr val="D3E5E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800">
                <a:solidFill>
                  <a:srgbClr val="0056D4"/>
                </a:solidFill>
              </a:rPr>
              <a:t>2. Soli</a:t>
            </a:r>
          </a:p>
          <a:p>
            <a:r>
              <a:rPr lang="cs-CZ" sz="4800">
                <a:solidFill>
                  <a:srgbClr val="0056D4"/>
                </a:solidFill>
              </a:rPr>
              <a:t>    kyslíkatých</a:t>
            </a:r>
          </a:p>
          <a:p>
            <a:r>
              <a:rPr lang="cs-CZ" sz="4800">
                <a:solidFill>
                  <a:srgbClr val="0056D4"/>
                </a:solidFill>
              </a:rPr>
              <a:t>    kyselin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508625" y="5254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sz="2400" b="0">
              <a:latin typeface="Times New Roman" pitchFamily="18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010400" y="865188"/>
            <a:ext cx="1624013" cy="641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dirty="0">
                <a:solidFill>
                  <a:schemeClr val="accent2"/>
                </a:solidFill>
              </a:rPr>
              <a:t>CuSO</a:t>
            </a:r>
            <a:r>
              <a:rPr lang="cs-CZ" sz="3600" baseline="-25000" dirty="0">
                <a:solidFill>
                  <a:schemeClr val="accent2"/>
                </a:solidFill>
              </a:rPr>
              <a:t>4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179</Words>
  <Application>Microsoft Office PowerPoint</Application>
  <PresentationFormat>Předvádění na obrazovce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Default Design</vt:lpstr>
      <vt:lpstr>SOLI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marsik</dc:creator>
  <cp:lastModifiedBy>marsik</cp:lastModifiedBy>
  <cp:revision>21</cp:revision>
  <dcterms:created xsi:type="dcterms:W3CDTF">1601-01-01T00:00:00Z</dcterms:created>
  <dcterms:modified xsi:type="dcterms:W3CDTF">2013-10-29T22:58:04Z</dcterms:modified>
</cp:coreProperties>
</file>