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96" r:id="rId30"/>
    <p:sldId id="267" r:id="rId31"/>
    <p:sldId id="297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D416"/>
    <a:srgbClr val="1ECC3B"/>
    <a:srgbClr val="0099FF"/>
    <a:srgbClr val="A6F2FC"/>
    <a:srgbClr val="7FCB23"/>
    <a:srgbClr val="FFFF99"/>
    <a:srgbClr val="FF9933"/>
    <a:srgbClr val="6C0000"/>
    <a:srgbClr val="990000"/>
    <a:srgbClr val="CEA5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704" autoAdjust="0"/>
  </p:normalViewPr>
  <p:slideViewPr>
    <p:cSldViewPr>
      <p:cViewPr>
        <p:scale>
          <a:sx n="75" d="100"/>
          <a:sy n="75" d="100"/>
        </p:scale>
        <p:origin x="-151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B47C-9E66-45B3-B46A-4EA8AAEA9F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95AA7-1C93-4F3B-A38B-927AD15594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6DDE-A4B6-425F-83A2-C93376DAC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95CB6-A4C0-4EFD-BF8F-F3C4E17EB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298BF-B402-4BA9-8AEE-B239FE876B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5635-CA67-4CEF-89F7-4837F50B62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2332E-CD2B-4E9D-94D4-B243C8B25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3152B-DB50-42C4-ADB1-DEFE8663D7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9A567-AE57-4B97-9BDA-5685217333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6999F-B582-40A2-9CED-4833CF4300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8FEC2-A2CE-43F4-AA8C-333CE782CF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4B57156-CAB5-4D02-9F57-33E7EBC58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7.xml"/><Relationship Id="rId18" Type="http://schemas.openxmlformats.org/officeDocument/2006/relationships/slide" Target="slide22.xml"/><Relationship Id="rId26" Type="http://schemas.openxmlformats.org/officeDocument/2006/relationships/slide" Target="slide27.xml"/><Relationship Id="rId3" Type="http://schemas.openxmlformats.org/officeDocument/2006/relationships/slide" Target="slide3.xml"/><Relationship Id="rId21" Type="http://schemas.openxmlformats.org/officeDocument/2006/relationships/slide" Target="slide19.xml"/><Relationship Id="rId7" Type="http://schemas.openxmlformats.org/officeDocument/2006/relationships/slide" Target="slide7.xml"/><Relationship Id="rId12" Type="http://schemas.openxmlformats.org/officeDocument/2006/relationships/slide" Target="slide9.xml"/><Relationship Id="rId17" Type="http://schemas.openxmlformats.org/officeDocument/2006/relationships/slide" Target="slide23.xml"/><Relationship Id="rId25" Type="http://schemas.openxmlformats.org/officeDocument/2006/relationships/slide" Target="slide28.xml"/><Relationship Id="rId2" Type="http://schemas.openxmlformats.org/officeDocument/2006/relationships/slide" Target="slide15.xml"/><Relationship Id="rId16" Type="http://schemas.openxmlformats.org/officeDocument/2006/relationships/slide" Target="slide13.xml"/><Relationship Id="rId20" Type="http://schemas.openxmlformats.org/officeDocument/2006/relationships/slide" Target="slide20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0.xml"/><Relationship Id="rId24" Type="http://schemas.openxmlformats.org/officeDocument/2006/relationships/slide" Target="slide3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9.xml"/><Relationship Id="rId28" Type="http://schemas.openxmlformats.org/officeDocument/2006/relationships/slide" Target="slide25.xml"/><Relationship Id="rId10" Type="http://schemas.openxmlformats.org/officeDocument/2006/relationships/slide" Target="slide11.xml"/><Relationship Id="rId19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2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vojový diagram: alternativní postup 11"/>
          <p:cNvSpPr/>
          <p:nvPr/>
        </p:nvSpPr>
        <p:spPr>
          <a:xfrm>
            <a:off x="611560" y="1700808"/>
            <a:ext cx="7632848" cy="1800200"/>
          </a:xfrm>
          <a:prstGeom prst="flowChartAlternateProcess">
            <a:avLst/>
          </a:prstGeom>
          <a:gradFill flip="none" rotWithShape="1">
            <a:gsLst>
              <a:gs pos="0">
                <a:srgbClr val="FFFF99"/>
              </a:gs>
              <a:gs pos="50000">
                <a:srgbClr val="A6F2FC"/>
              </a:gs>
              <a:gs pos="100000">
                <a:srgbClr val="7FCB2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547664" y="4149080"/>
            <a:ext cx="1728192" cy="93610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  <a:headEnd/>
            <a:tailEnd/>
          </a:ln>
          <a:effectLst>
            <a:outerShdw blurRad="50800" dist="38100" dir="5400000" algn="t" rotWithShape="0">
              <a:srgbClr val="99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48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Hra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5576" y="1844824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n>
                  <a:solidFill>
                    <a:srgbClr val="6C0000"/>
                  </a:solidFill>
                </a:ln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KVÍZ</a:t>
            </a:r>
          </a:p>
          <a:p>
            <a:pPr algn="ctr"/>
            <a:r>
              <a:rPr lang="cs-CZ" sz="4400" b="1" dirty="0" smtClean="0">
                <a:ln>
                  <a:solidFill>
                    <a:srgbClr val="002060"/>
                  </a:solidFill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NÁZVY A VZORCE SOLÍ</a:t>
            </a:r>
            <a:endParaRPr lang="cs-CZ" sz="4400" b="1" dirty="0">
              <a:ln>
                <a:solidFill>
                  <a:srgbClr val="002060"/>
                </a:solidFill>
              </a:ln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5229200"/>
            <a:ext cx="3816424" cy="921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1920" y="0"/>
            <a:ext cx="3106688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8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27584" y="4653136"/>
            <a:ext cx="1871688" cy="713705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19872" y="4653136"/>
            <a:ext cx="489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jodid olovnatý</a:t>
            </a:r>
            <a:endParaRPr lang="cs-CZ" sz="4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763688" y="2060848"/>
            <a:ext cx="59766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9600" dirty="0" smtClean="0">
                <a:cs typeface="Arial" pitchFamily="34" charset="0"/>
              </a:rPr>
              <a:t>PbI</a:t>
            </a:r>
            <a:r>
              <a:rPr lang="cs-CZ" sz="9600" baseline="-25000" dirty="0" smtClean="0">
                <a:cs typeface="Arial" pitchFamily="34" charset="0"/>
              </a:rPr>
              <a:t>2</a:t>
            </a:r>
            <a:endParaRPr lang="cs-CZ" sz="96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944" y="116632"/>
            <a:ext cx="2530624" cy="908720"/>
          </a:xfrm>
        </p:spPr>
        <p:txBody>
          <a:bodyPr/>
          <a:lstStyle/>
          <a:p>
            <a:pPr eaLnBrk="1" hangingPunct="1"/>
            <a:r>
              <a:rPr lang="cs-CZ" dirty="0" smtClean="0"/>
              <a:t>9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4581128"/>
            <a:ext cx="2016596" cy="742850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19872" y="4581128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síran </a:t>
            </a:r>
            <a:r>
              <a:rPr lang="cs-CZ" sz="4000" dirty="0" err="1" smtClean="0"/>
              <a:t>manganitý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844824"/>
            <a:ext cx="806489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9600" dirty="0" smtClean="0">
                <a:cs typeface="Arial" pitchFamily="34" charset="0"/>
              </a:rPr>
              <a:t>Mn</a:t>
            </a:r>
            <a:r>
              <a:rPr lang="cs-CZ" sz="9600" baseline="-25000" dirty="0" smtClean="0">
                <a:cs typeface="Arial" pitchFamily="34" charset="0"/>
              </a:rPr>
              <a:t>2 </a:t>
            </a:r>
            <a:r>
              <a:rPr lang="cs-CZ" sz="9600" dirty="0" smtClean="0">
                <a:cs typeface="Arial" pitchFamily="34" charset="0"/>
              </a:rPr>
              <a:t>(SO</a:t>
            </a:r>
            <a:r>
              <a:rPr lang="cs-CZ" sz="9600" baseline="-25000" dirty="0" smtClean="0">
                <a:cs typeface="Arial" pitchFamily="34" charset="0"/>
              </a:rPr>
              <a:t>4</a:t>
            </a:r>
            <a:r>
              <a:rPr lang="cs-CZ" sz="9600" dirty="0" smtClean="0">
                <a:cs typeface="Arial" pitchFamily="34" charset="0"/>
              </a:rPr>
              <a:t>)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endParaRPr lang="cs-CZ" sz="96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39952" y="116632"/>
            <a:ext cx="2386608" cy="994122"/>
          </a:xfrm>
        </p:spPr>
        <p:txBody>
          <a:bodyPr/>
          <a:lstStyle/>
          <a:p>
            <a:pPr eaLnBrk="1" hangingPunct="1"/>
            <a:r>
              <a:rPr lang="cs-CZ" dirty="0" smtClean="0"/>
              <a:t>10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4581128"/>
            <a:ext cx="1944216" cy="720080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75856" y="4581128"/>
            <a:ext cx="50405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dusičnan sodný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916832"/>
            <a:ext cx="813690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Na</a:t>
            </a:r>
            <a:r>
              <a:rPr lang="cs-CZ" sz="9600" baseline="-25000" dirty="0" smtClean="0">
                <a:cs typeface="Arial" pitchFamily="34" charset="0"/>
              </a:rPr>
              <a:t> </a:t>
            </a:r>
            <a:r>
              <a:rPr lang="cs-CZ" sz="9600" dirty="0" smtClean="0">
                <a:cs typeface="Arial" pitchFamily="34" charset="0"/>
              </a:rPr>
              <a:t>NO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endParaRPr kumimoji="0" lang="cs-CZ" sz="9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07904" y="116632"/>
            <a:ext cx="3466728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11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83568" y="4653136"/>
            <a:ext cx="1800126" cy="661888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131840" y="4653136"/>
            <a:ext cx="540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fosforečnan nikelnatý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528" y="1916832"/>
            <a:ext cx="84969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Ni</a:t>
            </a:r>
            <a:r>
              <a:rPr lang="cs-CZ" sz="9600" baseline="-25000" dirty="0" smtClean="0">
                <a:cs typeface="Arial" pitchFamily="34" charset="0"/>
              </a:rPr>
              <a:t>3 </a:t>
            </a:r>
            <a:r>
              <a:rPr lang="cs-CZ" sz="9600" dirty="0" smtClean="0">
                <a:cs typeface="Arial" pitchFamily="34" charset="0"/>
              </a:rPr>
              <a:t>(PO</a:t>
            </a:r>
            <a:r>
              <a:rPr lang="cs-CZ" sz="9600" baseline="-25000" dirty="0" smtClean="0">
                <a:cs typeface="Arial" pitchFamily="34" charset="0"/>
              </a:rPr>
              <a:t>4</a:t>
            </a:r>
            <a:r>
              <a:rPr lang="cs-CZ" sz="9600" dirty="0" smtClean="0">
                <a:cs typeface="Arial" pitchFamily="34" charset="0"/>
              </a:rPr>
              <a:t>)</a:t>
            </a:r>
            <a:r>
              <a:rPr lang="cs-CZ" sz="9600" baseline="-25000" dirty="0" smtClean="0">
                <a:cs typeface="Arial" pitchFamily="34" charset="0"/>
              </a:rPr>
              <a:t>2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944" y="116632"/>
            <a:ext cx="2530624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12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4653136"/>
            <a:ext cx="1800126" cy="669255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75856" y="4581128"/>
            <a:ext cx="46805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sulfid stříbrný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844824"/>
            <a:ext cx="820891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Ag</a:t>
            </a:r>
            <a:r>
              <a:rPr lang="cs-CZ" sz="9600" baseline="-25000" dirty="0" smtClean="0">
                <a:cs typeface="Arial" pitchFamily="34" charset="0"/>
              </a:rPr>
              <a:t>2</a:t>
            </a:r>
            <a:r>
              <a:rPr lang="cs-CZ" sz="9600" dirty="0" smtClean="0">
                <a:cs typeface="Arial" pitchFamily="34" charset="0"/>
              </a:rPr>
              <a:t>S</a:t>
            </a:r>
            <a:endParaRPr lang="cs-CZ" sz="9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5592" y="130622"/>
            <a:ext cx="2746648" cy="850106"/>
          </a:xfrm>
        </p:spPr>
        <p:txBody>
          <a:bodyPr/>
          <a:lstStyle/>
          <a:p>
            <a:pPr eaLnBrk="1" hangingPunct="1"/>
            <a:r>
              <a:rPr lang="cs-CZ" dirty="0" smtClean="0"/>
              <a:t>13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83568" y="4653136"/>
            <a:ext cx="1872580" cy="642838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347864" y="4581128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uhličitan arsenitý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844824"/>
            <a:ext cx="871296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As</a:t>
            </a:r>
            <a:r>
              <a:rPr lang="cs-CZ" sz="9600" baseline="-25000" dirty="0" smtClean="0">
                <a:cs typeface="Arial" pitchFamily="34" charset="0"/>
              </a:rPr>
              <a:t>2</a:t>
            </a:r>
            <a:r>
              <a:rPr lang="cs-CZ" sz="9600" dirty="0" smtClean="0">
                <a:cs typeface="Arial" pitchFamily="34" charset="0"/>
              </a:rPr>
              <a:t>(CO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r>
              <a:rPr lang="cs-CZ" sz="9600" dirty="0" smtClean="0">
                <a:cs typeface="Arial" pitchFamily="34" charset="0"/>
              </a:rPr>
              <a:t>)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endParaRPr lang="cs-CZ" sz="9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11960" y="116632"/>
            <a:ext cx="2314600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14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4653136"/>
            <a:ext cx="1943572" cy="670842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19872" y="4653136"/>
            <a:ext cx="48245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bromid cíničitý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988840"/>
            <a:ext cx="83632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SnBr</a:t>
            </a:r>
            <a:r>
              <a:rPr lang="cs-CZ" sz="9600" baseline="-25000" dirty="0" smtClean="0">
                <a:cs typeface="Arial" pitchFamily="34" charset="0"/>
              </a:rPr>
              <a:t>4</a:t>
            </a:r>
            <a:endParaRPr lang="cs-CZ" sz="9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7984" y="188640"/>
            <a:ext cx="1882552" cy="850106"/>
          </a:xfrm>
        </p:spPr>
        <p:txBody>
          <a:bodyPr/>
          <a:lstStyle/>
          <a:p>
            <a:pPr eaLnBrk="1" hangingPunct="1"/>
            <a:r>
              <a:rPr lang="cs-CZ" dirty="0" smtClean="0"/>
              <a:t>15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4725144"/>
            <a:ext cx="1821334" cy="694655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563888" y="4653136"/>
            <a:ext cx="4752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siřičitan hořečnatý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916832"/>
            <a:ext cx="828092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MgSO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endParaRPr lang="cs-CZ" sz="9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51920" y="116632"/>
            <a:ext cx="2962672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16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827584" y="4653136"/>
            <a:ext cx="1846164" cy="694084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19872" y="4581128"/>
            <a:ext cx="4752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síran kobaltnatý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1916832"/>
            <a:ext cx="871296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CoSO</a:t>
            </a:r>
            <a:r>
              <a:rPr lang="cs-CZ" sz="9600" baseline="-25000" dirty="0" smtClean="0">
                <a:cs typeface="Arial" pitchFamily="34" charset="0"/>
              </a:rPr>
              <a:t>4</a:t>
            </a:r>
            <a:endParaRPr lang="cs-CZ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9608" y="116632"/>
            <a:ext cx="2386608" cy="850106"/>
          </a:xfrm>
        </p:spPr>
        <p:txBody>
          <a:bodyPr/>
          <a:lstStyle/>
          <a:p>
            <a:pPr eaLnBrk="1" hangingPunct="1"/>
            <a:r>
              <a:rPr lang="cs-CZ" dirty="0" smtClean="0"/>
              <a:t>17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27584" y="4653136"/>
            <a:ext cx="1800126" cy="720179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347864" y="4653136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chlorid platičitý</a:t>
            </a:r>
            <a:endParaRPr lang="cs-CZ" sz="4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552" y="1844824"/>
            <a:ext cx="820891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PtCl</a:t>
            </a:r>
            <a:r>
              <a:rPr lang="cs-CZ" sz="9600" baseline="-25000" dirty="0" smtClean="0">
                <a:cs typeface="Arial" pitchFamily="34" charset="0"/>
              </a:rPr>
              <a:t>4</a:t>
            </a:r>
            <a:endParaRPr lang="cs-CZ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155" name="AutoShape 83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183" name="AutoShape 111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211" name="AutoShape 139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dirty="0"/>
              <a:t>13</a:t>
            </a:r>
          </a:p>
        </p:txBody>
      </p:sp>
      <p:sp>
        <p:nvSpPr>
          <p:cNvPr id="307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07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07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07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08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08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08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08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08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08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08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08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089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090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091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092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093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094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095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096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097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011863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098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099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00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01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02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03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145" name="AutoShape 73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146" name="AutoShape 74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147" name="AutoShape 75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148" name="AutoShape 76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149" name="AutoShape 77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150" name="AutoShape 78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151" name="AutoShape 79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152" name="AutoShape 80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153" name="AutoShape 81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154" name="AutoShape 82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156" name="AutoShape 84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157" name="AutoShape 85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158" name="AutoShape 86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159" name="AutoShape 87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160" name="AutoShape 88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161" name="AutoShape 89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162" name="AutoShape 90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163" name="AutoShape 91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164" name="AutoShape 92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65" name="AutoShape 93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66" name="AutoShape 94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67" name="AutoShape 95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68" name="AutoShape 96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69" name="AutoShape 97"/>
          <p:cNvSpPr>
            <a:spLocks noChangeArrowheads="1"/>
          </p:cNvSpPr>
          <p:nvPr/>
        </p:nvSpPr>
        <p:spPr bwMode="auto">
          <a:xfrm rot="5400000">
            <a:off x="60134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170" name="AutoShape 98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171" name="AutoShape 99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172" name="AutoShape 100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173" name="AutoShape 101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174" name="AutoShape 102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175" name="AutoShape 103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176" name="AutoShape 104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177" name="AutoShape 105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179" name="AutoShape 107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180" name="AutoShape 108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181" name="AutoShape 109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182" name="AutoShape 110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184" name="AutoShape 112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185" name="AutoShape 113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186" name="AutoShape 114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187" name="AutoShape 115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188" name="AutoShape 116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189" name="AutoShape 117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190" name="AutoShape 118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191" name="AutoShape 119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192" name="AutoShape 120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93" name="AutoShape 121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94" name="AutoShape 122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95" name="AutoShape 123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96" name="AutoShape 124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97" name="AutoShape 125"/>
          <p:cNvSpPr>
            <a:spLocks noChangeArrowheads="1"/>
          </p:cNvSpPr>
          <p:nvPr/>
        </p:nvSpPr>
        <p:spPr bwMode="auto">
          <a:xfrm rot="5400000">
            <a:off x="6011863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198" name="AutoShape 126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199" name="AutoShape 127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200" name="AutoShape 128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201" name="AutoShape 129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202" name="AutoShape 130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203" name="AutoShape 131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204" name="AutoShape 132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205" name="AutoShape 133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207" name="AutoShape 135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208" name="AutoShape 136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209" name="AutoShape 137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210" name="AutoShape 138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212" name="AutoShape 140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213" name="AutoShape 141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214" name="AutoShape 142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215" name="AutoShape 143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216" name="AutoShape 144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217" name="AutoShape 145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218" name="AutoShape 146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219" name="AutoShape 147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220" name="AutoShape 148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221" name="AutoShape 149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222" name="AutoShape 150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223" name="AutoShape 151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224" name="AutoShape 152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225" name="AutoShape 153"/>
          <p:cNvSpPr>
            <a:spLocks noChangeArrowheads="1"/>
          </p:cNvSpPr>
          <p:nvPr/>
        </p:nvSpPr>
        <p:spPr bwMode="auto">
          <a:xfrm rot="5400000">
            <a:off x="60134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226" name="AutoShape 154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 nodeType="clickPar">
                      <p:stCondLst>
                        <p:cond delay="0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5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3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3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 nodeType="clickPar">
                      <p:stCondLst>
                        <p:cond delay="0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 nodeType="clickPar">
                      <p:stCondLst>
                        <p:cond delay="0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 nodeType="clickPar">
                      <p:stCondLst>
                        <p:cond delay="0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 nodeType="clickPar">
                      <p:stCondLst>
                        <p:cond delay="0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3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8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 nodeType="clickPar">
                      <p:stCondLst>
                        <p:cond delay="0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3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 nodeType="clickPar">
                      <p:stCondLst>
                        <p:cond delay="0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 nodeType="clickPar">
                      <p:stCondLst>
                        <p:cond delay="0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 nodeType="clickPar">
                      <p:stCondLst>
                        <p:cond delay="0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7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 nodeType="clickPar">
                      <p:stCondLst>
                        <p:cond delay="0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8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 nodeType="clickPar">
                      <p:stCondLst>
                        <p:cond delay="0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 nodeType="clickPar">
                      <p:stCondLst>
                        <p:cond delay="0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1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 nodeType="clickPar">
                      <p:stCondLst>
                        <p:cond delay="0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 nodeType="clickPar">
                      <p:stCondLst>
                        <p:cond delay="0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3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3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 nodeType="clickPar">
                      <p:stCondLst>
                        <p:cond delay="0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3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 nodeType="clickPar">
                      <p:stCondLst>
                        <p:cond delay="0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3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 nodeType="clickPar">
                      <p:stCondLst>
                        <p:cond delay="0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3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 nodeType="clickPar">
                      <p:stCondLst>
                        <p:cond delay="0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 nodeType="clickPar">
                      <p:stCondLst>
                        <p:cond delay="0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3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 nodeType="clickPar">
                      <p:stCondLst>
                        <p:cond delay="0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3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 nodeType="clickPar">
                      <p:stCondLst>
                        <p:cond delay="0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 nodeType="clickPar">
                      <p:stCondLst>
                        <p:cond delay="0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 nodeType="clickPar">
                      <p:stCondLst>
                        <p:cond delay="0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3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 nodeType="clickPar">
                      <p:stCondLst>
                        <p:cond delay="0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3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 nodeType="clickPar">
                      <p:stCondLst>
                        <p:cond delay="0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5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 nodeType="clickPar">
                      <p:stCondLst>
                        <p:cond delay="0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 nodeType="clickPar">
                      <p:stCondLst>
                        <p:cond delay="0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7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3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 nodeType="clickPar">
                      <p:stCondLst>
                        <p:cond delay="0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8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3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 nodeType="clickPar">
                      <p:stCondLst>
                        <p:cond delay="0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9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3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 nodeType="clickPar">
                      <p:stCondLst>
                        <p:cond delay="0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0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3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 nodeType="clickPar">
                      <p:stCondLst>
                        <p:cond delay="0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1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 nodeType="clickPar">
                      <p:stCondLst>
                        <p:cond delay="0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2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 nodeType="clickPar">
                      <p:stCondLst>
                        <p:cond delay="0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3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 nodeType="clickPar">
                      <p:stCondLst>
                        <p:cond delay="0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4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 nodeType="clickPar">
                      <p:stCondLst>
                        <p:cond delay="0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5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3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 nodeType="clickPar">
                      <p:stCondLst>
                        <p:cond delay="0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6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 nodeType="clickPar">
                      <p:stCondLst>
                        <p:cond delay="0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7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3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 nodeType="clickPar">
                      <p:stCondLst>
                        <p:cond delay="0"/>
                      </p:stCondLst>
                      <p:childTnLst>
                        <p:par>
                          <p:cTn id="4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8"/>
                  </p:tgtEl>
                </p:cond>
              </p:nextCondLst>
            </p:seq>
          </p:childTnLst>
        </p:cTn>
      </p:par>
    </p:tnLst>
    <p:bldLst>
      <p:bldP spid="3155" grpId="0" animBg="1"/>
      <p:bldP spid="3183" grpId="0" animBg="1"/>
      <p:bldP spid="3211" grpId="0" animBg="1"/>
      <p:bldP spid="3143" grpId="0" animBg="1"/>
      <p:bldP spid="3144" grpId="0" animBg="1"/>
      <p:bldP spid="3145" grpId="0" animBg="1"/>
      <p:bldP spid="3146" grpId="0" animBg="1"/>
      <p:bldP spid="3147" grpId="0" animBg="1"/>
      <p:bldP spid="3148" grpId="0" animBg="1"/>
      <p:bldP spid="3149" grpId="0" animBg="1"/>
      <p:bldP spid="3150" grpId="0" animBg="1"/>
      <p:bldP spid="3151" grpId="0" animBg="1"/>
      <p:bldP spid="3152" grpId="0" animBg="1"/>
      <p:bldP spid="3153" grpId="0" animBg="1"/>
      <p:bldP spid="3154" grpId="0" animBg="1"/>
      <p:bldP spid="3156" grpId="0" animBg="1"/>
      <p:bldP spid="3157" grpId="0" animBg="1"/>
      <p:bldP spid="3158" grpId="0" animBg="1"/>
      <p:bldP spid="3159" grpId="0" animBg="1"/>
      <p:bldP spid="3160" grpId="0" animBg="1"/>
      <p:bldP spid="3161" grpId="0" animBg="1"/>
      <p:bldP spid="3162" grpId="0" animBg="1"/>
      <p:bldP spid="3163" grpId="0" animBg="1"/>
      <p:bldP spid="3164" grpId="0" animBg="1"/>
      <p:bldP spid="3165" grpId="0" animBg="1"/>
      <p:bldP spid="3166" grpId="0" animBg="1"/>
      <p:bldP spid="3167" grpId="0" animBg="1"/>
      <p:bldP spid="3168" grpId="0" animBg="1"/>
      <p:bldP spid="3169" grpId="0" animBg="1"/>
      <p:bldP spid="3170" grpId="0" animBg="1"/>
      <p:bldP spid="3171" grpId="0" animBg="1"/>
      <p:bldP spid="3172" grpId="0" animBg="1"/>
      <p:bldP spid="3173" grpId="0" animBg="1"/>
      <p:bldP spid="3174" grpId="0" animBg="1"/>
      <p:bldP spid="3175" grpId="0" animBg="1"/>
      <p:bldP spid="3176" grpId="0" animBg="1"/>
      <p:bldP spid="3177" grpId="0" animBg="1"/>
      <p:bldP spid="3178" grpId="0" animBg="1"/>
      <p:bldP spid="3179" grpId="0" animBg="1"/>
      <p:bldP spid="3180" grpId="0" animBg="1"/>
      <p:bldP spid="3181" grpId="0" animBg="1"/>
      <p:bldP spid="3182" grpId="0" animBg="1"/>
      <p:bldP spid="3184" grpId="0" animBg="1"/>
      <p:bldP spid="3185" grpId="0" animBg="1"/>
      <p:bldP spid="3186" grpId="0" animBg="1"/>
      <p:bldP spid="3187" grpId="0" animBg="1"/>
      <p:bldP spid="3188" grpId="0" animBg="1"/>
      <p:bldP spid="3189" grpId="0" animBg="1"/>
      <p:bldP spid="3190" grpId="0" animBg="1"/>
      <p:bldP spid="3191" grpId="0" animBg="1"/>
      <p:bldP spid="3192" grpId="0" animBg="1"/>
      <p:bldP spid="3193" grpId="0" animBg="1"/>
      <p:bldP spid="3194" grpId="0" animBg="1"/>
      <p:bldP spid="3195" grpId="0" animBg="1"/>
      <p:bldP spid="3196" grpId="0" animBg="1"/>
      <p:bldP spid="3197" grpId="0" animBg="1"/>
      <p:bldP spid="3198" grpId="0" animBg="1"/>
      <p:bldP spid="3199" grpId="0" animBg="1"/>
      <p:bldP spid="3200" grpId="0" animBg="1"/>
      <p:bldP spid="3201" grpId="0" animBg="1"/>
      <p:bldP spid="3202" grpId="0" animBg="1"/>
      <p:bldP spid="3203" grpId="0" animBg="1"/>
      <p:bldP spid="3204" grpId="0" animBg="1"/>
      <p:bldP spid="3205" grpId="0" animBg="1"/>
      <p:bldP spid="3206" grpId="0" animBg="1"/>
      <p:bldP spid="3207" grpId="0" animBg="1"/>
      <p:bldP spid="3208" grpId="0" animBg="1"/>
      <p:bldP spid="3209" grpId="0" animBg="1"/>
      <p:bldP spid="3210" grpId="0" animBg="1"/>
      <p:bldP spid="3212" grpId="0" animBg="1"/>
      <p:bldP spid="3213" grpId="0" animBg="1"/>
      <p:bldP spid="3214" grpId="0" animBg="1"/>
      <p:bldP spid="3215" grpId="0" animBg="1"/>
      <p:bldP spid="3216" grpId="0" animBg="1"/>
      <p:bldP spid="3217" grpId="0" animBg="1"/>
      <p:bldP spid="3218" grpId="0" animBg="1"/>
      <p:bldP spid="3219" grpId="0" animBg="1"/>
      <p:bldP spid="3220" grpId="0" animBg="1"/>
      <p:bldP spid="3221" grpId="0" animBg="1"/>
      <p:bldP spid="3222" grpId="0" animBg="1"/>
      <p:bldP spid="3223" grpId="0" animBg="1"/>
      <p:bldP spid="3224" grpId="0" animBg="1"/>
      <p:bldP spid="3225" grpId="0" animBg="1"/>
      <p:bldP spid="32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3968" y="116632"/>
            <a:ext cx="2170584" cy="994122"/>
          </a:xfrm>
        </p:spPr>
        <p:txBody>
          <a:bodyPr/>
          <a:lstStyle/>
          <a:p>
            <a:pPr eaLnBrk="1" hangingPunct="1"/>
            <a:r>
              <a:rPr lang="cs-CZ" dirty="0" smtClean="0"/>
              <a:t>18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4653136"/>
            <a:ext cx="1943572" cy="657002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419872" y="4581128"/>
            <a:ext cx="48245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fosforečnan </a:t>
            </a:r>
            <a:r>
              <a:rPr lang="cs-CZ" sz="4000" dirty="0" err="1" smtClean="0"/>
              <a:t>litný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844824"/>
            <a:ext cx="83529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Li</a:t>
            </a:r>
            <a:r>
              <a:rPr lang="cs-CZ" sz="9600" baseline="-25000" dirty="0" smtClean="0">
                <a:cs typeface="Arial" pitchFamily="34" charset="0"/>
              </a:rPr>
              <a:t>3 </a:t>
            </a:r>
            <a:r>
              <a:rPr lang="cs-CZ" sz="9600" dirty="0" smtClean="0">
                <a:cs typeface="Arial" pitchFamily="34" charset="0"/>
              </a:rPr>
              <a:t>PO</a:t>
            </a:r>
            <a:r>
              <a:rPr lang="cs-CZ" sz="9600" baseline="-25000" dirty="0" smtClean="0">
                <a:cs typeface="Arial" pitchFamily="34" charset="0"/>
              </a:rPr>
              <a:t>4</a:t>
            </a:r>
            <a:endParaRPr kumimoji="0" lang="cs-CZ" sz="9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01616" y="130622"/>
            <a:ext cx="2314600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19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4653136"/>
            <a:ext cx="1872134" cy="670842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3419872" y="4653136"/>
            <a:ext cx="4752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fluorid zlatitý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772816"/>
            <a:ext cx="83529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AuF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endParaRPr lang="cs-CZ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39952" y="188640"/>
            <a:ext cx="2458616" cy="850106"/>
          </a:xfrm>
        </p:spPr>
        <p:txBody>
          <a:bodyPr/>
          <a:lstStyle/>
          <a:p>
            <a:pPr eaLnBrk="1" hangingPunct="1"/>
            <a:r>
              <a:rPr lang="cs-CZ" dirty="0" smtClean="0"/>
              <a:t>20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4581128"/>
            <a:ext cx="1994371" cy="709835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347864" y="4581128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dusičnan křemičitý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844824"/>
            <a:ext cx="83632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Si(NO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r>
              <a:rPr lang="cs-CZ" sz="9600" dirty="0" smtClean="0">
                <a:cs typeface="Arial" pitchFamily="34" charset="0"/>
              </a:rPr>
              <a:t>)</a:t>
            </a:r>
            <a:r>
              <a:rPr lang="cs-CZ" sz="9600" baseline="-25000" dirty="0" smtClean="0">
                <a:cs typeface="Arial" pitchFamily="34" charset="0"/>
              </a:rPr>
              <a:t>4</a:t>
            </a:r>
            <a:endParaRPr lang="cs-CZ" sz="9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39952" y="116632"/>
            <a:ext cx="2458616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21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4581128"/>
            <a:ext cx="2015579" cy="719484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91880" y="4581128"/>
            <a:ext cx="46805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sulfid antimonitý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844824"/>
            <a:ext cx="828092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Sb</a:t>
            </a:r>
            <a:r>
              <a:rPr lang="cs-CZ" sz="9600" baseline="-25000" dirty="0" smtClean="0">
                <a:cs typeface="Arial" pitchFamily="34" charset="0"/>
              </a:rPr>
              <a:t>2 </a:t>
            </a:r>
            <a:r>
              <a:rPr lang="cs-CZ" sz="9600" dirty="0" smtClean="0">
                <a:cs typeface="Arial" pitchFamily="34" charset="0"/>
              </a:rPr>
              <a:t>S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endParaRPr lang="cs-CZ" sz="9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55976" y="116632"/>
            <a:ext cx="1954560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22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4581128"/>
            <a:ext cx="2064221" cy="737964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347864" y="4581128"/>
            <a:ext cx="46085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siřičitan chromitý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772816"/>
            <a:ext cx="820891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Cr</a:t>
            </a:r>
            <a:r>
              <a:rPr lang="cs-CZ" sz="9600" baseline="-25000" dirty="0" smtClean="0">
                <a:cs typeface="Arial" pitchFamily="34" charset="0"/>
              </a:rPr>
              <a:t>2 </a:t>
            </a:r>
            <a:r>
              <a:rPr lang="cs-CZ" sz="9600" dirty="0" smtClean="0">
                <a:cs typeface="Arial" pitchFamily="34" charset="0"/>
              </a:rPr>
              <a:t>(SO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r>
              <a:rPr lang="cs-CZ" sz="9600" dirty="0" smtClean="0">
                <a:cs typeface="Arial" pitchFamily="34" charset="0"/>
              </a:rPr>
              <a:t>)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355976" y="58614"/>
            <a:ext cx="2098576" cy="994122"/>
          </a:xfrm>
        </p:spPr>
        <p:txBody>
          <a:bodyPr/>
          <a:lstStyle/>
          <a:p>
            <a:pPr eaLnBrk="1" hangingPunct="1"/>
            <a:r>
              <a:rPr lang="cs-CZ" dirty="0" smtClean="0"/>
              <a:t>23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4581128"/>
            <a:ext cx="1944712" cy="720055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91880" y="4509120"/>
            <a:ext cx="489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jodid molybdenový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39752" y="1844824"/>
            <a:ext cx="446449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MoI</a:t>
            </a:r>
            <a:r>
              <a:rPr lang="cs-CZ" sz="9600" baseline="-25000" dirty="0" smtClean="0">
                <a:cs typeface="Arial" pitchFamily="34" charset="0"/>
              </a:rPr>
              <a:t>6</a:t>
            </a:r>
            <a:endParaRPr lang="cs-CZ" sz="9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45632" y="116632"/>
            <a:ext cx="2026568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24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4581128"/>
            <a:ext cx="1872134" cy="719931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635896" y="4581128"/>
            <a:ext cx="4752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síran </a:t>
            </a:r>
            <a:r>
              <a:rPr lang="cs-CZ" sz="4000" dirty="0" smtClean="0"/>
              <a:t>železnatý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844824"/>
            <a:ext cx="83529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FeSO</a:t>
            </a:r>
            <a:r>
              <a:rPr lang="cs-CZ" sz="9600" baseline="-25000" dirty="0" smtClean="0">
                <a:cs typeface="Arial" pitchFamily="34" charset="0"/>
              </a:rPr>
              <a:t>4</a:t>
            </a:r>
            <a:endParaRPr lang="cs-CZ" sz="9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9608" y="130622"/>
            <a:ext cx="2530624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25</a:t>
            </a:r>
          </a:p>
        </p:txBody>
      </p:sp>
      <p:sp>
        <p:nvSpPr>
          <p:cNvPr id="297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4581128"/>
            <a:ext cx="2089745" cy="722089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563888" y="4581128"/>
            <a:ext cx="48245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fosforečnan měďný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844824"/>
            <a:ext cx="813690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cs-CZ" sz="9600" dirty="0" smtClean="0">
                <a:cs typeface="Arial" pitchFamily="34" charset="0"/>
              </a:rPr>
              <a:t>Cu</a:t>
            </a:r>
            <a:r>
              <a:rPr lang="cs-CZ" sz="9600" baseline="-25000" dirty="0" smtClean="0">
                <a:cs typeface="Arial" pitchFamily="34" charset="0"/>
              </a:rPr>
              <a:t>3 </a:t>
            </a:r>
            <a:r>
              <a:rPr lang="cs-CZ" sz="9600" dirty="0" smtClean="0">
                <a:cs typeface="Arial" pitchFamily="34" charset="0"/>
              </a:rPr>
              <a:t>PO</a:t>
            </a:r>
            <a:r>
              <a:rPr lang="cs-CZ" sz="9600" baseline="-25000" dirty="0" smtClean="0">
                <a:cs typeface="Arial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9992" y="130622"/>
            <a:ext cx="1810544" cy="922114"/>
          </a:xfrm>
        </p:spPr>
        <p:txBody>
          <a:bodyPr/>
          <a:lstStyle/>
          <a:p>
            <a:pPr eaLnBrk="1" hangingPunct="1"/>
            <a:r>
              <a:rPr lang="cs-CZ" smtClean="0"/>
              <a:t>26</a:t>
            </a:r>
          </a:p>
        </p:txBody>
      </p:sp>
      <p:sp>
        <p:nvSpPr>
          <p:cNvPr id="307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4581128"/>
            <a:ext cx="1944142" cy="741263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347864" y="4581128"/>
            <a:ext cx="5112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dusičnan rtuťný 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528" y="1772816"/>
            <a:ext cx="835292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err="1" smtClean="0">
                <a:cs typeface="Arial" pitchFamily="34" charset="0"/>
              </a:rPr>
              <a:t>Hg</a:t>
            </a:r>
            <a:r>
              <a:rPr lang="cs-CZ" sz="9600" baseline="-25000" dirty="0" smtClean="0">
                <a:cs typeface="Arial" pitchFamily="34" charset="0"/>
              </a:rPr>
              <a:t> </a:t>
            </a:r>
            <a:r>
              <a:rPr lang="cs-CZ" sz="9600" dirty="0" smtClean="0">
                <a:cs typeface="Arial" pitchFamily="34" charset="0"/>
              </a:rPr>
              <a:t>NO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endParaRPr lang="cs-CZ" sz="9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355976" y="116632"/>
            <a:ext cx="2098576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 dirty="0">
                <a:solidFill>
                  <a:schemeClr val="tx2"/>
                </a:solidFill>
              </a:rPr>
              <a:t>2</a:t>
            </a:r>
            <a:r>
              <a:rPr lang="en-US" sz="4400" dirty="0">
                <a:solidFill>
                  <a:schemeClr val="tx2"/>
                </a:solidFill>
              </a:rPr>
              <a:t>7</a:t>
            </a:r>
            <a:endParaRPr lang="cs-CZ" sz="4400" dirty="0">
              <a:solidFill>
                <a:schemeClr val="tx2"/>
              </a:solidFill>
            </a:endParaRPr>
          </a:p>
        </p:txBody>
      </p:sp>
      <p:sp>
        <p:nvSpPr>
          <p:cNvPr id="317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4509120"/>
            <a:ext cx="2016720" cy="720501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347864" y="4509120"/>
            <a:ext cx="50405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chlorid hlinitý</a:t>
            </a:r>
            <a:endParaRPr lang="cs-CZ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1772816"/>
            <a:ext cx="871296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err="1" smtClean="0">
                <a:cs typeface="Arial" pitchFamily="34" charset="0"/>
              </a:rPr>
              <a:t>Al</a:t>
            </a:r>
            <a:r>
              <a:rPr lang="cs-CZ" sz="9600" baseline="-25000" dirty="0" smtClean="0">
                <a:cs typeface="Arial" pitchFamily="34" charset="0"/>
              </a:rPr>
              <a:t> </a:t>
            </a:r>
            <a:r>
              <a:rPr lang="cs-CZ" sz="9600" dirty="0" smtClean="0">
                <a:cs typeface="Arial" pitchFamily="34" charset="0"/>
              </a:rPr>
              <a:t>Cl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endParaRPr lang="cs-CZ" sz="9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188640"/>
            <a:ext cx="4906888" cy="778098"/>
          </a:xfrm>
        </p:spPr>
        <p:txBody>
          <a:bodyPr/>
          <a:lstStyle/>
          <a:p>
            <a:pPr eaLnBrk="1" hangingPunct="1"/>
            <a:r>
              <a:rPr lang="cs-CZ" dirty="0" smtClean="0"/>
              <a:t>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219256" cy="1800200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CuSO</a:t>
            </a:r>
            <a:r>
              <a:rPr lang="cs-CZ" sz="96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cs-CZ" sz="96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cs-CZ" sz="9000" b="1" dirty="0" smtClean="0">
              <a:latin typeface="+mj-lt"/>
            </a:endParaRPr>
          </a:p>
        </p:txBody>
      </p:sp>
      <p:sp>
        <p:nvSpPr>
          <p:cNvPr id="5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4653136"/>
            <a:ext cx="1944216" cy="720080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779912" y="4653136"/>
            <a:ext cx="3888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síran měďnatý 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45632" y="116632"/>
            <a:ext cx="2098576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28</a:t>
            </a:r>
          </a:p>
        </p:txBody>
      </p:sp>
      <p:sp>
        <p:nvSpPr>
          <p:cNvPr id="327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4653136"/>
            <a:ext cx="2015579" cy="644872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563888" y="4653136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sulfid manganatý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772816"/>
            <a:ext cx="828092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sz="9600" dirty="0" err="1" smtClean="0">
                <a:cs typeface="Arial" pitchFamily="34" charset="0"/>
              </a:rPr>
              <a:t>MnS</a:t>
            </a:r>
            <a:endParaRPr lang="cs-CZ" sz="9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4941168"/>
            <a:ext cx="7776864" cy="461665"/>
          </a:xfrm>
          <a:prstGeom prst="rect">
            <a:avLst/>
          </a:prstGeom>
          <a:solidFill>
            <a:srgbClr val="67D41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Výukový materiál byl vytvořen na základě  vzoru </a:t>
            </a:r>
            <a:r>
              <a:rPr lang="cs-CZ" sz="1200" dirty="0" smtClean="0">
                <a:solidFill>
                  <a:srgbClr val="000000"/>
                </a:solidFill>
                <a:latin typeface="Arial - 18"/>
              </a:rPr>
              <a:t>VY_32_INOVACE_11_AZ kvíz Vznik a vývoj života na Zemi.</a:t>
            </a:r>
          </a:p>
          <a:p>
            <a:pPr algn="ctr"/>
            <a:r>
              <a:rPr lang="cs-CZ" sz="1200" dirty="0" smtClean="0">
                <a:solidFill>
                  <a:srgbClr val="000000"/>
                </a:solidFill>
                <a:latin typeface="Arial - 18"/>
              </a:rPr>
              <a:t>Autor původního zdroje: Mgr. Jana Hřebecká – ZŠ Jevíčko</a:t>
            </a:r>
            <a:endParaRPr lang="cs-CZ" sz="1400" dirty="0" smtClean="0">
              <a:solidFill>
                <a:srgbClr val="000000"/>
              </a:solidFill>
              <a:latin typeface="Arial - 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63888" y="116632"/>
            <a:ext cx="3672408" cy="949498"/>
          </a:xfrm>
        </p:spPr>
        <p:txBody>
          <a:bodyPr/>
          <a:lstStyle/>
          <a:p>
            <a:pPr eaLnBrk="1" hangingPunct="1"/>
            <a:r>
              <a:rPr lang="cs-CZ" dirty="0" smtClean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219256" cy="194421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cs-CZ" sz="9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96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cs-CZ" sz="9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4653136"/>
            <a:ext cx="1800200" cy="720080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491880" y="4653136"/>
            <a:ext cx="35283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sulfid hlinitý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848" y="116632"/>
            <a:ext cx="4402832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844824"/>
            <a:ext cx="6408712" cy="20882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9600" dirty="0" err="1" smtClean="0">
                <a:latin typeface="Arial" pitchFamily="34" charset="0"/>
                <a:cs typeface="Arial" pitchFamily="34" charset="0"/>
              </a:rPr>
              <a:t>Fe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(NO</a:t>
            </a:r>
            <a:r>
              <a:rPr lang="cs-CZ" sz="9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cs-CZ" sz="9600" baseline="-25000" dirty="0" smtClean="0">
                <a:latin typeface="Arial" pitchFamily="34" charset="0"/>
                <a:cs typeface="Arial" pitchFamily="34" charset="0"/>
              </a:rPr>
              <a:t> 3</a:t>
            </a:r>
            <a:endParaRPr lang="cs-CZ" sz="9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4653136"/>
            <a:ext cx="1915691" cy="736624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563888" y="4653136"/>
            <a:ext cx="43924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dusičnan železitý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576" y="116632"/>
            <a:ext cx="3106688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712968" cy="216024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9600" baseline="-25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cs-CZ" sz="96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cs-CZ" sz="9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805488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99592" y="4653136"/>
            <a:ext cx="2016224" cy="720080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91880" y="4653136"/>
            <a:ext cx="50405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fosforečnan draselný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880" y="130622"/>
            <a:ext cx="3754760" cy="922114"/>
          </a:xfrm>
        </p:spPr>
        <p:txBody>
          <a:bodyPr/>
          <a:lstStyle/>
          <a:p>
            <a:pPr eaLnBrk="1" hangingPunct="1"/>
            <a:r>
              <a:rPr lang="cs-CZ" dirty="0" smtClean="0"/>
              <a:t>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16832"/>
            <a:ext cx="6552728" cy="23042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ZnSO</a:t>
            </a:r>
            <a:r>
              <a:rPr lang="cs-CZ" sz="96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cs-CZ" sz="96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None/>
            </a:pPr>
            <a:endParaRPr lang="cs-CZ" sz="16600" b="1" dirty="0" smtClean="0">
              <a:latin typeface="+mj-lt"/>
            </a:endParaRPr>
          </a:p>
        </p:txBody>
      </p:sp>
      <p:sp>
        <p:nvSpPr>
          <p:cNvPr id="9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4653136"/>
            <a:ext cx="1943572" cy="753963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75856" y="4653136"/>
            <a:ext cx="489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siřičitan zinečnatý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57600" y="188640"/>
            <a:ext cx="2746648" cy="778098"/>
          </a:xfrm>
        </p:spPr>
        <p:txBody>
          <a:bodyPr/>
          <a:lstStyle/>
          <a:p>
            <a:pPr eaLnBrk="1" hangingPunct="1"/>
            <a:r>
              <a:rPr lang="cs-CZ" dirty="0" smtClean="0"/>
              <a:t>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08912" cy="20882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HgCl</a:t>
            </a:r>
            <a:r>
              <a:rPr lang="cs-CZ" sz="96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9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4653136"/>
            <a:ext cx="2057425" cy="767109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19872" y="4725144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chlorid rtuťnatý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188640"/>
            <a:ext cx="3538736" cy="850106"/>
          </a:xfrm>
        </p:spPr>
        <p:txBody>
          <a:bodyPr/>
          <a:lstStyle/>
          <a:p>
            <a:pPr eaLnBrk="1" hangingPunct="1"/>
            <a:r>
              <a:rPr lang="cs-CZ" dirty="0" smtClean="0"/>
              <a:t>7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67D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4653136"/>
            <a:ext cx="1848768" cy="792088"/>
          </a:xfrm>
          <a:prstGeom prst="rect">
            <a:avLst/>
          </a:prstGeom>
          <a:solidFill>
            <a:srgbClr val="67D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75856" y="4653136"/>
            <a:ext cx="5112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uhličitan vápenatý</a:t>
            </a:r>
            <a:endParaRPr lang="cs-CZ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1988840"/>
            <a:ext cx="77048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cs-CZ" sz="9600" dirty="0" smtClean="0">
                <a:cs typeface="Arial" pitchFamily="34" charset="0"/>
              </a:rPr>
              <a:t>CaCO</a:t>
            </a:r>
            <a:r>
              <a:rPr lang="cs-CZ" sz="9600" baseline="-25000" dirty="0" smtClean="0">
                <a:cs typeface="Arial" pitchFamily="34" charset="0"/>
              </a:rPr>
              <a:t>3</a:t>
            </a:r>
            <a:endParaRPr lang="cs-CZ" sz="96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302</Words>
  <Application>Microsoft Office PowerPoint</Application>
  <PresentationFormat>Předvádění na obrazovce (4:3)</PresentationFormat>
  <Paragraphs>229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Výchozí návrh</vt:lpstr>
      <vt:lpstr>Snímek 1</vt:lpstr>
      <vt:lpstr>Snímek 2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Snímek 29</vt:lpstr>
      <vt:lpstr>28</vt:lpstr>
      <vt:lpstr>Snímek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Kvíz - savci</dc:title>
  <dc:creator>Pavel Žižka</dc:creator>
  <dc:description>Autorem materiálu a všech jeho částí, není-li uvedeno jinak, je Pavel Žižka. Dostupné z Metodického portálu www.rvp.cz, ISSN: 1802-4785, financovaného z ESF a státního rozpočtu ČR. Provozováno Výzkumným ústavem pedagogickým v Praze.</dc:description>
  <cp:lastModifiedBy>marsik</cp:lastModifiedBy>
  <cp:revision>319</cp:revision>
  <dcterms:created xsi:type="dcterms:W3CDTF">2010-08-29T18:44:46Z</dcterms:created>
  <dcterms:modified xsi:type="dcterms:W3CDTF">2014-01-03T14:15:44Z</dcterms:modified>
</cp:coreProperties>
</file>