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5" r:id="rId4"/>
    <p:sldId id="264" r:id="rId5"/>
    <p:sldId id="262" r:id="rId6"/>
    <p:sldId id="263" r:id="rId7"/>
    <p:sldId id="257" r:id="rId8"/>
    <p:sldId id="258" r:id="rId9"/>
    <p:sldId id="260" r:id="rId1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7D4"/>
    <a:srgbClr val="D1EFE2"/>
    <a:srgbClr val="A2F4A4"/>
    <a:srgbClr val="97FFCB"/>
    <a:srgbClr val="006600"/>
    <a:srgbClr val="FF0000"/>
    <a:srgbClr val="660033"/>
    <a:srgbClr val="FDD6D3"/>
    <a:srgbClr val="0033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83" d="100"/>
          <a:sy n="83" d="100"/>
        </p:scale>
        <p:origin x="-9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36D234-7FCD-4B1D-994F-5AD035E124D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AE9D0-983A-4395-A7CC-1F788D406DF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08930-EDA9-416C-B2F4-038E9E3CC4A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0406A-F607-4F97-B916-37FC96E9860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BE87D-53B1-41D4-9F95-81546EDBC0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2AB2F-0F04-491F-924A-3F581FC92EF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72FC9-B821-4E48-9F0F-FD5661B9167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A2749-072E-460E-B518-275128D8B5E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67A6A-FACF-4690-9FAA-8372BDEC893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9F239-1799-49CF-9CF8-4B180E823ED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E6536-21A8-40C2-904C-B1378589DEC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5000"/>
            <a:lum/>
          </a:blip>
          <a:srcRect/>
          <a:stretch>
            <a:fillRect l="-2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8E8F5213-8B3D-4A84-ACBA-44F71E40B1F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2411760" y="1628800"/>
            <a:ext cx="5832648" cy="1008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4F1E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NEUTRALIZACE</a:t>
            </a:r>
          </a:p>
        </p:txBody>
      </p:sp>
      <p:pic>
        <p:nvPicPr>
          <p:cNvPr id="5" name="Picture 2" descr="E:\Ch projekt\8 -nebezpečné látky - test HOTPOT\logo bar.jpg"/>
          <p:cNvPicPr>
            <a:picLocks noChangeAspect="1" noChangeArrowheads="1"/>
          </p:cNvPicPr>
          <p:nvPr/>
        </p:nvPicPr>
        <p:blipFill>
          <a:blip r:embed="rId2" cstate="print"/>
          <a:srcRect t="12239"/>
          <a:stretch>
            <a:fillRect/>
          </a:stretch>
        </p:blipFill>
        <p:spPr bwMode="auto">
          <a:xfrm>
            <a:off x="251520" y="260648"/>
            <a:ext cx="4248472" cy="892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ajurvedaguru.cz/wp-content/uploads/dreamstime_xs_168526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996952"/>
            <a:ext cx="5328592" cy="3552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4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79512" y="2636912"/>
            <a:ext cx="7776864" cy="72008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3672408" cy="648072"/>
          </a:xfrm>
          <a:solidFill>
            <a:srgbClr val="FFFF99"/>
          </a:solidFill>
        </p:spPr>
        <p:txBody>
          <a:bodyPr/>
          <a:lstStyle/>
          <a:p>
            <a:r>
              <a:rPr lang="cs-CZ" sz="3200" b="1" dirty="0">
                <a:latin typeface="Arial" charset="0"/>
              </a:rPr>
              <a:t>NEUTRALIZACE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640960" cy="36004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dirty="0"/>
              <a:t> </a:t>
            </a:r>
            <a:r>
              <a:rPr lang="cs-CZ" dirty="0">
                <a:latin typeface="Arial" charset="0"/>
              </a:rPr>
              <a:t>je chemická reakce kyseliny </a:t>
            </a:r>
            <a:r>
              <a:rPr lang="cs-CZ" dirty="0" smtClean="0">
                <a:latin typeface="Arial" charset="0"/>
              </a:rPr>
              <a:t>s hydroxidem</a:t>
            </a:r>
          </a:p>
          <a:p>
            <a:pPr>
              <a:buFont typeface="Wingdings" pitchFamily="2" charset="2"/>
              <a:buChar char="Ø"/>
            </a:pPr>
            <a:r>
              <a:rPr lang="cs-CZ" dirty="0" smtClean="0">
                <a:latin typeface="Arial" charset="0"/>
              </a:rPr>
              <a:t> vzniká </a:t>
            </a:r>
            <a:r>
              <a:rPr lang="cs-CZ" dirty="0">
                <a:latin typeface="Arial" charset="0"/>
              </a:rPr>
              <a:t>při ní sůl a voda</a:t>
            </a:r>
          </a:p>
          <a:p>
            <a:pPr>
              <a:buFont typeface="Wingdings" pitchFamily="2" charset="2"/>
              <a:buNone/>
            </a:pPr>
            <a:endParaRPr lang="cs-CZ" sz="1800" dirty="0">
              <a:solidFill>
                <a:srgbClr val="FF0000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3600" dirty="0" smtClean="0">
                <a:solidFill>
                  <a:srgbClr val="FF0000"/>
                </a:solidFill>
                <a:latin typeface="Arial" charset="0"/>
              </a:rPr>
              <a:t>kyselina </a:t>
            </a:r>
            <a:r>
              <a:rPr lang="cs-CZ" sz="3600" dirty="0" smtClean="0">
                <a:latin typeface="Arial" charset="0"/>
              </a:rPr>
              <a:t>+ </a:t>
            </a:r>
            <a:r>
              <a:rPr lang="cs-CZ" sz="3600" dirty="0" smtClean="0">
                <a:solidFill>
                  <a:srgbClr val="0000FF"/>
                </a:solidFill>
                <a:latin typeface="Arial" charset="0"/>
              </a:rPr>
              <a:t>hydroxid           </a:t>
            </a:r>
            <a:r>
              <a:rPr lang="cs-CZ" sz="3600" dirty="0" smtClean="0">
                <a:solidFill>
                  <a:srgbClr val="009900"/>
                </a:solidFill>
                <a:latin typeface="Arial" charset="0"/>
              </a:rPr>
              <a:t>sůl </a:t>
            </a:r>
            <a:r>
              <a:rPr lang="cs-CZ" sz="3600" dirty="0" smtClean="0">
                <a:latin typeface="Arial" charset="0"/>
              </a:rPr>
              <a:t>+ </a:t>
            </a:r>
            <a:r>
              <a:rPr lang="cs-CZ" sz="3600" dirty="0" smtClean="0">
                <a:solidFill>
                  <a:srgbClr val="3399FF"/>
                </a:solidFill>
                <a:latin typeface="Arial" charset="0"/>
              </a:rPr>
              <a:t>voda</a:t>
            </a:r>
            <a:endParaRPr lang="cs-CZ" sz="3600" dirty="0">
              <a:solidFill>
                <a:srgbClr val="3399FF"/>
              </a:solidFill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2800" dirty="0" err="1" smtClean="0">
                <a:latin typeface="Arial" charset="0"/>
              </a:rPr>
              <a:t>př</a:t>
            </a:r>
            <a:r>
              <a:rPr lang="cs-CZ" dirty="0">
                <a:latin typeface="Arial" charset="0"/>
              </a:rPr>
              <a:t>: </a:t>
            </a:r>
            <a:r>
              <a:rPr lang="cs-CZ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HCl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cs-CZ" dirty="0">
                <a:latin typeface="Arial" charset="0"/>
              </a:rPr>
              <a:t>+   </a:t>
            </a:r>
            <a:r>
              <a:rPr lang="cs-CZ" dirty="0" smtClean="0">
                <a:latin typeface="Arial" charset="0"/>
              </a:rPr>
              <a:t>  </a:t>
            </a:r>
            <a:r>
              <a:rPr lang="cs-CZ" dirty="0" err="1" smtClean="0">
                <a:solidFill>
                  <a:srgbClr val="0000FF"/>
                </a:solidFill>
                <a:latin typeface="Arial" charset="0"/>
              </a:rPr>
              <a:t>NaOH</a:t>
            </a:r>
            <a:r>
              <a:rPr lang="cs-CZ" dirty="0" smtClean="0">
                <a:solidFill>
                  <a:srgbClr val="0000FF"/>
                </a:solidFill>
                <a:latin typeface="Arial" charset="0"/>
              </a:rPr>
              <a:t>              </a:t>
            </a:r>
            <a:r>
              <a:rPr lang="cs-CZ" dirty="0" err="1" smtClean="0">
                <a:solidFill>
                  <a:srgbClr val="009900"/>
                </a:solidFill>
                <a:latin typeface="Arial" charset="0"/>
              </a:rPr>
              <a:t>NaCl</a:t>
            </a:r>
            <a:r>
              <a:rPr lang="cs-CZ" dirty="0" smtClean="0">
                <a:solidFill>
                  <a:srgbClr val="009900"/>
                </a:solidFill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+  </a:t>
            </a:r>
            <a:r>
              <a:rPr lang="cs-CZ" dirty="0">
                <a:solidFill>
                  <a:srgbClr val="3399FF"/>
                </a:solidFill>
                <a:latin typeface="Arial" charset="0"/>
              </a:rPr>
              <a:t>H</a:t>
            </a:r>
            <a:r>
              <a:rPr lang="cs-CZ" b="1" baseline="-25000" dirty="0">
                <a:solidFill>
                  <a:srgbClr val="3399FF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3399FF"/>
                </a:solidFill>
                <a:latin typeface="Arial" charset="0"/>
              </a:rPr>
              <a:t>O</a:t>
            </a:r>
            <a:endParaRPr lang="cs-CZ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sz="1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cs-CZ" sz="1800" dirty="0" err="1" smtClean="0">
                <a:ln w="3175">
                  <a:solidFill>
                    <a:srgbClr val="FDD6D3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</a:rPr>
              <a:t>kys.chlorovodíková</a:t>
            </a:r>
            <a:r>
              <a:rPr lang="cs-CZ" sz="2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2000" dirty="0" smtClean="0">
                <a:latin typeface="Arial" charset="0"/>
              </a:rPr>
              <a:t>+ </a:t>
            </a:r>
            <a:r>
              <a:rPr lang="cs-CZ" sz="2000" dirty="0" smtClean="0">
                <a:solidFill>
                  <a:srgbClr val="0000FF"/>
                </a:solidFill>
                <a:latin typeface="Arial" charset="0"/>
              </a:rPr>
              <a:t>hydroxid </a:t>
            </a:r>
            <a:r>
              <a:rPr lang="cs-CZ" sz="2000" dirty="0">
                <a:solidFill>
                  <a:srgbClr val="0000FF"/>
                </a:solidFill>
                <a:latin typeface="Arial" charset="0"/>
              </a:rPr>
              <a:t>sodný        </a:t>
            </a:r>
            <a:r>
              <a:rPr lang="cs-CZ" sz="2000" dirty="0" smtClean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cs-CZ" sz="2000" dirty="0" smtClean="0">
                <a:solidFill>
                  <a:srgbClr val="009900"/>
                </a:solidFill>
                <a:latin typeface="Arial" charset="0"/>
              </a:rPr>
              <a:t>chlorid </a:t>
            </a:r>
            <a:r>
              <a:rPr lang="cs-CZ" sz="2000" dirty="0">
                <a:solidFill>
                  <a:srgbClr val="009900"/>
                </a:solidFill>
                <a:latin typeface="Arial" charset="0"/>
              </a:rPr>
              <a:t>sodný </a:t>
            </a:r>
            <a:r>
              <a:rPr lang="cs-CZ" sz="2000" dirty="0">
                <a:latin typeface="Arial" charset="0"/>
              </a:rPr>
              <a:t>+  </a:t>
            </a:r>
            <a:r>
              <a:rPr lang="cs-CZ" sz="2000" dirty="0">
                <a:solidFill>
                  <a:srgbClr val="3399FF"/>
                </a:solidFill>
                <a:latin typeface="Arial" charset="0"/>
              </a:rPr>
              <a:t>voda</a:t>
            </a:r>
            <a:endParaRPr lang="cs-CZ" sz="2000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dirty="0">
              <a:latin typeface="Arial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427984" y="2996952"/>
            <a:ext cx="1008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4355976" y="3861048"/>
            <a:ext cx="936104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2" name="Picture 2" descr="C:\Users\marsik\Desktop\obr neu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157192"/>
            <a:ext cx="7162800" cy="1076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1196752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254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cs-CZ" sz="2800" b="1" dirty="0" smtClean="0">
                <a:solidFill>
                  <a:srgbClr val="3F2115"/>
                </a:solidFill>
              </a:rPr>
              <a:t>odle obrázku rozhodni:</a:t>
            </a:r>
          </a:p>
          <a:p>
            <a:pPr algn="l"/>
            <a:endParaRPr lang="cs-CZ" sz="1200" b="1" dirty="0" smtClean="0">
              <a:solidFill>
                <a:srgbClr val="3F2115"/>
              </a:solidFill>
            </a:endParaRPr>
          </a:p>
          <a:p>
            <a:pPr marL="514350" indent="-514350" algn="l"/>
            <a:r>
              <a:rPr lang="cs-CZ" sz="2800" b="1" dirty="0" smtClean="0">
                <a:solidFill>
                  <a:srgbClr val="3F2115"/>
                </a:solidFill>
              </a:rPr>
              <a:t>1. Ve které kádince je roztok kyseliny  </a:t>
            </a:r>
          </a:p>
          <a:p>
            <a:pPr marL="514350" indent="-514350" algn="l"/>
            <a:r>
              <a:rPr lang="cs-CZ" sz="2800" b="1" dirty="0" smtClean="0">
                <a:solidFill>
                  <a:srgbClr val="3F2115"/>
                </a:solidFill>
              </a:rPr>
              <a:t>     a ve které roztok zásady?</a:t>
            </a:r>
          </a:p>
          <a:p>
            <a:pPr marL="514350" indent="-514350" algn="l"/>
            <a:endParaRPr lang="cs-CZ" sz="800" b="1" dirty="0" smtClean="0">
              <a:solidFill>
                <a:srgbClr val="3F2115"/>
              </a:solidFill>
            </a:endParaRPr>
          </a:p>
          <a:p>
            <a:pPr algn="l"/>
            <a:r>
              <a:rPr lang="cs-CZ" sz="2800" b="1" dirty="0" smtClean="0">
                <a:solidFill>
                  <a:srgbClr val="3F2115"/>
                </a:solidFill>
              </a:rPr>
              <a:t>2. Co vznikne po smíchání obou látek?</a:t>
            </a:r>
          </a:p>
          <a:p>
            <a:pPr algn="l"/>
            <a:endParaRPr lang="cs-CZ" sz="800" b="1" dirty="0" smtClean="0">
              <a:solidFill>
                <a:srgbClr val="3F2115"/>
              </a:solidFill>
            </a:endParaRPr>
          </a:p>
          <a:p>
            <a:pPr algn="l"/>
            <a:r>
              <a:rPr lang="cs-CZ" sz="2800" b="1" dirty="0" smtClean="0">
                <a:solidFill>
                  <a:srgbClr val="3F2115"/>
                </a:solidFill>
              </a:rPr>
              <a:t>3. Za jakých okolností při reakci </a:t>
            </a:r>
          </a:p>
          <a:p>
            <a:pPr algn="l"/>
            <a:r>
              <a:rPr lang="cs-CZ" sz="2800" b="1" dirty="0" smtClean="0">
                <a:solidFill>
                  <a:srgbClr val="3F2115"/>
                </a:solidFill>
              </a:rPr>
              <a:t>    kyseliny a hydroxidu vznikne  </a:t>
            </a:r>
          </a:p>
          <a:p>
            <a:pPr algn="l"/>
            <a:r>
              <a:rPr lang="cs-CZ" sz="2800" b="1" dirty="0" smtClean="0">
                <a:solidFill>
                  <a:srgbClr val="3F2115"/>
                </a:solidFill>
              </a:rPr>
              <a:t>    opravdu neutrální roztok?</a:t>
            </a:r>
            <a:endParaRPr lang="cs-CZ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4536504" cy="648072"/>
          </a:xfrm>
          <a:solidFill>
            <a:srgbClr val="FFFF99"/>
          </a:solidFill>
        </p:spPr>
        <p:txBody>
          <a:bodyPr/>
          <a:lstStyle/>
          <a:p>
            <a:r>
              <a:rPr lang="cs-CZ" sz="3200" b="1" dirty="0" smtClean="0">
                <a:latin typeface="Arial" charset="0"/>
              </a:rPr>
              <a:t>Znáš odpověď?</a:t>
            </a:r>
            <a:endParaRPr lang="cs-CZ" sz="32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Skupina 101"/>
          <p:cNvGrpSpPr/>
          <p:nvPr/>
        </p:nvGrpSpPr>
        <p:grpSpPr>
          <a:xfrm>
            <a:off x="755576" y="188640"/>
            <a:ext cx="2736304" cy="3168352"/>
            <a:chOff x="755576" y="188640"/>
            <a:chExt cx="2736304" cy="3168352"/>
          </a:xfrm>
        </p:grpSpPr>
        <p:sp>
          <p:nvSpPr>
            <p:cNvPr id="46" name="Plechovka 45"/>
            <p:cNvSpPr/>
            <p:nvPr/>
          </p:nvSpPr>
          <p:spPr bwMode="auto">
            <a:xfrm>
              <a:off x="755576" y="188640"/>
              <a:ext cx="2736304" cy="3168352"/>
            </a:xfrm>
            <a:prstGeom prst="can">
              <a:avLst/>
            </a:prstGeom>
            <a:solidFill>
              <a:srgbClr val="FF5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20"/>
            <p:cNvSpPr>
              <a:spLocks noChangeArrowheads="1"/>
            </p:cNvSpPr>
            <p:nvPr/>
          </p:nvSpPr>
          <p:spPr bwMode="auto">
            <a:xfrm>
              <a:off x="1259012" y="1413198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827584" y="1052736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7" name="Oval 25"/>
            <p:cNvSpPr>
              <a:spLocks noChangeArrowheads="1"/>
            </p:cNvSpPr>
            <p:nvPr/>
          </p:nvSpPr>
          <p:spPr bwMode="auto">
            <a:xfrm>
              <a:off x="1043608" y="1988840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8" name="Oval 25"/>
            <p:cNvSpPr>
              <a:spLocks noChangeArrowheads="1"/>
            </p:cNvSpPr>
            <p:nvPr/>
          </p:nvSpPr>
          <p:spPr bwMode="auto">
            <a:xfrm>
              <a:off x="899592" y="2636912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9" name="Oval 25"/>
            <p:cNvSpPr>
              <a:spLocks noChangeArrowheads="1"/>
            </p:cNvSpPr>
            <p:nvPr/>
          </p:nvSpPr>
          <p:spPr bwMode="auto">
            <a:xfrm>
              <a:off x="1547664" y="1052736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50" name="Oval 25"/>
            <p:cNvSpPr>
              <a:spLocks noChangeArrowheads="1"/>
            </p:cNvSpPr>
            <p:nvPr/>
          </p:nvSpPr>
          <p:spPr bwMode="auto">
            <a:xfrm>
              <a:off x="2195736" y="2636912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2843808" y="2132856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52" name="Oval 25"/>
            <p:cNvSpPr>
              <a:spLocks noChangeArrowheads="1"/>
            </p:cNvSpPr>
            <p:nvPr/>
          </p:nvSpPr>
          <p:spPr bwMode="auto">
            <a:xfrm>
              <a:off x="2411760" y="1340768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53" name="Oval 25"/>
            <p:cNvSpPr>
              <a:spLocks noChangeArrowheads="1"/>
            </p:cNvSpPr>
            <p:nvPr/>
          </p:nvSpPr>
          <p:spPr bwMode="auto">
            <a:xfrm>
              <a:off x="2843808" y="980728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auto">
            <a:xfrm>
              <a:off x="1619672" y="1772816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55" name="Oval 20"/>
            <p:cNvSpPr>
              <a:spLocks noChangeArrowheads="1"/>
            </p:cNvSpPr>
            <p:nvPr/>
          </p:nvSpPr>
          <p:spPr bwMode="auto">
            <a:xfrm>
              <a:off x="1835696" y="2276872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56" name="Oval 20"/>
            <p:cNvSpPr>
              <a:spLocks noChangeArrowheads="1"/>
            </p:cNvSpPr>
            <p:nvPr/>
          </p:nvSpPr>
          <p:spPr bwMode="auto">
            <a:xfrm>
              <a:off x="1475656" y="2708920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2267744" y="1916832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58" name="Oval 20"/>
            <p:cNvSpPr>
              <a:spLocks noChangeArrowheads="1"/>
            </p:cNvSpPr>
            <p:nvPr/>
          </p:nvSpPr>
          <p:spPr bwMode="auto">
            <a:xfrm>
              <a:off x="2051720" y="1124744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2987824" y="1556792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60" name="Oval 20"/>
            <p:cNvSpPr>
              <a:spLocks noChangeArrowheads="1"/>
            </p:cNvSpPr>
            <p:nvPr/>
          </p:nvSpPr>
          <p:spPr bwMode="auto">
            <a:xfrm>
              <a:off x="2987824" y="2780928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</p:grpSp>
      <p:sp>
        <p:nvSpPr>
          <p:cNvPr id="64" name="TextovéPole 63"/>
          <p:cNvSpPr txBox="1"/>
          <p:nvPr/>
        </p:nvSpPr>
        <p:spPr>
          <a:xfrm>
            <a:off x="1403648" y="332656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kyselina</a:t>
            </a:r>
            <a:endParaRPr lang="cs-CZ" b="1" dirty="0">
              <a:solidFill>
                <a:srgbClr val="C00000"/>
              </a:solidFill>
            </a:endParaRPr>
          </a:p>
        </p:txBody>
      </p:sp>
      <p:grpSp>
        <p:nvGrpSpPr>
          <p:cNvPr id="103" name="Skupina 102"/>
          <p:cNvGrpSpPr/>
          <p:nvPr/>
        </p:nvGrpSpPr>
        <p:grpSpPr>
          <a:xfrm>
            <a:off x="4572000" y="260648"/>
            <a:ext cx="2736304" cy="3096344"/>
            <a:chOff x="4572000" y="260648"/>
            <a:chExt cx="2736304" cy="3096344"/>
          </a:xfrm>
        </p:grpSpPr>
        <p:sp>
          <p:nvSpPr>
            <p:cNvPr id="45" name="Plechovka 44"/>
            <p:cNvSpPr/>
            <p:nvPr/>
          </p:nvSpPr>
          <p:spPr bwMode="auto">
            <a:xfrm>
              <a:off x="4572000" y="260648"/>
              <a:ext cx="2736304" cy="3096344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Oval 37"/>
            <p:cNvSpPr>
              <a:spLocks noChangeArrowheads="1"/>
            </p:cNvSpPr>
            <p:nvPr/>
          </p:nvSpPr>
          <p:spPr bwMode="auto">
            <a:xfrm>
              <a:off x="5364088" y="1124744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25" name="Oval 43"/>
            <p:cNvSpPr>
              <a:spLocks noChangeArrowheads="1"/>
            </p:cNvSpPr>
            <p:nvPr/>
          </p:nvSpPr>
          <p:spPr bwMode="auto">
            <a:xfrm>
              <a:off x="6300192" y="220486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1" name="Oval 43"/>
            <p:cNvSpPr>
              <a:spLocks noChangeArrowheads="1"/>
            </p:cNvSpPr>
            <p:nvPr/>
          </p:nvSpPr>
          <p:spPr bwMode="auto">
            <a:xfrm>
              <a:off x="6804248" y="1268760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2" name="Oval 43"/>
            <p:cNvSpPr>
              <a:spLocks noChangeArrowheads="1"/>
            </p:cNvSpPr>
            <p:nvPr/>
          </p:nvSpPr>
          <p:spPr bwMode="auto">
            <a:xfrm>
              <a:off x="5796136" y="2492896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3" name="Oval 43"/>
            <p:cNvSpPr>
              <a:spLocks noChangeArrowheads="1"/>
            </p:cNvSpPr>
            <p:nvPr/>
          </p:nvSpPr>
          <p:spPr bwMode="auto">
            <a:xfrm>
              <a:off x="5220072" y="1628800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5940152" y="148478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5" name="Oval 43"/>
            <p:cNvSpPr>
              <a:spLocks noChangeArrowheads="1"/>
            </p:cNvSpPr>
            <p:nvPr/>
          </p:nvSpPr>
          <p:spPr bwMode="auto">
            <a:xfrm>
              <a:off x="4644008" y="184482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6" name="Oval 43"/>
            <p:cNvSpPr>
              <a:spLocks noChangeArrowheads="1"/>
            </p:cNvSpPr>
            <p:nvPr/>
          </p:nvSpPr>
          <p:spPr bwMode="auto">
            <a:xfrm>
              <a:off x="6804248" y="256490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7" name="Oval 43"/>
            <p:cNvSpPr>
              <a:spLocks noChangeArrowheads="1"/>
            </p:cNvSpPr>
            <p:nvPr/>
          </p:nvSpPr>
          <p:spPr bwMode="auto">
            <a:xfrm>
              <a:off x="4716016" y="256490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5148064" y="2204864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6804248" y="1988840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>
              <a:off x="4716016" y="1340768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6228184" y="1052736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5868144" y="1988840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3" name="Oval 37"/>
            <p:cNvSpPr>
              <a:spLocks noChangeArrowheads="1"/>
            </p:cNvSpPr>
            <p:nvPr/>
          </p:nvSpPr>
          <p:spPr bwMode="auto">
            <a:xfrm>
              <a:off x="5364088" y="2780928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44" name="Oval 37"/>
            <p:cNvSpPr>
              <a:spLocks noChangeArrowheads="1"/>
            </p:cNvSpPr>
            <p:nvPr/>
          </p:nvSpPr>
          <p:spPr bwMode="auto">
            <a:xfrm>
              <a:off x="6228184" y="2852936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</p:grpSp>
      <p:sp>
        <p:nvSpPr>
          <p:cNvPr id="65" name="TextovéPole 64"/>
          <p:cNvSpPr txBox="1"/>
          <p:nvPr/>
        </p:nvSpPr>
        <p:spPr>
          <a:xfrm>
            <a:off x="5364088" y="33265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zásada</a:t>
            </a:r>
            <a:endParaRPr lang="cs-CZ" b="1" dirty="0">
              <a:solidFill>
                <a:srgbClr val="0070C0"/>
              </a:solidFill>
            </a:endParaRPr>
          </a:p>
        </p:txBody>
      </p:sp>
      <p:grpSp>
        <p:nvGrpSpPr>
          <p:cNvPr id="105" name="Skupina 104"/>
          <p:cNvGrpSpPr/>
          <p:nvPr/>
        </p:nvGrpSpPr>
        <p:grpSpPr>
          <a:xfrm>
            <a:off x="1547664" y="4005064"/>
            <a:ext cx="4896544" cy="2664296"/>
            <a:chOff x="1547664" y="4005064"/>
            <a:chExt cx="4896544" cy="2664296"/>
          </a:xfrm>
        </p:grpSpPr>
        <p:sp>
          <p:nvSpPr>
            <p:cNvPr id="62" name="Plechovka 61"/>
            <p:cNvSpPr/>
            <p:nvPr/>
          </p:nvSpPr>
          <p:spPr bwMode="auto">
            <a:xfrm>
              <a:off x="1547664" y="4005064"/>
              <a:ext cx="4896544" cy="2664296"/>
            </a:xfrm>
            <a:prstGeom prst="can">
              <a:avLst/>
            </a:prstGeom>
            <a:solidFill>
              <a:srgbClr val="BBE7D4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Oval 20"/>
            <p:cNvSpPr>
              <a:spLocks noChangeArrowheads="1"/>
            </p:cNvSpPr>
            <p:nvPr/>
          </p:nvSpPr>
          <p:spPr bwMode="auto">
            <a:xfrm>
              <a:off x="1691680" y="5373216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66" name="Oval 25"/>
            <p:cNvSpPr>
              <a:spLocks noChangeArrowheads="1"/>
            </p:cNvSpPr>
            <p:nvPr/>
          </p:nvSpPr>
          <p:spPr bwMode="auto">
            <a:xfrm>
              <a:off x="1979712" y="4725144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>
              <a:off x="1979712" y="5805264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68" name="Oval 25"/>
            <p:cNvSpPr>
              <a:spLocks noChangeArrowheads="1"/>
            </p:cNvSpPr>
            <p:nvPr/>
          </p:nvSpPr>
          <p:spPr bwMode="auto">
            <a:xfrm>
              <a:off x="2843808" y="5373216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3131840" y="4725144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70" name="Oval 25"/>
            <p:cNvSpPr>
              <a:spLocks noChangeArrowheads="1"/>
            </p:cNvSpPr>
            <p:nvPr/>
          </p:nvSpPr>
          <p:spPr bwMode="auto">
            <a:xfrm>
              <a:off x="3851920" y="5805264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71" name="Oval 25"/>
            <p:cNvSpPr>
              <a:spLocks noChangeArrowheads="1"/>
            </p:cNvSpPr>
            <p:nvPr/>
          </p:nvSpPr>
          <p:spPr bwMode="auto">
            <a:xfrm>
              <a:off x="5940152" y="5373216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4283968" y="5013176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5652120" y="4941168"/>
              <a:ext cx="431850" cy="4326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Cl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74" name="Oval 20"/>
            <p:cNvSpPr>
              <a:spLocks noChangeArrowheads="1"/>
            </p:cNvSpPr>
            <p:nvPr/>
          </p:nvSpPr>
          <p:spPr bwMode="auto">
            <a:xfrm>
              <a:off x="2411760" y="6165304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75" name="Oval 20"/>
            <p:cNvSpPr>
              <a:spLocks noChangeArrowheads="1"/>
            </p:cNvSpPr>
            <p:nvPr/>
          </p:nvSpPr>
          <p:spPr bwMode="auto">
            <a:xfrm>
              <a:off x="5868144" y="6021288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76" name="Oval 20"/>
            <p:cNvSpPr>
              <a:spLocks noChangeArrowheads="1"/>
            </p:cNvSpPr>
            <p:nvPr/>
          </p:nvSpPr>
          <p:spPr bwMode="auto">
            <a:xfrm>
              <a:off x="3275856" y="6165304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77" name="Oval 20"/>
            <p:cNvSpPr>
              <a:spLocks noChangeArrowheads="1"/>
            </p:cNvSpPr>
            <p:nvPr/>
          </p:nvSpPr>
          <p:spPr bwMode="auto">
            <a:xfrm>
              <a:off x="4716016" y="6165304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78" name="Oval 20"/>
            <p:cNvSpPr>
              <a:spLocks noChangeArrowheads="1"/>
            </p:cNvSpPr>
            <p:nvPr/>
          </p:nvSpPr>
          <p:spPr bwMode="auto">
            <a:xfrm>
              <a:off x="4716016" y="4725144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79" name="Oval 20"/>
            <p:cNvSpPr>
              <a:spLocks noChangeArrowheads="1"/>
            </p:cNvSpPr>
            <p:nvPr/>
          </p:nvSpPr>
          <p:spPr bwMode="auto">
            <a:xfrm>
              <a:off x="4788024" y="5373216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80" name="Oval 20"/>
            <p:cNvSpPr>
              <a:spLocks noChangeArrowheads="1"/>
            </p:cNvSpPr>
            <p:nvPr/>
          </p:nvSpPr>
          <p:spPr bwMode="auto">
            <a:xfrm>
              <a:off x="3491880" y="5085184"/>
              <a:ext cx="360660" cy="35961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H</a:t>
              </a:r>
              <a:r>
                <a:rPr lang="cs-CZ" sz="1200" baseline="30000" dirty="0"/>
                <a:t>+</a:t>
              </a:r>
              <a:endParaRPr lang="cs-CZ" sz="1200" dirty="0"/>
            </a:p>
          </p:txBody>
        </p:sp>
        <p:sp>
          <p:nvSpPr>
            <p:cNvPr id="82" name="Oval 43"/>
            <p:cNvSpPr>
              <a:spLocks noChangeArrowheads="1"/>
            </p:cNvSpPr>
            <p:nvPr/>
          </p:nvSpPr>
          <p:spPr bwMode="auto">
            <a:xfrm>
              <a:off x="1619672" y="4581128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3" name="Oval 43"/>
            <p:cNvSpPr>
              <a:spLocks noChangeArrowheads="1"/>
            </p:cNvSpPr>
            <p:nvPr/>
          </p:nvSpPr>
          <p:spPr bwMode="auto">
            <a:xfrm>
              <a:off x="1619672" y="5949280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4" name="Oval 43"/>
            <p:cNvSpPr>
              <a:spLocks noChangeArrowheads="1"/>
            </p:cNvSpPr>
            <p:nvPr/>
          </p:nvSpPr>
          <p:spPr bwMode="auto">
            <a:xfrm>
              <a:off x="2771800" y="4797152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5" name="Oval 43"/>
            <p:cNvSpPr>
              <a:spLocks noChangeArrowheads="1"/>
            </p:cNvSpPr>
            <p:nvPr/>
          </p:nvSpPr>
          <p:spPr bwMode="auto">
            <a:xfrm>
              <a:off x="2483768" y="5301208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6" name="Oval 43"/>
            <p:cNvSpPr>
              <a:spLocks noChangeArrowheads="1"/>
            </p:cNvSpPr>
            <p:nvPr/>
          </p:nvSpPr>
          <p:spPr bwMode="auto">
            <a:xfrm>
              <a:off x="3923928" y="508518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7" name="Oval 43"/>
            <p:cNvSpPr>
              <a:spLocks noChangeArrowheads="1"/>
            </p:cNvSpPr>
            <p:nvPr/>
          </p:nvSpPr>
          <p:spPr bwMode="auto">
            <a:xfrm>
              <a:off x="5868144" y="4653136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8" name="Oval 43"/>
            <p:cNvSpPr>
              <a:spLocks noChangeArrowheads="1"/>
            </p:cNvSpPr>
            <p:nvPr/>
          </p:nvSpPr>
          <p:spPr bwMode="auto">
            <a:xfrm>
              <a:off x="5580112" y="544522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89" name="Oval 43"/>
            <p:cNvSpPr>
              <a:spLocks noChangeArrowheads="1"/>
            </p:cNvSpPr>
            <p:nvPr/>
          </p:nvSpPr>
          <p:spPr bwMode="auto">
            <a:xfrm>
              <a:off x="4211960" y="5805264"/>
              <a:ext cx="432048" cy="432048"/>
            </a:xfrm>
            <a:prstGeom prst="ellipse">
              <a:avLst/>
            </a:prstGeom>
            <a:solidFill>
              <a:srgbClr val="FFC48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 smtClean="0"/>
                <a:t>Na</a:t>
              </a:r>
              <a:r>
                <a:rPr lang="cs-CZ" sz="1200" baseline="30000" dirty="0" smtClean="0"/>
                <a:t>+</a:t>
              </a:r>
              <a:endParaRPr lang="cs-CZ" sz="1200" dirty="0"/>
            </a:p>
          </p:txBody>
        </p:sp>
        <p:sp>
          <p:nvSpPr>
            <p:cNvPr id="90" name="Oval 37"/>
            <p:cNvSpPr>
              <a:spLocks noChangeArrowheads="1"/>
            </p:cNvSpPr>
            <p:nvPr/>
          </p:nvSpPr>
          <p:spPr bwMode="auto">
            <a:xfrm>
              <a:off x="1979712" y="5301208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1" name="Oval 37"/>
            <p:cNvSpPr>
              <a:spLocks noChangeArrowheads="1"/>
            </p:cNvSpPr>
            <p:nvPr/>
          </p:nvSpPr>
          <p:spPr bwMode="auto">
            <a:xfrm>
              <a:off x="2627784" y="5949280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2" name="Oval 37"/>
            <p:cNvSpPr>
              <a:spLocks noChangeArrowheads="1"/>
            </p:cNvSpPr>
            <p:nvPr/>
          </p:nvSpPr>
          <p:spPr bwMode="auto">
            <a:xfrm>
              <a:off x="3203848" y="5877272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3" name="Oval 37"/>
            <p:cNvSpPr>
              <a:spLocks noChangeArrowheads="1"/>
            </p:cNvSpPr>
            <p:nvPr/>
          </p:nvSpPr>
          <p:spPr bwMode="auto">
            <a:xfrm>
              <a:off x="4788024" y="5877272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4" name="Oval 37"/>
            <p:cNvSpPr>
              <a:spLocks noChangeArrowheads="1"/>
            </p:cNvSpPr>
            <p:nvPr/>
          </p:nvSpPr>
          <p:spPr bwMode="auto">
            <a:xfrm>
              <a:off x="5076056" y="5229200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5004048" y="4725144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6" name="Oval 37"/>
            <p:cNvSpPr>
              <a:spLocks noChangeArrowheads="1"/>
            </p:cNvSpPr>
            <p:nvPr/>
          </p:nvSpPr>
          <p:spPr bwMode="auto">
            <a:xfrm>
              <a:off x="5508104" y="5949280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  <p:sp>
          <p:nvSpPr>
            <p:cNvPr id="97" name="Oval 37"/>
            <p:cNvSpPr>
              <a:spLocks noChangeArrowheads="1"/>
            </p:cNvSpPr>
            <p:nvPr/>
          </p:nvSpPr>
          <p:spPr bwMode="auto">
            <a:xfrm>
              <a:off x="3491880" y="5373216"/>
              <a:ext cx="432048" cy="360040"/>
            </a:xfrm>
            <a:prstGeom prst="ellipse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200" dirty="0"/>
                <a:t>OH</a:t>
              </a:r>
              <a:r>
                <a:rPr lang="cs-CZ" sz="1200" baseline="30000" dirty="0"/>
                <a:t>-</a:t>
              </a:r>
              <a:endParaRPr lang="cs-CZ" sz="1200" dirty="0"/>
            </a:p>
          </p:txBody>
        </p:sp>
      </p:grpSp>
      <p:sp>
        <p:nvSpPr>
          <p:cNvPr id="101" name="TextovéPole 100"/>
          <p:cNvSpPr txBox="1"/>
          <p:nvPr/>
        </p:nvSpPr>
        <p:spPr>
          <a:xfrm>
            <a:off x="3707904" y="1196752"/>
            <a:ext cx="7232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200" dirty="0" smtClean="0"/>
              <a:t>+</a:t>
            </a:r>
            <a:endParaRPr lang="cs-CZ" sz="7200" dirty="0"/>
          </a:p>
        </p:txBody>
      </p:sp>
      <p:cxnSp>
        <p:nvCxnSpPr>
          <p:cNvPr id="104" name="Přímá spojovací šipka 103"/>
          <p:cNvCxnSpPr/>
          <p:nvPr/>
        </p:nvCxnSpPr>
        <p:spPr bwMode="auto">
          <a:xfrm>
            <a:off x="3491880" y="3212976"/>
            <a:ext cx="432048" cy="72008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Přímá spojovací šipka 107"/>
          <p:cNvCxnSpPr/>
          <p:nvPr/>
        </p:nvCxnSpPr>
        <p:spPr bwMode="auto">
          <a:xfrm flipH="1">
            <a:off x="4283968" y="3212976"/>
            <a:ext cx="432048" cy="720080"/>
          </a:xfrm>
          <a:prstGeom prst="straightConnector1">
            <a:avLst/>
          </a:prstGeom>
          <a:ln w="571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ovéPole 80"/>
          <p:cNvSpPr txBox="1"/>
          <p:nvPr/>
        </p:nvSpPr>
        <p:spPr>
          <a:xfrm>
            <a:off x="3203848" y="4077072"/>
            <a:ext cx="1688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6600"/>
                </a:solidFill>
              </a:rPr>
              <a:t>sůl a voda</a:t>
            </a:r>
            <a:endParaRPr lang="cs-CZ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2348880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neutralizace</a:t>
            </a:r>
            <a:r>
              <a:rPr lang="cs-CZ" sz="2800" dirty="0" smtClean="0">
                <a:ln>
                  <a:solidFill>
                    <a:schemeClr val="tx1"/>
                  </a:solidFill>
                </a:ln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je doprovázena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změnou </a:t>
            </a:r>
            <a:r>
              <a:rPr lang="cs-CZ" sz="2800" b="1" dirty="0" smtClean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pH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původních  </a:t>
            </a: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 látek, někdy bývá doprovázena </a:t>
            </a: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                        i barevnými změnami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vzniklé produkty mají </a:t>
            </a:r>
            <a:r>
              <a:rPr lang="cs-CZ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 neutrální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harmonynature.sk/domain/harmony-nature/files/alka-voda/ph-stupnica-0-1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509120"/>
            <a:ext cx="3384376" cy="2013335"/>
          </a:xfrm>
          <a:prstGeom prst="rect">
            <a:avLst/>
          </a:prstGeom>
          <a:noFill/>
        </p:spPr>
      </p:pic>
      <p:pic>
        <p:nvPicPr>
          <p:cNvPr id="19460" name="Picture 4" descr="http://www.gymjil.cz/wp-content/uploads/2011/11/zkumavky1-300x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3059832" cy="2294874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254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podstatou neutralizace je chemická reakce  </a:t>
            </a:r>
          </a:p>
          <a:p>
            <a:pPr algn="l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vodíkových kationtů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s </a:t>
            </a:r>
            <a:r>
              <a:rPr lang="cs-CZ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hydroxidovými anionty</a:t>
            </a:r>
          </a:p>
          <a:p>
            <a:pPr algn="l"/>
            <a:endParaRPr lang="cs-CZ" sz="1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l" eaLnBrk="1" hangingPunct="1"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003300"/>
                </a:solidFill>
              </a:rPr>
              <a:t> v neutrálním roztoku je stejný počet   </a:t>
            </a:r>
          </a:p>
          <a:p>
            <a:pPr marL="0" indent="0" algn="l" eaLnBrk="1" hangingPunct="1">
              <a:buFontTx/>
              <a:buNone/>
            </a:pPr>
            <a:r>
              <a:rPr lang="cs-CZ" sz="2800" b="1" dirty="0" smtClean="0">
                <a:solidFill>
                  <a:srgbClr val="003300"/>
                </a:solidFill>
              </a:rPr>
              <a:t>   kationtů </a:t>
            </a:r>
            <a:r>
              <a:rPr lang="cs-CZ" sz="2800" b="1" dirty="0" smtClean="0">
                <a:solidFill>
                  <a:srgbClr val="C00000"/>
                </a:solidFill>
              </a:rPr>
              <a:t>H</a:t>
            </a:r>
            <a:r>
              <a:rPr lang="cs-CZ" sz="2800" b="1" baseline="30000" dirty="0" smtClean="0">
                <a:solidFill>
                  <a:srgbClr val="C00000"/>
                </a:solidFill>
              </a:rPr>
              <a:t>+</a:t>
            </a:r>
            <a:r>
              <a:rPr lang="cs-CZ" sz="2800" b="1" baseline="30000" dirty="0" smtClean="0">
                <a:solidFill>
                  <a:srgbClr val="003300"/>
                </a:solidFill>
              </a:rPr>
              <a:t> </a:t>
            </a:r>
            <a:r>
              <a:rPr lang="cs-CZ" sz="2800" b="1" dirty="0" smtClean="0">
                <a:solidFill>
                  <a:srgbClr val="003300"/>
                </a:solidFill>
              </a:rPr>
              <a:t>a aniontů </a:t>
            </a:r>
            <a:r>
              <a:rPr lang="cs-CZ" sz="2800" b="1" dirty="0" smtClean="0">
                <a:solidFill>
                  <a:srgbClr val="0070C0"/>
                </a:solidFill>
              </a:rPr>
              <a:t>OH</a:t>
            </a:r>
            <a:r>
              <a:rPr lang="cs-CZ" sz="2800" b="1" baseline="30000" dirty="0" smtClean="0">
                <a:solidFill>
                  <a:srgbClr val="0070C0"/>
                </a:solidFill>
              </a:rPr>
              <a:t>-</a:t>
            </a:r>
            <a:endParaRPr lang="cs-CZ" sz="2800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79512" y="1124744"/>
            <a:ext cx="8568952" cy="27392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25400"/>
          </a:bodyPr>
          <a:lstStyle/>
          <a:p>
            <a:pPr algn="l">
              <a:buFont typeface="Arial" pitchFamily="34" charset="0"/>
              <a:buChar char="•"/>
            </a:pPr>
            <a:r>
              <a:rPr lang="cs-CZ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příprava některých solí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poskytnutí </a:t>
            </a:r>
            <a:r>
              <a:rPr lang="cs-CZ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první pomoci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při poleptání kyselinou </a:t>
            </a: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   nebo hydroxidem</a:t>
            </a:r>
          </a:p>
          <a:p>
            <a:pPr algn="l">
              <a:buFont typeface="Arial" pitchFamily="34" charset="0"/>
              <a:buChar char="•"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při úpravě odpadních vod nebo ekologických </a:t>
            </a:r>
          </a:p>
          <a:p>
            <a:pPr algn="l"/>
            <a:r>
              <a:rPr lang="cs-CZ" sz="2800" dirty="0" smtClean="0">
                <a:latin typeface="Arial" pitchFamily="34" charset="0"/>
                <a:cs typeface="Arial" pitchFamily="34" charset="0"/>
              </a:rPr>
              <a:t>   haváriích</a:t>
            </a:r>
          </a:p>
          <a:p>
            <a:pPr algn="l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800" b="1" dirty="0" smtClean="0">
                <a:solidFill>
                  <a:srgbClr val="003300"/>
                </a:solidFill>
              </a:rPr>
              <a:t> </a:t>
            </a:r>
            <a:endParaRPr lang="cs-CZ" sz="2800" dirty="0">
              <a:solidFill>
                <a:srgbClr val="003300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5472608" cy="648072"/>
          </a:xfrm>
          <a:solidFill>
            <a:srgbClr val="FFFF99"/>
          </a:solidFill>
        </p:spPr>
        <p:txBody>
          <a:bodyPr/>
          <a:lstStyle/>
          <a:p>
            <a:r>
              <a:rPr lang="cs-CZ" sz="3200" b="1" dirty="0" smtClean="0">
                <a:latin typeface="Arial" charset="0"/>
              </a:rPr>
              <a:t>Využití neutralizace v praxi</a:t>
            </a:r>
            <a:endParaRPr lang="cs-CZ" sz="3200" b="1" dirty="0">
              <a:latin typeface="Arial" charset="0"/>
            </a:endParaRPr>
          </a:p>
        </p:txBody>
      </p:sp>
      <p:pic>
        <p:nvPicPr>
          <p:cNvPr id="4098" name="Picture 2" descr="http://www.dekonta.cz/files/Photo/reference/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06896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001000" cy="914400"/>
          </a:xfrm>
        </p:spPr>
        <p:txBody>
          <a:bodyPr/>
          <a:lstStyle/>
          <a:p>
            <a:pPr algn="l"/>
            <a:r>
              <a:rPr lang="cs-CZ" sz="3200">
                <a:latin typeface="Arial" charset="0"/>
              </a:rPr>
              <a:t>Doplň chemické rovnice: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H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SO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4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+    </a:t>
            </a:r>
            <a:r>
              <a:rPr lang="cs-CZ" dirty="0">
                <a:solidFill>
                  <a:srgbClr val="0000FF"/>
                </a:solidFill>
                <a:latin typeface="Arial" charset="0"/>
              </a:rPr>
              <a:t>KOH  </a:t>
            </a:r>
            <a:endParaRPr lang="cs-CZ" dirty="0" smtClean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dirty="0" err="1" smtClean="0">
                <a:solidFill>
                  <a:srgbClr val="C00000"/>
                </a:solidFill>
                <a:latin typeface="Arial" charset="0"/>
              </a:rPr>
              <a:t>HBr</a:t>
            </a:r>
            <a:r>
              <a:rPr lang="cs-CZ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dirty="0" smtClean="0">
                <a:solidFill>
                  <a:srgbClr val="FF0000"/>
                </a:solidFill>
                <a:latin typeface="Arial" charset="0"/>
              </a:rPr>
              <a:t>   </a:t>
            </a:r>
            <a:r>
              <a:rPr lang="cs-CZ" dirty="0" smtClean="0">
                <a:latin typeface="Arial" charset="0"/>
              </a:rPr>
              <a:t>+    </a:t>
            </a:r>
            <a:r>
              <a:rPr lang="cs-CZ" dirty="0" err="1" smtClean="0">
                <a:solidFill>
                  <a:srgbClr val="0000FF"/>
                </a:solidFill>
                <a:latin typeface="Arial" charset="0"/>
              </a:rPr>
              <a:t>NaOH</a:t>
            </a:r>
            <a:endParaRPr lang="cs-CZ" dirty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HNO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+    </a:t>
            </a:r>
            <a:r>
              <a:rPr lang="cs-CZ" dirty="0" err="1">
                <a:solidFill>
                  <a:srgbClr val="0000FF"/>
                </a:solidFill>
                <a:latin typeface="Arial" charset="0"/>
              </a:rPr>
              <a:t>NaOH</a:t>
            </a:r>
            <a:endParaRPr lang="cs-CZ" dirty="0">
              <a:solidFill>
                <a:srgbClr val="0000FF"/>
              </a:solidFill>
              <a:latin typeface="Arial" charset="0"/>
            </a:endParaRPr>
          </a:p>
          <a:p>
            <a:pPr>
              <a:buFontTx/>
              <a:buNone/>
            </a:pPr>
            <a:r>
              <a:rPr lang="cs-CZ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H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CO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cs-CZ" baseline="-250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+    </a:t>
            </a:r>
            <a:r>
              <a:rPr lang="cs-CZ" dirty="0">
                <a:solidFill>
                  <a:srgbClr val="0000FF"/>
                </a:solidFill>
                <a:latin typeface="Arial" charset="0"/>
              </a:rPr>
              <a:t>KOH</a:t>
            </a:r>
          </a:p>
          <a:p>
            <a:pPr>
              <a:buFontTx/>
              <a:buNone/>
            </a:pPr>
            <a:r>
              <a:rPr lang="cs-CZ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H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2</a:t>
            </a:r>
            <a:r>
              <a:rPr lang="cs-CZ" dirty="0">
                <a:solidFill>
                  <a:srgbClr val="C00000"/>
                </a:solidFill>
                <a:latin typeface="Arial" charset="0"/>
              </a:rPr>
              <a:t>SO</a:t>
            </a:r>
            <a:r>
              <a:rPr lang="cs-CZ" baseline="-25000" dirty="0">
                <a:solidFill>
                  <a:srgbClr val="C00000"/>
                </a:solidFill>
                <a:latin typeface="Arial" charset="0"/>
              </a:rPr>
              <a:t>3</a:t>
            </a:r>
            <a:r>
              <a:rPr lang="cs-CZ" baseline="-25000" dirty="0">
                <a:solidFill>
                  <a:srgbClr val="FF0000"/>
                </a:solidFill>
                <a:latin typeface="Arial" charset="0"/>
              </a:rPr>
              <a:t>  </a:t>
            </a:r>
            <a:r>
              <a:rPr lang="cs-CZ" dirty="0">
                <a:latin typeface="Arial" charset="0"/>
              </a:rPr>
              <a:t>+    </a:t>
            </a:r>
            <a:r>
              <a:rPr lang="cs-CZ" dirty="0" err="1">
                <a:solidFill>
                  <a:srgbClr val="0000FF"/>
                </a:solidFill>
                <a:latin typeface="Arial" charset="0"/>
              </a:rPr>
              <a:t>NaOH</a:t>
            </a:r>
            <a:endParaRPr lang="cs-CZ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3923928" y="1556792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3962400" y="21336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3923928" y="270892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3941440" y="3352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995936" y="3933056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49238" y="155575"/>
            <a:ext cx="2343150" cy="641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b="1"/>
              <a:t>Víte, že …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990600"/>
            <a:ext cx="5586413" cy="1282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2600"/>
              <a:t>Včelí žihadlo obsahuje kyselinu.</a:t>
            </a:r>
          </a:p>
          <a:p>
            <a:pPr algn="l"/>
            <a:r>
              <a:rPr lang="cs-CZ" sz="2600"/>
              <a:t>Ta může být neutralizována mýdlem,</a:t>
            </a:r>
          </a:p>
          <a:p>
            <a:pPr algn="l"/>
            <a:r>
              <a:rPr lang="cs-CZ" sz="2600"/>
              <a:t>které patří mezi zásady.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267200" y="3200400"/>
            <a:ext cx="4060825" cy="1282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2600"/>
              <a:t>Zubní pasta je zásada,</a:t>
            </a:r>
          </a:p>
          <a:p>
            <a:pPr algn="l"/>
            <a:r>
              <a:rPr lang="cs-CZ" sz="2600"/>
              <a:t>která neutralizuje kyseliny </a:t>
            </a:r>
          </a:p>
          <a:p>
            <a:pPr algn="l"/>
            <a:r>
              <a:rPr lang="cs-CZ" sz="2600"/>
              <a:t>vznikající v ústech.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52400" y="5334000"/>
            <a:ext cx="5516563" cy="1282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cs-CZ" sz="2600"/>
              <a:t>Při bodnutí vosy je do těla oběti</a:t>
            </a:r>
          </a:p>
          <a:p>
            <a:pPr algn="l"/>
            <a:r>
              <a:rPr lang="cs-CZ" sz="2600"/>
              <a:t>vypuštěna zásada. </a:t>
            </a:r>
          </a:p>
          <a:p>
            <a:pPr algn="l"/>
            <a:r>
              <a:rPr lang="cs-CZ" sz="2600"/>
              <a:t>Můžete bodnutí neutralizovat octem.</a:t>
            </a:r>
          </a:p>
        </p:txBody>
      </p:sp>
      <p:pic>
        <p:nvPicPr>
          <p:cNvPr id="6150" name="Picture 6" descr="http://www.ordinace.cz/img/text/cisteni_zubu_bi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2493963" cy="2514600"/>
          </a:xfrm>
          <a:prstGeom prst="rect">
            <a:avLst/>
          </a:prstGeom>
          <a:noFill/>
        </p:spPr>
      </p:pic>
      <p:pic>
        <p:nvPicPr>
          <p:cNvPr id="6151" name="Picture 7" descr="http://ideje.cz/uploads/image/data/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3124200" cy="2343150"/>
          </a:xfrm>
          <a:prstGeom prst="rect">
            <a:avLst/>
          </a:prstGeom>
          <a:noFill/>
        </p:spPr>
      </p:pic>
      <p:pic>
        <p:nvPicPr>
          <p:cNvPr id="6152" name="Picture 8" descr="http://tapety-na-plochu.luksoft.cz/nahled-velky/vo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725144"/>
            <a:ext cx="2971800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4016" y="260648"/>
            <a:ext cx="8892480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cs-CZ" sz="2400" kern="0" dirty="0">
                <a:latin typeface="Arial" pitchFamily="34" charset="0"/>
                <a:cs typeface="Arial" pitchFamily="34" charset="0"/>
              </a:rPr>
              <a:t>Zdroje</a:t>
            </a:r>
            <a:r>
              <a:rPr lang="cs-CZ" sz="2400" kern="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lvl="0" indent="-342900" algn="l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endParaRPr lang="cs-CZ" sz="1100" kern="0" dirty="0"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http://www.</a:t>
            </a:r>
            <a:r>
              <a:rPr lang="cs-CZ" sz="1600" dirty="0" err="1" smtClean="0"/>
              <a:t>ajurvedaguru.cz</a:t>
            </a:r>
            <a:r>
              <a:rPr lang="cs-CZ" sz="1600" dirty="0" smtClean="0"/>
              <a:t>/</a:t>
            </a:r>
            <a:r>
              <a:rPr lang="cs-CZ" sz="1600" dirty="0" err="1" smtClean="0"/>
              <a:t>wp</a:t>
            </a:r>
            <a:r>
              <a:rPr lang="cs-CZ" sz="1600" dirty="0" smtClean="0"/>
              <a:t>-</a:t>
            </a:r>
            <a:r>
              <a:rPr lang="cs-CZ" sz="1600" dirty="0" err="1" smtClean="0"/>
              <a:t>content</a:t>
            </a:r>
            <a:r>
              <a:rPr lang="cs-CZ" sz="1600" dirty="0" smtClean="0"/>
              <a:t>/</a:t>
            </a:r>
            <a:r>
              <a:rPr lang="cs-CZ" sz="1600" dirty="0" err="1" smtClean="0"/>
              <a:t>uploads</a:t>
            </a:r>
            <a:r>
              <a:rPr lang="cs-CZ" sz="1600" dirty="0" smtClean="0"/>
              <a:t>/</a:t>
            </a:r>
            <a:r>
              <a:rPr lang="cs-CZ" sz="1600" dirty="0" err="1" smtClean="0"/>
              <a:t>dreamstime</a:t>
            </a:r>
            <a:r>
              <a:rPr lang="cs-CZ" sz="1600" dirty="0" smtClean="0"/>
              <a:t>_</a:t>
            </a:r>
            <a:r>
              <a:rPr lang="cs-CZ" sz="1600" dirty="0" err="1" smtClean="0"/>
              <a:t>xs</a:t>
            </a:r>
            <a:r>
              <a:rPr lang="cs-CZ" sz="1600" dirty="0" smtClean="0"/>
              <a:t>_16852621.jpg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http://www.</a:t>
            </a:r>
            <a:r>
              <a:rPr lang="cs-CZ" sz="1600" dirty="0" err="1" smtClean="0"/>
              <a:t>harmonynature.sk</a:t>
            </a:r>
            <a:r>
              <a:rPr lang="cs-CZ" sz="1600" dirty="0" smtClean="0"/>
              <a:t>/</a:t>
            </a:r>
            <a:r>
              <a:rPr lang="cs-CZ" sz="1600" dirty="0" err="1" smtClean="0"/>
              <a:t>domain</a:t>
            </a:r>
            <a:r>
              <a:rPr lang="cs-CZ" sz="1600" dirty="0" smtClean="0"/>
              <a:t>/</a:t>
            </a:r>
            <a:r>
              <a:rPr lang="cs-CZ" sz="1600" dirty="0" err="1" smtClean="0"/>
              <a:t>harmony</a:t>
            </a:r>
            <a:r>
              <a:rPr lang="cs-CZ" sz="1600" dirty="0" smtClean="0"/>
              <a:t>-</a:t>
            </a:r>
            <a:r>
              <a:rPr lang="cs-CZ" sz="1600" dirty="0" err="1" smtClean="0"/>
              <a:t>nature</a:t>
            </a:r>
            <a:r>
              <a:rPr lang="cs-CZ" sz="1600" dirty="0" smtClean="0"/>
              <a:t>/</a:t>
            </a:r>
            <a:r>
              <a:rPr lang="cs-CZ" sz="1600" dirty="0" err="1" smtClean="0"/>
              <a:t>files</a:t>
            </a:r>
            <a:r>
              <a:rPr lang="cs-CZ" sz="1600" dirty="0" smtClean="0"/>
              <a:t>/alka-voda/</a:t>
            </a:r>
            <a:r>
              <a:rPr lang="cs-CZ" sz="1600" dirty="0" err="1" smtClean="0"/>
              <a:t>ph</a:t>
            </a:r>
            <a:r>
              <a:rPr lang="cs-CZ" sz="1600" dirty="0" smtClean="0"/>
              <a:t>-</a:t>
            </a:r>
            <a:r>
              <a:rPr lang="cs-CZ" sz="1600" dirty="0" err="1" smtClean="0"/>
              <a:t>stupnica</a:t>
            </a:r>
            <a:r>
              <a:rPr lang="cs-CZ" sz="1600" dirty="0" smtClean="0"/>
              <a:t>-0-14.bmp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http://www.</a:t>
            </a:r>
            <a:r>
              <a:rPr lang="cs-CZ" sz="1600" dirty="0" err="1" smtClean="0"/>
              <a:t>gymjil.cz</a:t>
            </a:r>
            <a:r>
              <a:rPr lang="cs-CZ" sz="1600" dirty="0" smtClean="0"/>
              <a:t>/</a:t>
            </a:r>
            <a:r>
              <a:rPr lang="cs-CZ" sz="1600" dirty="0" err="1" smtClean="0"/>
              <a:t>wp</a:t>
            </a:r>
            <a:r>
              <a:rPr lang="cs-CZ" sz="1600" dirty="0" smtClean="0"/>
              <a:t>-</a:t>
            </a:r>
            <a:r>
              <a:rPr lang="cs-CZ" sz="1600" dirty="0" err="1" smtClean="0"/>
              <a:t>content</a:t>
            </a:r>
            <a:r>
              <a:rPr lang="cs-CZ" sz="1600" dirty="0" smtClean="0"/>
              <a:t>/</a:t>
            </a:r>
            <a:r>
              <a:rPr lang="cs-CZ" sz="1600" dirty="0" err="1" smtClean="0"/>
              <a:t>uploads</a:t>
            </a:r>
            <a:r>
              <a:rPr lang="cs-CZ" sz="1600" dirty="0" smtClean="0"/>
              <a:t>/2011/11/zkumavky1-300x225.jpg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http://www.</a:t>
            </a:r>
            <a:r>
              <a:rPr lang="cs-CZ" sz="1600" dirty="0" err="1" smtClean="0"/>
              <a:t>dekonta.cz</a:t>
            </a:r>
            <a:r>
              <a:rPr lang="cs-CZ" sz="1600" dirty="0" smtClean="0"/>
              <a:t>/</a:t>
            </a:r>
            <a:r>
              <a:rPr lang="cs-CZ" sz="1600" dirty="0" err="1" smtClean="0"/>
              <a:t>files</a:t>
            </a:r>
            <a:r>
              <a:rPr lang="cs-CZ" sz="1600" dirty="0" smtClean="0"/>
              <a:t>/</a:t>
            </a:r>
            <a:r>
              <a:rPr lang="cs-CZ" sz="1600" dirty="0" err="1" smtClean="0"/>
              <a:t>Photo</a:t>
            </a:r>
            <a:r>
              <a:rPr lang="cs-CZ" sz="1600" dirty="0" smtClean="0"/>
              <a:t>/reference/218.JPG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http://ideje.</a:t>
            </a:r>
            <a:r>
              <a:rPr lang="cs-CZ" sz="1600" dirty="0" err="1" smtClean="0"/>
              <a:t>cz</a:t>
            </a:r>
            <a:r>
              <a:rPr lang="cs-CZ" sz="1600" dirty="0" smtClean="0"/>
              <a:t>/</a:t>
            </a:r>
            <a:r>
              <a:rPr lang="cs-CZ" sz="1600" dirty="0" err="1" smtClean="0"/>
              <a:t>uploads</a:t>
            </a:r>
            <a:r>
              <a:rPr lang="cs-CZ" sz="1600" dirty="0" smtClean="0"/>
              <a:t>/image/data/218.jpg</a:t>
            </a:r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http://www.ordinace.</a:t>
            </a:r>
            <a:r>
              <a:rPr lang="cs-CZ" sz="1600" dirty="0" err="1" smtClean="0"/>
              <a:t>cz</a:t>
            </a:r>
            <a:r>
              <a:rPr lang="cs-CZ" sz="1600" dirty="0" smtClean="0"/>
              <a:t>/</a:t>
            </a:r>
            <a:r>
              <a:rPr lang="cs-CZ" sz="1600" dirty="0" err="1" smtClean="0"/>
              <a:t>img</a:t>
            </a:r>
            <a:r>
              <a:rPr lang="cs-CZ" sz="1600" dirty="0" smtClean="0"/>
              <a:t>/text/</a:t>
            </a:r>
            <a:r>
              <a:rPr lang="cs-CZ" sz="1600" dirty="0" err="1" smtClean="0"/>
              <a:t>cisteni</a:t>
            </a:r>
            <a:r>
              <a:rPr lang="cs-CZ" sz="1600" dirty="0" smtClean="0"/>
              <a:t>_zubu_</a:t>
            </a:r>
            <a:r>
              <a:rPr lang="cs-CZ" sz="1600" dirty="0" err="1" smtClean="0"/>
              <a:t>big.gif</a:t>
            </a:r>
            <a:endParaRPr lang="cs-CZ" sz="1600" dirty="0" smtClean="0"/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cs-CZ" sz="1600" dirty="0" smtClean="0"/>
              <a:t>http://tapety-na-plochu.</a:t>
            </a:r>
            <a:r>
              <a:rPr lang="cs-CZ" sz="1600" dirty="0" err="1" smtClean="0"/>
              <a:t>luksoft.cz</a:t>
            </a:r>
            <a:r>
              <a:rPr lang="cs-CZ" sz="1600" dirty="0" smtClean="0"/>
              <a:t>/</a:t>
            </a:r>
            <a:r>
              <a:rPr lang="cs-CZ" sz="1600" dirty="0" err="1" smtClean="0"/>
              <a:t>nahled</a:t>
            </a:r>
            <a:r>
              <a:rPr lang="cs-CZ" sz="1600" dirty="0" smtClean="0"/>
              <a:t>-</a:t>
            </a:r>
            <a:r>
              <a:rPr lang="cs-CZ" sz="1600" dirty="0" err="1" smtClean="0"/>
              <a:t>velky</a:t>
            </a:r>
            <a:r>
              <a:rPr lang="cs-CZ" sz="1600" dirty="0" smtClean="0"/>
              <a:t>/vosa.</a:t>
            </a:r>
            <a:r>
              <a:rPr lang="cs-CZ" sz="1600" dirty="0" err="1" smtClean="0"/>
              <a:t>jpg</a:t>
            </a:r>
            <a:endParaRPr lang="cs-CZ" sz="1600" dirty="0" smtClean="0"/>
          </a:p>
          <a:p>
            <a:pPr marL="342900" indent="-342900" algn="l">
              <a:spcBef>
                <a:spcPct val="20000"/>
              </a:spcBef>
              <a:buSzPct val="100000"/>
              <a:buFont typeface="Arial" pitchFamily="34" charset="0"/>
              <a:buChar char="•"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361</Words>
  <Application>Microsoft Office PowerPoint</Application>
  <PresentationFormat>Předvádění na obrazovce (4:3)</PresentationFormat>
  <Paragraphs>130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Default Design</vt:lpstr>
      <vt:lpstr>Snímek 1</vt:lpstr>
      <vt:lpstr>NEUTRALIZACE</vt:lpstr>
      <vt:lpstr>Znáš odpověď?</vt:lpstr>
      <vt:lpstr>Snímek 4</vt:lpstr>
      <vt:lpstr>Snímek 5</vt:lpstr>
      <vt:lpstr>Využití neutralizace v praxi</vt:lpstr>
      <vt:lpstr>Doplň chemické rovnice: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marsik</dc:creator>
  <cp:lastModifiedBy>marsik</cp:lastModifiedBy>
  <cp:revision>38</cp:revision>
  <dcterms:created xsi:type="dcterms:W3CDTF">1601-01-01T00:00:00Z</dcterms:created>
  <dcterms:modified xsi:type="dcterms:W3CDTF">2013-11-03T17:12:49Z</dcterms:modified>
</cp:coreProperties>
</file>