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58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00"/>
    <a:srgbClr val="6A110A"/>
    <a:srgbClr val="512575"/>
    <a:srgbClr val="321749"/>
    <a:srgbClr val="FBE1E5"/>
    <a:srgbClr val="F9CFD9"/>
    <a:srgbClr val="FF00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6" autoAdjust="0"/>
    <p:restoredTop sz="90929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88CC-6DBE-4C96-A01B-37666BFF06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AC83-97C1-4513-B29C-E32C062777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4744-C099-41AF-ADDE-780D4728B4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2208F-AD4F-4025-893B-1A28E496B7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F1B9A-752C-4867-B873-7108E2E08F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B422D-DF00-4C8D-9ACD-351C3F206C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176CF-D0D1-4E65-80A3-837D8A5040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33AD-541B-4F97-B9A8-29DF07B595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0E13-55EA-43F6-A87B-A1470FDF4B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99C69-4BFF-4B82-BFC8-E223F96B4E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FB93-774B-4DD7-B80B-EC24478FFE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42F54E7-1C89-4F19-B811-F1099084FF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395536" y="5733256"/>
            <a:ext cx="4739778" cy="9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67544" y="332656"/>
            <a:ext cx="5616624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KARBOXYLOVÉ KYSELINY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0" name="Picture 2" descr="http://www.ua.all.biz/img/ua/catalog/middle/304951.jpeg?rrr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2656"/>
            <a:ext cx="1979028" cy="1800200"/>
          </a:xfrm>
          <a:prstGeom prst="rect">
            <a:avLst/>
          </a:prstGeom>
          <a:noFill/>
        </p:spPr>
      </p:pic>
      <p:pic>
        <p:nvPicPr>
          <p:cNvPr id="7172" name="Picture 4" descr="http://mediweb.hnonline.sk/sites/default/files/styles/620x295_crop/public/spravy/citron.jpg?c=8b8a55ed53c2b6a5a9134519508ae5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3024336" cy="1439000"/>
          </a:xfrm>
          <a:prstGeom prst="rect">
            <a:avLst/>
          </a:prstGeom>
          <a:noFill/>
        </p:spPr>
      </p:pic>
      <p:pic>
        <p:nvPicPr>
          <p:cNvPr id="7174" name="Picture 6" descr="http://www.studiumchemie.cz/databaze_pokusu/img/Uffelmann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80928"/>
            <a:ext cx="3288365" cy="2466274"/>
          </a:xfrm>
          <a:prstGeom prst="rect">
            <a:avLst/>
          </a:prstGeom>
          <a:noFill/>
        </p:spPr>
      </p:pic>
      <p:pic>
        <p:nvPicPr>
          <p:cNvPr id="7176" name="Picture 8" descr="http://4.bp.blogspot.com/-9G62CEkxsDk/TuBEbOPJHeI/AAAAAAAAAI4/Nj-Ll_GEq78/s200/703px-Acetic-acid-3D-vd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844824"/>
            <a:ext cx="220259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81615" cy="792088"/>
          </a:xfrm>
          <a:solidFill>
            <a:srgbClr val="FF7C80"/>
          </a:solidFill>
        </p:spPr>
        <p:txBody>
          <a:bodyPr/>
          <a:lstStyle/>
          <a:p>
            <a:pPr eaLnBrk="1" hangingPunct="1"/>
            <a:r>
              <a:rPr lang="cs-CZ" b="1" dirty="0" smtClean="0">
                <a:latin typeface="Arial" charset="0"/>
              </a:rPr>
              <a:t>3. KARBOXYLOVÉ KYSELINY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252520" cy="511256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sz="2800" dirty="0" smtClean="0">
                <a:latin typeface="Arial" charset="0"/>
              </a:rPr>
              <a:t>jsou</a:t>
            </a:r>
            <a:r>
              <a:rPr lang="cs-CZ" sz="2800" dirty="0" smtClean="0"/>
              <a:t> </a:t>
            </a:r>
            <a:r>
              <a:rPr lang="cs-CZ" sz="2800" dirty="0" smtClean="0">
                <a:latin typeface="Arial" charset="0"/>
              </a:rPr>
              <a:t>organické sloučeniny, ve kterých je vázána  </a:t>
            </a: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karboxylová skupina</a:t>
            </a:r>
          </a:p>
          <a:p>
            <a:pPr eaLnBrk="1" hangingPunct="1">
              <a:spcBef>
                <a:spcPts val="600"/>
              </a:spcBef>
              <a:buNone/>
            </a:pPr>
            <a:endParaRPr lang="cs-CZ" sz="2800" b="1" dirty="0" smtClean="0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buNone/>
            </a:pPr>
            <a:endParaRPr lang="cs-CZ" sz="2800" b="1" dirty="0" smtClean="0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buNone/>
            </a:pPr>
            <a:endParaRPr lang="cs-CZ" sz="2800" b="1" dirty="0" smtClean="0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spcBef>
                <a:spcPts val="600"/>
              </a:spcBef>
              <a:buNone/>
            </a:pPr>
            <a:endParaRPr lang="cs-CZ" sz="2800" b="1" dirty="0" smtClean="0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sz="2800" dirty="0" smtClean="0">
                <a:latin typeface="Arial" charset="0"/>
              </a:rPr>
              <a:t>vyskytují se v tělech rostlin a živočichů včetně člověka</a:t>
            </a:r>
          </a:p>
          <a:p>
            <a:pPr eaLnBrk="1" hangingPunct="1">
              <a:spcBef>
                <a:spcPts val="0"/>
              </a:spcBef>
            </a:pP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názvosloví kyselin</a:t>
            </a:r>
            <a:r>
              <a:rPr lang="cs-CZ" sz="2800" dirty="0" smtClean="0">
                <a:latin typeface="Arial" charset="0"/>
              </a:rPr>
              <a:t> je odvozeno od názvu uhlovodíku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a zakončení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</a:t>
            </a:r>
            <a:r>
              <a:rPr lang="cs-CZ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ová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, podle výskytu jim pak byly dány   názvy triviální (jablečná, mravenčí, octová)</a:t>
            </a:r>
          </a:p>
          <a:p>
            <a:pPr eaLnBrk="1" hangingPunct="1">
              <a:buFontTx/>
              <a:buNone/>
            </a:pPr>
            <a:endParaRPr lang="cs-CZ" sz="3400" b="1" dirty="0" smtClean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2052" name="Picture 5" descr="C:\Documents and Settings\Standard\Plocha\Nepojmenovaný 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2160240" cy="18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Skupina 8"/>
          <p:cNvGrpSpPr/>
          <p:nvPr/>
        </p:nvGrpSpPr>
        <p:grpSpPr>
          <a:xfrm>
            <a:off x="1331640" y="2492896"/>
            <a:ext cx="2376264" cy="720080"/>
            <a:chOff x="4427984" y="3068960"/>
            <a:chExt cx="2520280" cy="1080120"/>
          </a:xfrm>
        </p:grpSpPr>
        <p:sp>
          <p:nvSpPr>
            <p:cNvPr id="5" name="Obdélník 4"/>
            <p:cNvSpPr/>
            <p:nvPr/>
          </p:nvSpPr>
          <p:spPr>
            <a:xfrm>
              <a:off x="4427984" y="3068960"/>
              <a:ext cx="2520280" cy="1080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cs-CZ" sz="4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COOH</a:t>
              </a:r>
              <a:endParaRPr lang="cs-CZ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Přímá spojovací čára 6"/>
            <p:cNvCxnSpPr/>
            <p:nvPr/>
          </p:nvCxnSpPr>
          <p:spPr>
            <a:xfrm>
              <a:off x="4572000" y="3645024"/>
              <a:ext cx="4320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kyselina-mravenci.navajo.cz/kyselina-mravenc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4114">
            <a:off x="5952113" y="763419"/>
            <a:ext cx="1728192" cy="13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5" descr="http://upload.wikimedia.org/wikipedia/commons/b/bf/Mol_geom_kys-oct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268982"/>
            <a:ext cx="1728192" cy="13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7992888" cy="6021288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kyselina </a:t>
            </a:r>
            <a:r>
              <a:rPr lang="cs-CZ" sz="2800" dirty="0" err="1" smtClean="0">
                <a:latin typeface="Arial" charset="0"/>
              </a:rPr>
              <a:t>methanová</a:t>
            </a: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bezbarvá</a:t>
            </a:r>
            <a:r>
              <a:rPr lang="cs-CZ" sz="2800" dirty="0" smtClean="0">
                <a:latin typeface="Arial" charset="0"/>
              </a:rPr>
              <a:t>, leptavá, páchnoucí, </a:t>
            </a: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hořlavá </a:t>
            </a:r>
            <a:r>
              <a:rPr lang="cs-CZ" sz="2800" dirty="0" smtClean="0">
                <a:latin typeface="Arial" charset="0"/>
              </a:rPr>
              <a:t>kapalina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součástí mravenčího a včelího jedu, kopřiv,…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dezinfekční </a:t>
            </a:r>
            <a:r>
              <a:rPr lang="cs-CZ" sz="2800" dirty="0" smtClean="0">
                <a:latin typeface="Arial" charset="0"/>
              </a:rPr>
              <a:t>a konzervační prostředek</a:t>
            </a:r>
          </a:p>
          <a:p>
            <a:pPr eaLnBrk="1" hangingPunct="1">
              <a:buNone/>
            </a:pPr>
            <a:endParaRPr lang="cs-CZ" sz="2800" dirty="0" smtClean="0">
              <a:latin typeface="Arial" charset="0"/>
            </a:endParaRPr>
          </a:p>
          <a:p>
            <a:pPr eaLnBrk="1" hangingPunct="1">
              <a:buNone/>
            </a:pP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kyselina ethanová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štiplavě páchnoucí, bezbarvá kapalina,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sz="2800" dirty="0" smtClean="0">
                <a:latin typeface="Arial" charset="0"/>
              </a:rPr>
              <a:t>  leptá pokožku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sz="2800" dirty="0" smtClean="0">
                <a:latin typeface="Arial" charset="0"/>
              </a:rPr>
              <a:t>- známý je 8 % vodný roztok </a:t>
            </a:r>
            <a:r>
              <a:rPr lang="cs-CZ" sz="2800" dirty="0" smtClean="0">
                <a:solidFill>
                  <a:srgbClr val="C00000"/>
                </a:solidFill>
                <a:latin typeface="Arial" charset="0"/>
              </a:rPr>
              <a:t>–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ocet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použití v potravinářství ke konzervaci,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při výrobě barviv, plastů, léků (Acylpyrin)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6048672" cy="576064"/>
          </a:xfrm>
          <a:solidFill>
            <a:srgbClr val="FBE1E5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kyselina mravenčí</a:t>
            </a:r>
            <a:r>
              <a:rPr lang="cs-CZ" sz="3000" dirty="0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H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– COOH</a:t>
            </a:r>
            <a:endParaRPr lang="cs-CZ" sz="3000" b="1" dirty="0" smtClean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3356992"/>
            <a:ext cx="6264696" cy="576064"/>
          </a:xfrm>
          <a:prstGeom prst="rect">
            <a:avLst/>
          </a:prstGeom>
          <a:solidFill>
            <a:srgbClr val="FBE1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kyselina octová</a:t>
            </a:r>
            <a:r>
              <a:rPr lang="cs-CZ" sz="3000" b="1" dirty="0" smtClean="0">
                <a:latin typeface="Arial" charset="0"/>
              </a:rPr>
              <a:t>    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CH</a:t>
            </a:r>
            <a:r>
              <a:rPr lang="cs-CZ" sz="3000" b="1" baseline="-25000" dirty="0" smtClean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 – COOH</a:t>
            </a:r>
          </a:p>
        </p:txBody>
      </p:sp>
      <p:pic>
        <p:nvPicPr>
          <p:cNvPr id="3079" name="Picture 7" descr="http://www.bzeneckyocet.cz/img/produkt-koreni.jpg"/>
          <p:cNvPicPr>
            <a:picLocks noChangeAspect="1" noChangeArrowheads="1"/>
          </p:cNvPicPr>
          <p:nvPr/>
        </p:nvPicPr>
        <p:blipFill>
          <a:blip r:embed="rId4" cstate="print"/>
          <a:srcRect r="45305"/>
          <a:stretch>
            <a:fillRect/>
          </a:stretch>
        </p:blipFill>
        <p:spPr bwMode="auto">
          <a:xfrm>
            <a:off x="7775157" y="4725144"/>
            <a:ext cx="1106768" cy="2132856"/>
          </a:xfrm>
          <a:prstGeom prst="rect">
            <a:avLst/>
          </a:prstGeom>
          <a:noFill/>
        </p:spPr>
      </p:pic>
      <p:pic>
        <p:nvPicPr>
          <p:cNvPr id="3081" name="Picture 9" descr="http://img.aktualne.centrum.cz/572/67/5726776-mravenec.jpg"/>
          <p:cNvPicPr>
            <a:picLocks noChangeAspect="1" noChangeArrowheads="1"/>
          </p:cNvPicPr>
          <p:nvPr/>
        </p:nvPicPr>
        <p:blipFill>
          <a:blip r:embed="rId5" cstate="print"/>
          <a:srcRect t="13895" b="10421"/>
          <a:stretch>
            <a:fillRect/>
          </a:stretch>
        </p:blipFill>
        <p:spPr bwMode="auto">
          <a:xfrm>
            <a:off x="7668344" y="2204864"/>
            <a:ext cx="1440160" cy="926471"/>
          </a:xfrm>
          <a:prstGeom prst="rect">
            <a:avLst/>
          </a:prstGeom>
          <a:noFill/>
        </p:spPr>
      </p:pic>
      <p:pic>
        <p:nvPicPr>
          <p:cNvPr id="3083" name="Picture 11" descr="http://botany.cz/foto/urticauren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260648"/>
            <a:ext cx="1224136" cy="163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36712"/>
            <a:ext cx="8280920" cy="5832648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</a:t>
            </a:r>
            <a:r>
              <a:rPr lang="cs-CZ" sz="2800" dirty="0" smtClean="0">
                <a:latin typeface="Arial" charset="0"/>
              </a:rPr>
              <a:t>b</a:t>
            </a:r>
            <a:r>
              <a:rPr lang="cs-CZ" sz="2800" dirty="0" smtClean="0">
                <a:latin typeface="Arial" charset="0"/>
              </a:rPr>
              <a:t>ílá krystalická látka kyselé chuti</a:t>
            </a: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vyskytuje se v citrusových plodech</a:t>
            </a: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k</a:t>
            </a:r>
            <a:r>
              <a:rPr lang="cs-CZ" sz="2800" dirty="0" smtClean="0">
                <a:latin typeface="Arial" charset="0"/>
              </a:rPr>
              <a:t>onzervační a dochucovací látka,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na obalech označovaná jako E 330</a:t>
            </a:r>
            <a:endParaRPr lang="cs-CZ" sz="2800" dirty="0" smtClean="0">
              <a:latin typeface="Arial" charset="0"/>
            </a:endParaRPr>
          </a:p>
          <a:p>
            <a:pPr eaLnBrk="1" hangingPunct="1">
              <a:buNone/>
            </a:pPr>
            <a:endParaRPr lang="cs-CZ" sz="2000" dirty="0" smtClean="0">
              <a:latin typeface="Arial" charset="0"/>
            </a:endParaRPr>
          </a:p>
          <a:p>
            <a:pPr eaLnBrk="1" hangingPunct="1">
              <a:buNone/>
            </a:pP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</a:t>
            </a:r>
            <a:r>
              <a:rPr lang="cs-CZ" sz="2800" dirty="0" smtClean="0">
                <a:latin typeface="Arial" charset="0"/>
              </a:rPr>
              <a:t>v</a:t>
            </a:r>
            <a:r>
              <a:rPr lang="cs-CZ" sz="2800" dirty="0" smtClean="0">
                <a:latin typeface="Arial" charset="0"/>
              </a:rPr>
              <a:t>zniká mléčným kvašením cukrů</a:t>
            </a: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v</a:t>
            </a:r>
            <a:r>
              <a:rPr lang="cs-CZ" sz="2800" dirty="0" smtClean="0">
                <a:latin typeface="Arial" charset="0"/>
              </a:rPr>
              <a:t>yužívá se v potravinářství, kosmetice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tvoří se ve svalech (svalová únava – málo O</a:t>
            </a:r>
            <a:r>
              <a:rPr lang="cs-CZ" sz="2800" baseline="-25000" dirty="0" smtClean="0">
                <a:latin typeface="Arial" charset="0"/>
              </a:rPr>
              <a:t>2</a:t>
            </a:r>
            <a:r>
              <a:rPr lang="cs-CZ" sz="2800" dirty="0" smtClean="0">
                <a:latin typeface="Arial" charset="0"/>
              </a:rPr>
              <a:t>)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cs-CZ" sz="2800" b="1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k</a:t>
            </a:r>
            <a:r>
              <a:rPr lang="cs-CZ" sz="2800" dirty="0" smtClean="0">
                <a:latin typeface="Arial" charset="0"/>
              </a:rPr>
              <a:t>yselina butanová, páchnoucí olejovitá kapalina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vzniká žluknutím másla</a:t>
            </a:r>
            <a:endParaRPr lang="cs-CZ" sz="2800" dirty="0" smtClean="0">
              <a:latin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3816424" cy="576064"/>
          </a:xfrm>
          <a:solidFill>
            <a:srgbClr val="FBE1E5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kyselina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citronová</a:t>
            </a:r>
            <a:endParaRPr lang="cs-CZ" sz="3000" b="1" dirty="0" smtClean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2780928"/>
            <a:ext cx="3384376" cy="576064"/>
          </a:xfrm>
          <a:prstGeom prst="rect">
            <a:avLst/>
          </a:prstGeom>
          <a:solidFill>
            <a:srgbClr val="FBE1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kyselina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mléčná</a:t>
            </a:r>
            <a:endParaRPr lang="cs-CZ" sz="30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30" name="Picture 6" descr="http://2.bp.blogspot.com/-nwN0JSgHDak/T9g0vq5oQ5I/AAAAAAAABBA/4H5445BuBQw/s1600/CITRIC-AC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6632"/>
            <a:ext cx="2164175" cy="1584176"/>
          </a:xfrm>
          <a:prstGeom prst="rect">
            <a:avLst/>
          </a:prstGeom>
          <a:noFill/>
        </p:spPr>
      </p:pic>
      <p:pic>
        <p:nvPicPr>
          <p:cNvPr id="1026" name="Picture 2" descr="http://www.labeta.cz/blob.php?produkty_foto=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6477">
            <a:off x="7354289" y="1520320"/>
            <a:ext cx="1477193" cy="2186245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9512" y="4869160"/>
            <a:ext cx="3816424" cy="576064"/>
          </a:xfrm>
          <a:prstGeom prst="rect">
            <a:avLst/>
          </a:prstGeom>
          <a:solidFill>
            <a:srgbClr val="FBE1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kyselina máselná</a:t>
            </a:r>
            <a:endParaRPr kumimoji="0" lang="cs-CZ" sz="3000" b="1" i="0" u="none" strike="noStrike" kern="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856984" cy="36004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sz="2800" dirty="0" smtClean="0">
                <a:latin typeface="Arial" charset="0"/>
              </a:rPr>
              <a:t>-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kyselina palmitová</a:t>
            </a:r>
            <a:r>
              <a:rPr lang="cs-CZ" sz="2800" dirty="0" smtClean="0">
                <a:latin typeface="Arial" charset="0"/>
              </a:rPr>
              <a:t>   C</a:t>
            </a:r>
            <a:r>
              <a:rPr lang="cs-CZ" sz="2800" baseline="-25000" dirty="0" smtClean="0">
                <a:latin typeface="Arial" charset="0"/>
              </a:rPr>
              <a:t>15 </a:t>
            </a:r>
            <a:r>
              <a:rPr lang="cs-CZ" sz="2800" dirty="0" smtClean="0">
                <a:latin typeface="Arial" charset="0"/>
              </a:rPr>
              <a:t>H</a:t>
            </a:r>
            <a:r>
              <a:rPr lang="cs-CZ" sz="2800" baseline="-25000" dirty="0" smtClean="0">
                <a:latin typeface="Arial" charset="0"/>
              </a:rPr>
              <a:t>31</a:t>
            </a:r>
            <a:r>
              <a:rPr lang="cs-CZ" sz="2800" dirty="0" smtClean="0">
                <a:latin typeface="Arial" charset="0"/>
              </a:rPr>
              <a:t> COOH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kyselina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stearová  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cs-CZ" sz="2800" dirty="0" smtClean="0">
                <a:latin typeface="Arial" charset="0"/>
              </a:rPr>
              <a:t>C</a:t>
            </a:r>
            <a:r>
              <a:rPr lang="cs-CZ" sz="2800" baseline="-25000" dirty="0" smtClean="0">
                <a:latin typeface="Arial" charset="0"/>
              </a:rPr>
              <a:t>17 </a:t>
            </a:r>
            <a:r>
              <a:rPr lang="cs-CZ" sz="2800" dirty="0" smtClean="0">
                <a:latin typeface="Arial" charset="0"/>
              </a:rPr>
              <a:t>H</a:t>
            </a:r>
            <a:r>
              <a:rPr lang="cs-CZ" sz="2800" baseline="-25000" dirty="0" smtClean="0">
                <a:latin typeface="Arial" charset="0"/>
              </a:rPr>
              <a:t>35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COOH</a:t>
            </a:r>
          </a:p>
          <a:p>
            <a:pPr eaLnBrk="1" hangingPunct="1">
              <a:spcBef>
                <a:spcPts val="0"/>
              </a:spcBef>
              <a:buNone/>
            </a:pP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-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kyselina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olejová     </a:t>
            </a:r>
            <a:r>
              <a:rPr lang="cs-CZ" sz="2800" dirty="0" smtClean="0">
                <a:latin typeface="Arial" charset="0"/>
              </a:rPr>
              <a:t>C</a:t>
            </a:r>
            <a:r>
              <a:rPr lang="cs-CZ" sz="2800" baseline="-25000" dirty="0" smtClean="0">
                <a:latin typeface="Arial" charset="0"/>
              </a:rPr>
              <a:t>17 </a:t>
            </a:r>
            <a:r>
              <a:rPr lang="cs-CZ" sz="2800" dirty="0" smtClean="0">
                <a:latin typeface="Arial" charset="0"/>
              </a:rPr>
              <a:t>H</a:t>
            </a:r>
            <a:r>
              <a:rPr lang="cs-CZ" sz="2800" baseline="-25000" dirty="0" smtClean="0">
                <a:latin typeface="Arial" charset="0"/>
              </a:rPr>
              <a:t>33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COOH (dvojná vazba)</a:t>
            </a: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endParaRPr lang="cs-CZ" sz="2800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cs-CZ" sz="2000" b="1" dirty="0" smtClean="0">
              <a:solidFill>
                <a:srgbClr val="CC0000"/>
              </a:solidFill>
              <a:latin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p</a:t>
            </a: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oužití: </a:t>
            </a:r>
            <a:r>
              <a:rPr lang="cs-CZ" sz="2800" dirty="0" smtClean="0">
                <a:latin typeface="Arial" charset="0"/>
              </a:rPr>
              <a:t>výroba mýdel a dalších kosmetických 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             </a:t>
            </a:r>
            <a:r>
              <a:rPr lang="cs-CZ" sz="2800" dirty="0" smtClean="0">
                <a:latin typeface="Arial" charset="0"/>
              </a:rPr>
              <a:t>přípravků, svíček</a:t>
            </a:r>
            <a:endParaRPr lang="cs-CZ" sz="2800" b="1" dirty="0" smtClean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416824" cy="576064"/>
          </a:xfrm>
          <a:solidFill>
            <a:srgbClr val="FBE1E5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karboxylové kyseliny vázané v tucích:</a:t>
            </a:r>
            <a:endParaRPr lang="cs-CZ" sz="3000" b="1" dirty="0" smtClean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79712" y="2780928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A110A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- je součástí kapalných tuků</a:t>
            </a:r>
            <a:endParaRPr lang="cs-CZ" dirty="0">
              <a:solidFill>
                <a:srgbClr val="6A110A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588224" y="980728"/>
            <a:ext cx="2066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6A110A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j</a:t>
            </a:r>
            <a:r>
              <a:rPr lang="cs-CZ" dirty="0" smtClean="0">
                <a:solidFill>
                  <a:srgbClr val="6A110A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sou součástí </a:t>
            </a:r>
          </a:p>
          <a:p>
            <a:r>
              <a:rPr lang="cs-CZ" dirty="0" smtClean="0">
                <a:solidFill>
                  <a:srgbClr val="6A110A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pevných tuků</a:t>
            </a:r>
            <a:endParaRPr lang="cs-CZ" dirty="0">
              <a:solidFill>
                <a:srgbClr val="6A110A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6300192" y="1052736"/>
            <a:ext cx="216024" cy="648072"/>
          </a:xfrm>
          <a:prstGeom prst="rightBrace">
            <a:avLst/>
          </a:prstGeom>
          <a:noFill/>
          <a:ln w="19050">
            <a:solidFill>
              <a:srgbClr val="6A1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0" name="Picture 4" descr="http://sa.uncg.edu/dean/wp-content/uploads/so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4020618"/>
            <a:ext cx="2520280" cy="2701750"/>
          </a:xfrm>
          <a:prstGeom prst="rect">
            <a:avLst/>
          </a:prstGeom>
          <a:noFill/>
        </p:spPr>
      </p:pic>
      <p:pic>
        <p:nvPicPr>
          <p:cNvPr id="4102" name="Picture 6" descr="http://1.bp.blogspot.com/-WkVdpwXCliQ/UJI7oqR-h2I/AAAAAAAAAG4/JTSM5-uIiwM/s1600/Soap+bubb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9840">
            <a:off x="604145" y="4573925"/>
            <a:ext cx="2306922" cy="203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0.tqn.com/d/webclipart/1/0/m/x/4/So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08720"/>
            <a:ext cx="1872208" cy="1958377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96944" cy="576064"/>
          </a:xfrm>
          <a:solidFill>
            <a:srgbClr val="FBE1E5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l" eaLnBrk="1" hangingPunct="1"/>
            <a:r>
              <a:rPr lang="cs-CZ" sz="3000" b="1" dirty="0" smtClean="0">
                <a:solidFill>
                  <a:srgbClr val="FF0000"/>
                </a:solidFill>
                <a:latin typeface="Arial" charset="0"/>
              </a:rPr>
              <a:t>Pojmenuj kyselinu, která souvisí s obrázkem:</a:t>
            </a:r>
            <a:endParaRPr lang="cs-CZ" sz="3000" b="1" dirty="0" smtClean="0">
              <a:solidFill>
                <a:srgbClr val="6600FF"/>
              </a:solidFill>
              <a:latin typeface="Arial" charset="0"/>
            </a:endParaRPr>
          </a:p>
        </p:txBody>
      </p:sp>
      <p:pic>
        <p:nvPicPr>
          <p:cNvPr id="20486" name="Picture 6" descr="http://www.levitas.estranky.cz/img/picture/44/cit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413549"/>
            <a:ext cx="1944216" cy="2361395"/>
          </a:xfrm>
          <a:prstGeom prst="rect">
            <a:avLst/>
          </a:prstGeom>
          <a:noFill/>
        </p:spPr>
      </p:pic>
      <p:pic>
        <p:nvPicPr>
          <p:cNvPr id="20488" name="Picture 8" descr="http://www.zivotsdietou.cz/sites/default/files/obrazky/2012/12/mlecne-vyrob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2541329" cy="2232248"/>
          </a:xfrm>
          <a:prstGeom prst="rect">
            <a:avLst/>
          </a:prstGeom>
          <a:noFill/>
        </p:spPr>
      </p:pic>
      <p:pic>
        <p:nvPicPr>
          <p:cNvPr id="20490" name="Picture 10" descr="http://www.fitcoach.cz/wp-content/uploads/2012/01/olivov%C3%BD-olej.jpg"/>
          <p:cNvPicPr>
            <a:picLocks noChangeAspect="1" noChangeArrowheads="1"/>
          </p:cNvPicPr>
          <p:nvPr/>
        </p:nvPicPr>
        <p:blipFill>
          <a:blip r:embed="rId5" cstate="print"/>
          <a:srcRect l="5336" t="5026" r="8671" b="5026"/>
          <a:stretch>
            <a:fillRect/>
          </a:stretch>
        </p:blipFill>
        <p:spPr bwMode="auto">
          <a:xfrm>
            <a:off x="3347864" y="1124744"/>
            <a:ext cx="2697649" cy="1872208"/>
          </a:xfrm>
          <a:prstGeom prst="rect">
            <a:avLst/>
          </a:prstGeom>
          <a:noFill/>
        </p:spPr>
      </p:pic>
      <p:pic>
        <p:nvPicPr>
          <p:cNvPr id="20492" name="Picture 12" descr="http://img.ct24.cz/cache/616x411/article/16/1506/150571.jpg?1319186980"/>
          <p:cNvPicPr>
            <a:picLocks noChangeAspect="1" noChangeArrowheads="1"/>
          </p:cNvPicPr>
          <p:nvPr/>
        </p:nvPicPr>
        <p:blipFill>
          <a:blip r:embed="rId6" cstate="print"/>
          <a:srcRect r="10431"/>
          <a:stretch>
            <a:fillRect/>
          </a:stretch>
        </p:blipFill>
        <p:spPr bwMode="auto">
          <a:xfrm>
            <a:off x="5148064" y="5085184"/>
            <a:ext cx="2411328" cy="1512168"/>
          </a:xfrm>
          <a:prstGeom prst="rect">
            <a:avLst/>
          </a:prstGeom>
          <a:noFill/>
        </p:spPr>
      </p:pic>
      <p:pic>
        <p:nvPicPr>
          <p:cNvPr id="20494" name="Picture 14" descr="http://i.idnes.cz/08/083/gal/VES253687_33ONA32anastavit.jpg"/>
          <p:cNvPicPr>
            <a:picLocks noChangeAspect="1" noChangeArrowheads="1"/>
          </p:cNvPicPr>
          <p:nvPr/>
        </p:nvPicPr>
        <p:blipFill>
          <a:blip r:embed="rId7" cstate="print"/>
          <a:srcRect l="4930" r="16433"/>
          <a:stretch>
            <a:fillRect/>
          </a:stretch>
        </p:blipFill>
        <p:spPr bwMode="auto">
          <a:xfrm>
            <a:off x="323528" y="1124744"/>
            <a:ext cx="2220409" cy="1872209"/>
          </a:xfrm>
          <a:prstGeom prst="rect">
            <a:avLst/>
          </a:prstGeom>
          <a:noFill/>
        </p:spPr>
      </p:pic>
      <p:pic>
        <p:nvPicPr>
          <p:cNvPr id="20496" name="Picture 16" descr="http://img.ulekarecdn.cz/dbpic/mravenci_a_srsen-f590_2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284984"/>
            <a:ext cx="2929980" cy="144016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076056" y="4941168"/>
            <a:ext cx="32733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cs-CZ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3140968"/>
            <a:ext cx="32733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cs-CZ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48522" y="3316922"/>
            <a:ext cx="32733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cs-CZ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40210" y="4221088"/>
            <a:ext cx="32733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cs-CZ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92280" y="1340768"/>
            <a:ext cx="32733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cs-CZ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75856" y="940658"/>
            <a:ext cx="32733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51520" y="908720"/>
            <a:ext cx="32733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bzeneckyocet.cz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/produkt-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koreni.jpg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http://img.aktualne.centrum.cz/572/67/5726776-mravenec.jpg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botany.cz/foto/urticaurens2.jpg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labeta.cz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blob.php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?produkty_foto=34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http://2.bp.blogspot.com/-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nwN0JSgHDak/T9g0vq5oQ5I/AAAAAAAABBA/4H5445BuBQw/s1600/CITRIC-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ACID.jpg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sa.uncg.edu/dean/wp-content/uploads/soap.jpg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0.tqn.com/d/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webclipart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/1/0/m/x/4/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Soap.png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http://1.bp.blogspot.com/-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WkVdpwXCliQ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/UJI7oqR-h2I/AAAAAAAAAG4/JTSM5-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uIiwM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/s1600/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Soap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bubbles.gif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levitas.estranky.cz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picture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/44/citron.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zivotsdietou.cz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sites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/default/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/2012/12/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mlecne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vyrobky.jpg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fitcoach.cz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/2012/01/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olivov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%C3%BD-olej.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img.ct24.cz/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cache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/616x411/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article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/16/1506/150571.jpg?1319186980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img.ulekarecdn.cz/dbpic/mravenci_a_srsen-f590_290.jpg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i.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idnes.cz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/08/083/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gal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/VES253687_33ONA32anastavit.jpg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ua.all.biz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catalog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/304951.jpeg?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rrr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=1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mediweb.hnonline.sk/sites/default/files/styles/620x295_crop/public/spravy/citron.jpg?c=8b8a55ed53c2b6a5a9134519508ae5da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studiumchemie.cz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databaze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_pokusu/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Uffelmann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_7.JPG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328</Words>
  <Application>Microsoft Office PowerPoint</Application>
  <PresentationFormat>Předvádění na obrazovce (4:3)</PresentationFormat>
  <Paragraphs>83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Default Design</vt:lpstr>
      <vt:lpstr>Snímek 1</vt:lpstr>
      <vt:lpstr>3. KARBOXYLOVÉ KYSELINY</vt:lpstr>
      <vt:lpstr> kyselina mravenčí   H – COOH</vt:lpstr>
      <vt:lpstr> kyselina citronová</vt:lpstr>
      <vt:lpstr> karboxylové kyseliny vázané v tucích:</vt:lpstr>
      <vt:lpstr>Pojmenuj kyselinu, která souvisí s obrázkem: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marsik</cp:lastModifiedBy>
  <cp:revision>24</cp:revision>
  <dcterms:created xsi:type="dcterms:W3CDTF">1601-01-01T00:00:00Z</dcterms:created>
  <dcterms:modified xsi:type="dcterms:W3CDTF">2014-03-16T17:55:21Z</dcterms:modified>
</cp:coreProperties>
</file>