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5"/>
  </p:notesMasterIdLst>
  <p:sldIdLst>
    <p:sldId id="331" r:id="rId2"/>
    <p:sldId id="310" r:id="rId3"/>
    <p:sldId id="332" r:id="rId4"/>
    <p:sldId id="261" r:id="rId5"/>
    <p:sldId id="263" r:id="rId6"/>
    <p:sldId id="264" r:id="rId7"/>
    <p:sldId id="262" r:id="rId8"/>
    <p:sldId id="267" r:id="rId9"/>
    <p:sldId id="268" r:id="rId10"/>
    <p:sldId id="270" r:id="rId11"/>
    <p:sldId id="271" r:id="rId12"/>
    <p:sldId id="273" r:id="rId13"/>
    <p:sldId id="274" r:id="rId14"/>
    <p:sldId id="279" r:id="rId15"/>
    <p:sldId id="275" r:id="rId16"/>
    <p:sldId id="284" r:id="rId17"/>
    <p:sldId id="328" r:id="rId18"/>
    <p:sldId id="278" r:id="rId19"/>
    <p:sldId id="330" r:id="rId20"/>
    <p:sldId id="329" r:id="rId21"/>
    <p:sldId id="281" r:id="rId22"/>
    <p:sldId id="282" r:id="rId23"/>
    <p:sldId id="333" r:id="rId24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EED86"/>
    <a:srgbClr val="0000D2"/>
    <a:srgbClr val="0000FF"/>
    <a:srgbClr val="FEE866"/>
    <a:srgbClr val="FEE344"/>
    <a:srgbClr val="FDD903"/>
    <a:srgbClr val="FFFF00"/>
    <a:srgbClr val="FFFF66"/>
    <a:srgbClr val="F4F6A8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35" autoAdjust="0"/>
    <p:restoredTop sz="94718" autoAdjust="0"/>
  </p:normalViewPr>
  <p:slideViewPr>
    <p:cSldViewPr snapToObjects="1">
      <p:cViewPr>
        <p:scale>
          <a:sx n="75" d="100"/>
          <a:sy n="75" d="100"/>
        </p:scale>
        <p:origin x="-1524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7D0B0-03BF-4153-B22F-B9DD7EEB7665}" type="datetimeFigureOut">
              <a:rPr lang="cs-CZ" smtClean="0"/>
              <a:pPr/>
              <a:t>5.8.2014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4E8C2-9A1A-43AD-AFE8-088791B7D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4E8C2-9A1A-43AD-AFE8-088791B7DA7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0CFEA-EF95-473D-A421-74117F4D81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D56C-90DA-4A42-AFAF-E929F423EC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02040-86F7-490B-9F2A-E1875A72C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59B5-57C4-440D-AB4B-A0AC8809CD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77E1-3121-4553-9A4B-BC65615B2E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175A1-0927-4DD2-8DF4-CFA481492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25E2E-E866-44D7-BD01-B91F3F1FE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C6C2-1AD9-4870-8FDB-333322F1F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E5CAD-2B87-4884-9A02-1A81637342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308D0-BD9B-4FFB-8A5C-53A69B9DA9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5DCBB-B486-4D1F-A3B1-208169F922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30CB79A-5C15-4293-A0BB-5CDE245F46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3" r:id="rId2"/>
    <p:sldLayoutId id="2147483782" r:id="rId3"/>
    <p:sldLayoutId id="2147483781" r:id="rId4"/>
    <p:sldLayoutId id="2147483780" r:id="rId5"/>
    <p:sldLayoutId id="2147483779" r:id="rId6"/>
    <p:sldLayoutId id="2147483778" r:id="rId7"/>
    <p:sldLayoutId id="2147483777" r:id="rId8"/>
    <p:sldLayoutId id="2147483776" r:id="rId9"/>
    <p:sldLayoutId id="2147483775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3" Type="http://schemas.openxmlformats.org/officeDocument/2006/relationships/slide" Target="slide3.xml"/><Relationship Id="rId21" Type="http://schemas.openxmlformats.org/officeDocument/2006/relationships/slide" Target="slide17.xml"/><Relationship Id="rId7" Type="http://schemas.openxmlformats.org/officeDocument/2006/relationships/slide" Target="slide4.xml"/><Relationship Id="rId12" Type="http://schemas.openxmlformats.org/officeDocument/2006/relationships/slide" Target="slide10.xml"/><Relationship Id="rId17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1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5.xml"/><Relationship Id="rId5" Type="http://schemas.openxmlformats.org/officeDocument/2006/relationships/slide" Target="slide13.xml"/><Relationship Id="rId15" Type="http://schemas.openxmlformats.org/officeDocument/2006/relationships/slide" Target="slide6.xml"/><Relationship Id="rId10" Type="http://schemas.openxmlformats.org/officeDocument/2006/relationships/slide" Target="slide19.xml"/><Relationship Id="rId19" Type="http://schemas.openxmlformats.org/officeDocument/2006/relationships/slide" Target="slide7.xml"/><Relationship Id="rId4" Type="http://schemas.openxmlformats.org/officeDocument/2006/relationships/slide" Target="slide8.xml"/><Relationship Id="rId9" Type="http://schemas.openxmlformats.org/officeDocument/2006/relationships/slide" Target="slide14.xml"/><Relationship Id="rId14" Type="http://schemas.openxmlformats.org/officeDocument/2006/relationships/slide" Target="slide20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2021980" y="3163615"/>
            <a:ext cx="48301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Chemie </a:t>
            </a:r>
            <a:r>
              <a:rPr lang="cs-CZ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a zdraví</a:t>
            </a:r>
            <a:endParaRPr lang="cs-CZ" sz="4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87624" y="908720"/>
            <a:ext cx="6968575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13000" cap="none" spc="-150" dirty="0" smtClean="0">
                <a:ln w="11430"/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RISKUJ</a:t>
            </a:r>
            <a:endParaRPr lang="cs-CZ" sz="13000" cap="none" spc="-150" dirty="0">
              <a:ln w="11430"/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617132"/>
            <a:ext cx="4392488" cy="1060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133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Léčiva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Analgetika jsou léky: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snížení horečky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proti bolesti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mírnění trávicích potíží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06896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2118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tlumení kašle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77072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2346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Léčiva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Antipyretika jsou léky: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8525"/>
            <a:ext cx="5824538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léčbě infekcí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41663"/>
            <a:ext cx="5824538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ůsobící proti bolesti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11321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snížení horečky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041068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08453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0848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6200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 tlumení alergické reakce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06896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3369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Léčiva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Antitusika jsou léky: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mírnění nervových potíží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tlumení dráždivého kašle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léčení průjmových onemocnění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06896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2118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léčbě infekce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41068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4373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Drogy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Mezi halucinogeny řadíme: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3525" y="2228850"/>
            <a:ext cx="5248313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nikotin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3525" y="3192463"/>
            <a:ext cx="5248313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3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alkohol 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3525" y="4157663"/>
            <a:ext cx="5256250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3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kokain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193196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176972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168214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33525" y="5222875"/>
            <a:ext cx="5256250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3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lysohlávky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2431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5409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Drogy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Jak fungují sedativa?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5570" y="2168214"/>
            <a:ext cx="6526268" cy="720726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lumí činnost centrální nervové soustavy,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  mají uklidňující účinky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5570" y="3192463"/>
            <a:ext cx="6526268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vyšují tvorbu bílkovin a tím nárůst svalů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5570" y="4113076"/>
            <a:ext cx="6534205" cy="720725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ovzbuzují činnost mozkové kůry, 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zlepšují myšlenkové pochody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2168214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93196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3140323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5570" y="5222875"/>
            <a:ext cx="653420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ahání pocit únavy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113076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6446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Drogy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Mezi stimulační drogy nepatří: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2166938"/>
            <a:ext cx="5824537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nikotin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3130550"/>
            <a:ext cx="5824537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LSD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4095750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kokain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3104964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5850" y="5121188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4262" y="20637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5713" y="51609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kofein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5850" y="4041068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7461" name="Rectangle 32"/>
          <p:cNvSpPr>
            <a:spLocks noChangeArrowheads="1"/>
          </p:cNvSpPr>
          <p:nvPr/>
        </p:nvSpPr>
        <p:spPr bwMode="auto">
          <a:xfrm>
            <a:off x="360363" y="398421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Drogy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Která látka je zneužívána narkomany k inhalaci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 vede k trvalému poškození mozku?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kofein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pervitin</a:t>
            </a:r>
            <a:endParaRPr lang="cs-CZ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chlor</a:t>
            </a:r>
            <a:endParaRPr lang="cs-CZ" sz="24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5121188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306831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toluen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41068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8475" name="Rectangle 32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Drogy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Drogy opium a heroin patří mezi: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58856" y="2165350"/>
            <a:ext cx="5722982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timulační drogy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58856" y="3128963"/>
            <a:ext cx="5722982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sedativa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58855" y="4094163"/>
            <a:ext cx="5730919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halucinogeny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068960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2118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96206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58855" y="5159375"/>
            <a:ext cx="5730919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onopné drogy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41068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cs-CZ" sz="2800" b="0"/>
          </a:p>
        </p:txBody>
      </p:sp>
      <p:sp>
        <p:nvSpPr>
          <p:cNvPr id="19517" name="Rectangle 21"/>
          <p:cNvSpPr>
            <a:spLocks noChangeArrowheads="1"/>
          </p:cNvSpPr>
          <p:nvPr/>
        </p:nvSpPr>
        <p:spPr bwMode="auto">
          <a:xfrm>
            <a:off x="468313" y="5842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Prostředí ve kterém žijeme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Smog je označení pro: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8596" y="2389188"/>
            <a:ext cx="6461179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vzduší obsahující freony</a:t>
            </a:r>
            <a:endParaRPr lang="cs-CZ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8596" y="3352800"/>
            <a:ext cx="6461179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měs prachu a kyslíku</a:t>
            </a:r>
            <a:endParaRPr lang="cs-CZ" sz="24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8596" y="4257092"/>
            <a:ext cx="6469118" cy="720726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3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měs mlhy, prachu a kouřových zplodin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v ovzduší</a:t>
            </a:r>
            <a:endParaRPr lang="cs-CZ" sz="23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43788" y="425709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45375" y="5337212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43787" y="2312231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28596" y="5383213"/>
            <a:ext cx="6469117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vzduší obsahující dusík, kyslík a argon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43787" y="33194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20537" name="Rectangle 21"/>
          <p:cNvSpPr>
            <a:spLocks noChangeArrowheads="1"/>
          </p:cNvSpPr>
          <p:nvPr/>
        </p:nvSpPr>
        <p:spPr bwMode="auto">
          <a:xfrm>
            <a:off x="360363" y="50796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Prostředí ve kterém žijeme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V Čistírně odpadních vod probíhá: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2165350"/>
            <a:ext cx="65055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chemické čištění pomocí chloru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3128963"/>
            <a:ext cx="65055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otanické čištění pomocí rostlin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4094163"/>
            <a:ext cx="6513512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iologické čištění pomocí bakterií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4041068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2118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96206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6263" y="5159375"/>
            <a:ext cx="6513512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iltrace odpadních vod přes pískové filtry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30908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051" name="AutoShape 49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5556" y="1484275"/>
            <a:ext cx="2011363" cy="1044575"/>
          </a:xfrm>
          <a:prstGeom prst="actionButtonBlank">
            <a:avLst/>
          </a:prstGeom>
          <a:solidFill>
            <a:srgbClr val="99FF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1000</a:t>
            </a:r>
          </a:p>
        </p:txBody>
      </p:sp>
      <p:sp>
        <p:nvSpPr>
          <p:cNvPr id="280058" name="AutoShape 50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86919" y="1484275"/>
            <a:ext cx="2011362" cy="1044575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1000</a:t>
            </a:r>
          </a:p>
        </p:txBody>
      </p:sp>
      <p:sp>
        <p:nvSpPr>
          <p:cNvPr id="280059" name="AutoShape 50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7806" y="1484275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1000</a:t>
            </a:r>
          </a:p>
        </p:txBody>
      </p:sp>
      <p:sp>
        <p:nvSpPr>
          <p:cNvPr id="280060" name="AutoShape 50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19168" y="1484275"/>
            <a:ext cx="2016125" cy="1044575"/>
          </a:xfrm>
          <a:prstGeom prst="actionButtonBlank">
            <a:avLst/>
          </a:prstGeom>
          <a:solidFill>
            <a:srgbClr val="FF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1000</a:t>
            </a:r>
          </a:p>
        </p:txBody>
      </p:sp>
      <p:sp>
        <p:nvSpPr>
          <p:cNvPr id="280062" name="AutoShape 5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5556" y="2384387"/>
            <a:ext cx="2011363" cy="1044575"/>
          </a:xfrm>
          <a:prstGeom prst="actionButtonBlank">
            <a:avLst/>
          </a:prstGeom>
          <a:solidFill>
            <a:srgbClr val="99FF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2000</a:t>
            </a:r>
          </a:p>
        </p:txBody>
      </p:sp>
      <p:sp>
        <p:nvSpPr>
          <p:cNvPr id="280063" name="AutoShape 5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86919" y="2384387"/>
            <a:ext cx="2011362" cy="1044575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2000</a:t>
            </a:r>
          </a:p>
        </p:txBody>
      </p:sp>
      <p:sp>
        <p:nvSpPr>
          <p:cNvPr id="280064" name="AutoShape 51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7806" y="2384387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2000</a:t>
            </a:r>
          </a:p>
        </p:txBody>
      </p:sp>
      <p:sp>
        <p:nvSpPr>
          <p:cNvPr id="280065" name="AutoShape 513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3931" y="2384387"/>
            <a:ext cx="2011363" cy="1044575"/>
          </a:xfrm>
          <a:prstGeom prst="actionButtonBlank">
            <a:avLst/>
          </a:prstGeom>
          <a:solidFill>
            <a:srgbClr val="FF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2000</a:t>
            </a:r>
          </a:p>
        </p:txBody>
      </p:sp>
      <p:sp>
        <p:nvSpPr>
          <p:cNvPr id="280067" name="AutoShape 51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5556" y="3284500"/>
            <a:ext cx="2011363" cy="1044575"/>
          </a:xfrm>
          <a:prstGeom prst="actionButtonBlank">
            <a:avLst/>
          </a:prstGeom>
          <a:solidFill>
            <a:srgbClr val="99FF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3000</a:t>
            </a:r>
          </a:p>
        </p:txBody>
      </p:sp>
      <p:sp>
        <p:nvSpPr>
          <p:cNvPr id="280068" name="AutoShape 5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86919" y="3284500"/>
            <a:ext cx="2011362" cy="1044575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3000</a:t>
            </a:r>
          </a:p>
        </p:txBody>
      </p:sp>
      <p:sp>
        <p:nvSpPr>
          <p:cNvPr id="280069" name="AutoShape 51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044" y="3284500"/>
            <a:ext cx="2011362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3000</a:t>
            </a:r>
          </a:p>
        </p:txBody>
      </p:sp>
      <p:sp>
        <p:nvSpPr>
          <p:cNvPr id="280070" name="AutoShape 5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3931" y="3284500"/>
            <a:ext cx="2011363" cy="1044575"/>
          </a:xfrm>
          <a:prstGeom prst="actionButtonBlank">
            <a:avLst/>
          </a:prstGeom>
          <a:solidFill>
            <a:srgbClr val="FF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3000</a:t>
            </a:r>
          </a:p>
        </p:txBody>
      </p:sp>
      <p:sp>
        <p:nvSpPr>
          <p:cNvPr id="280072" name="AutoShape 520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5556" y="4184612"/>
            <a:ext cx="2011363" cy="1044575"/>
          </a:xfrm>
          <a:prstGeom prst="actionButtonBlank">
            <a:avLst/>
          </a:prstGeom>
          <a:solidFill>
            <a:srgbClr val="99FF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4000</a:t>
            </a:r>
          </a:p>
        </p:txBody>
      </p:sp>
      <p:sp>
        <p:nvSpPr>
          <p:cNvPr id="280073" name="AutoShape 521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86919" y="4184612"/>
            <a:ext cx="2011362" cy="1044575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4000</a:t>
            </a:r>
          </a:p>
        </p:txBody>
      </p:sp>
      <p:sp>
        <p:nvSpPr>
          <p:cNvPr id="280074" name="AutoShape 522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7806" y="4184612"/>
            <a:ext cx="2011363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4000</a:t>
            </a:r>
          </a:p>
        </p:txBody>
      </p:sp>
      <p:sp>
        <p:nvSpPr>
          <p:cNvPr id="280075" name="AutoShape 52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3931" y="4184612"/>
            <a:ext cx="2011363" cy="1044575"/>
          </a:xfrm>
          <a:prstGeom prst="actionButtonBlank">
            <a:avLst/>
          </a:prstGeom>
          <a:solidFill>
            <a:srgbClr val="FF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4000</a:t>
            </a:r>
          </a:p>
        </p:txBody>
      </p:sp>
      <p:sp>
        <p:nvSpPr>
          <p:cNvPr id="280077" name="AutoShape 525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5556" y="5084725"/>
            <a:ext cx="2011363" cy="1044575"/>
          </a:xfrm>
          <a:prstGeom prst="actionButtonBlank">
            <a:avLst/>
          </a:prstGeom>
          <a:solidFill>
            <a:srgbClr val="99FF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5000</a:t>
            </a:r>
          </a:p>
        </p:txBody>
      </p:sp>
      <p:sp>
        <p:nvSpPr>
          <p:cNvPr id="280078" name="AutoShape 526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86919" y="5084725"/>
            <a:ext cx="2011362" cy="1044575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5000</a:t>
            </a:r>
          </a:p>
        </p:txBody>
      </p:sp>
      <p:sp>
        <p:nvSpPr>
          <p:cNvPr id="280079" name="AutoShape 527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03044" y="5084725"/>
            <a:ext cx="2011362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5000</a:t>
            </a:r>
          </a:p>
        </p:txBody>
      </p:sp>
      <p:sp>
        <p:nvSpPr>
          <p:cNvPr id="280080" name="AutoShape 528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23931" y="5084725"/>
            <a:ext cx="2011363" cy="1044575"/>
          </a:xfrm>
          <a:prstGeom prst="actionButtonBlank">
            <a:avLst/>
          </a:prstGeom>
          <a:solidFill>
            <a:srgbClr val="FF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  <a:cs typeface="Arial" pitchFamily="34" charset="0"/>
              </a:rPr>
              <a:t>5000</a:t>
            </a:r>
          </a:p>
        </p:txBody>
      </p:sp>
      <p:sp>
        <p:nvSpPr>
          <p:cNvPr id="3094" name="AutoShape 5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1840" y="6369050"/>
            <a:ext cx="2664296" cy="488950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3095" name="AutoShape 5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5556" y="439700"/>
            <a:ext cx="2016125" cy="1044575"/>
          </a:xfrm>
          <a:prstGeom prst="actionButtonBlank">
            <a:avLst/>
          </a:prstGeom>
          <a:solidFill>
            <a:srgbClr val="99FF6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Chemické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sloučeniny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 zdraví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96" name="AutoShape 5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86919" y="439700"/>
            <a:ext cx="2020887" cy="1044575"/>
          </a:xfrm>
          <a:prstGeom prst="actionButtonBlank">
            <a:avLst/>
          </a:prstGeom>
          <a:solidFill>
            <a:srgbClr val="FF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Léčiva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AutoShape 5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98281" y="439700"/>
            <a:ext cx="2025650" cy="1044575"/>
          </a:xfrm>
          <a:prstGeom prst="actionButtonBlank">
            <a:avLst/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Drogy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AutoShape 5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23931" y="439700"/>
            <a:ext cx="2011363" cy="1044575"/>
          </a:xfrm>
          <a:prstGeom prst="actionButtonBlank">
            <a:avLst/>
          </a:prstGeom>
          <a:solidFill>
            <a:srgbClr val="FF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Prostředí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 kterém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žijeme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00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0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0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80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5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0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80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0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80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0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80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0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800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80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80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0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80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0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800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0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0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0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0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0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80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80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800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0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280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80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800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0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80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0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0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0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2800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7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0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280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080"/>
                  </p:tgtEl>
                </p:cond>
              </p:nextCondLst>
            </p:seq>
          </p:childTnLst>
        </p:cTn>
      </p:par>
    </p:tnLst>
    <p:bldLst>
      <p:bldP spid="280051" grpId="0" animBg="1"/>
      <p:bldP spid="280058" grpId="0" animBg="1"/>
      <p:bldP spid="280059" grpId="0" animBg="1"/>
      <p:bldP spid="280060" grpId="0" animBg="1"/>
      <p:bldP spid="280062" grpId="0" animBg="1"/>
      <p:bldP spid="280063" grpId="0" animBg="1"/>
      <p:bldP spid="280064" grpId="0" animBg="1"/>
      <p:bldP spid="280065" grpId="0" animBg="1"/>
      <p:bldP spid="280067" grpId="0" animBg="1"/>
      <p:bldP spid="280068" grpId="0" animBg="1"/>
      <p:bldP spid="280069" grpId="0" animBg="1"/>
      <p:bldP spid="280070" grpId="0" animBg="1"/>
      <p:bldP spid="280072" grpId="0" animBg="1"/>
      <p:bldP spid="280073" grpId="0" animBg="1"/>
      <p:bldP spid="280074" grpId="0" animBg="1"/>
      <p:bldP spid="280075" grpId="0" animBg="1"/>
      <p:bldP spid="280077" grpId="0" animBg="1"/>
      <p:bldP spid="280078" grpId="0" animBg="1"/>
      <p:bldP spid="280079" grpId="0" animBg="1"/>
      <p:bldP spid="2800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21544" name="Rectangle 21"/>
          <p:cNvSpPr>
            <a:spLocks noChangeArrowheads="1"/>
          </p:cNvSpPr>
          <p:nvPr/>
        </p:nvSpPr>
        <p:spPr bwMode="auto">
          <a:xfrm>
            <a:off x="360363" y="544473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Prostředí ve kterém žijeme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Mezi složky čistého vzduchu nepatří: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xid uhličitý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helium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argon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4263" y="5120542"/>
            <a:ext cx="755650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4262" y="3068315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96206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xid uhelnatý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77072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900113" y="5876925"/>
            <a:ext cx="792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8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22569" name="Rectangle 21"/>
          <p:cNvSpPr>
            <a:spLocks noChangeArrowheads="1"/>
          </p:cNvSpPr>
          <p:nvPr/>
        </p:nvSpPr>
        <p:spPr bwMode="auto">
          <a:xfrm>
            <a:off x="360363" y="36830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Prostředí ve kterém žijeme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Karcinogenní látky, např. formaldehyd, chloroform, olovnaté sloučeniny, … jsou: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4" y="2165350"/>
            <a:ext cx="6721474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átky způsobující alergii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28963"/>
            <a:ext cx="6721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átky vyvolávající rakovinu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4" y="4094163"/>
            <a:ext cx="6729412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átky způsobující vznik očních vad u dětí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04319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2118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96206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2427" y="5121188"/>
            <a:ext cx="6729411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átky vyhovující ekologickým normám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77072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23586" name="Rectangle 21"/>
          <p:cNvSpPr>
            <a:spLocks noChangeArrowheads="1"/>
          </p:cNvSpPr>
          <p:nvPr/>
        </p:nvSpPr>
        <p:spPr bwMode="auto">
          <a:xfrm>
            <a:off x="360363" y="507960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Prostředí ve kterém žijeme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 Pesticidy, používané v zemědělství, jsou: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2096206"/>
            <a:ext cx="6880169" cy="720726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a) o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rganická hnojiva podporující růst</a:t>
            </a:r>
          </a:p>
          <a:p>
            <a:pPr marL="457200" indent="-457200"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a plodnost rostlin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3" y="3104964"/>
            <a:ext cx="6880169" cy="720725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300" dirty="0">
                <a:latin typeface="Arial" pitchFamily="34" charset="0"/>
                <a:cs typeface="Arial" pitchFamily="34" charset="0"/>
              </a:rPr>
              <a:t>b)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hemické prostředky, které se používají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   k hubení nežádoucích organismů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2" y="4094163"/>
            <a:ext cx="6880169" cy="703634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3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hemické prostředky podporující růst 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a plodnost rostlin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04964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2118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96206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0362" y="5159375"/>
            <a:ext cx="6880169" cy="682539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d) chemické prostředky používané ke konzervaci 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potravin pro zvýšení jejich trvanlivosti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77072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83259" y="4387140"/>
            <a:ext cx="7776864" cy="11264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0" dirty="0" smtClean="0">
                <a:latin typeface="Arial" pitchFamily="34" charset="0"/>
                <a:cs typeface="Arial" pitchFamily="34" charset="0"/>
              </a:rPr>
              <a:t>Výukový materiál byl vytvořen na základě  </a:t>
            </a:r>
            <a:r>
              <a:rPr lang="cs-CZ" sz="1600" b="0" dirty="0" smtClean="0">
                <a:latin typeface="Arial" pitchFamily="34" charset="0"/>
                <a:cs typeface="Arial" pitchFamily="34" charset="0"/>
              </a:rPr>
              <a:t>materiálu d</a:t>
            </a:r>
            <a:r>
              <a:rPr lang="cs-CZ" sz="1600" b="0" dirty="0" smtClean="0">
                <a:latin typeface="Arial" pitchFamily="34" charset="0"/>
                <a:cs typeface="Arial" pitchFamily="34" charset="0"/>
              </a:rPr>
              <a:t>ostupného </a:t>
            </a:r>
            <a:r>
              <a:rPr lang="cs-CZ" sz="1600" b="0" dirty="0" smtClean="0">
                <a:latin typeface="Arial" pitchFamily="34" charset="0"/>
                <a:cs typeface="Arial" pitchFamily="34" charset="0"/>
              </a:rPr>
              <a:t>z Metodického portálu www.</a:t>
            </a:r>
            <a:r>
              <a:rPr lang="cs-CZ" sz="1600" b="0" dirty="0" err="1" smtClean="0">
                <a:latin typeface="Arial" pitchFamily="34" charset="0"/>
                <a:cs typeface="Arial" pitchFamily="34" charset="0"/>
              </a:rPr>
              <a:t>rvp.cz</a:t>
            </a:r>
            <a:r>
              <a:rPr lang="cs-CZ" sz="1600" b="0" dirty="0" smtClean="0">
                <a:latin typeface="Arial" pitchFamily="34" charset="0"/>
                <a:cs typeface="Arial" pitchFamily="34" charset="0"/>
              </a:rPr>
              <a:t>, ISSN: 1802-4785, financovaného z ESF a státního rozpočtu ČR. Provozováno Výzkumným ústavem pedagogickým v Praze.</a:t>
            </a:r>
          </a:p>
          <a:p>
            <a:pPr eaLnBrk="0" hangingPunct="0">
              <a:spcBef>
                <a:spcPct val="20000"/>
              </a:spcBef>
            </a:pPr>
            <a:r>
              <a:rPr lang="cs-CZ" sz="1600" b="0" i="1" dirty="0" smtClean="0">
                <a:latin typeface="Arial" pitchFamily="34" charset="0"/>
                <a:cs typeface="Arial" pitchFamily="34" charset="0"/>
              </a:rPr>
              <a:t>Autorem </a:t>
            </a:r>
            <a:r>
              <a:rPr lang="cs-CZ" sz="1600" b="0" i="1" dirty="0" smtClean="0">
                <a:latin typeface="Arial" pitchFamily="34" charset="0"/>
                <a:cs typeface="Arial" pitchFamily="34" charset="0"/>
              </a:rPr>
              <a:t>původního materiálu  </a:t>
            </a:r>
            <a:r>
              <a:rPr lang="cs-CZ" sz="1600" b="0" i="1" dirty="0" smtClean="0">
                <a:latin typeface="Arial" pitchFamily="34" charset="0"/>
                <a:cs typeface="Arial" pitchFamily="34" charset="0"/>
              </a:rPr>
              <a:t>je Mgr. Michal Kapoun.</a:t>
            </a:r>
            <a:endParaRPr lang="cs-CZ" sz="1600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1800" b="0"/>
              <a:t>Hrací pole</a:t>
            </a:r>
          </a:p>
        </p:txBody>
      </p:sp>
      <p:sp>
        <p:nvSpPr>
          <p:cNvPr id="4099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41016" name="Rectangle 3"/>
          <p:cNvSpPr>
            <a:spLocks noChangeArrowheads="1"/>
          </p:cNvSpPr>
          <p:nvPr/>
        </p:nvSpPr>
        <p:spPr bwMode="auto">
          <a:xfrm>
            <a:off x="323528" y="325395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Chemické sloučeniny a zdraví 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1000 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Kterým plynem se u kožního lékaře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vymrazují bradavice?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vodíkem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kyslíkem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dusíkem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3967162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52191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52754" y="2960303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heliem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4132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Chemické sloučeniny a zdraví</a:t>
            </a: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2000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3600" dirty="0" smtClean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Jaké je pH žaludečních šťáv zdravého člověka?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076450"/>
            <a:ext cx="5824537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slabě zásadité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040063"/>
            <a:ext cx="5824537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silně zásadité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0052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slabě kyselé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52755" y="3933056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198819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2960303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0704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silně kyselé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5032375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6198" name="Rectangle 3"/>
          <p:cNvSpPr>
            <a:spLocks noChangeArrowheads="1"/>
          </p:cNvSpPr>
          <p:nvPr/>
        </p:nvSpPr>
        <p:spPr bwMode="auto">
          <a:xfrm>
            <a:off x="250825" y="398421"/>
            <a:ext cx="8642350" cy="15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Chemické sloučeniny a zdraví</a:t>
            </a: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3000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Jak se nazývá umělá forma uhlíku, která má schopnost absorbovat škodlivé látky?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265363"/>
            <a:ext cx="5824537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antracit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228975"/>
            <a:ext cx="5824537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grafit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1941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saze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5193196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2168214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14032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259388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aktivní uhlí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185084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7210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Chemické sloučeniny a zdraví</a:t>
            </a: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4000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Nedostatek kterého prvku v krvi způsobuje chudokrevnost neboli anémii?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454275"/>
            <a:ext cx="5824537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železo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417888"/>
            <a:ext cx="5824537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zinek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383088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hořčík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9026" y="2384238"/>
            <a:ext cx="755649" cy="720726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5409220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9025" y="3356347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448300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vápník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329100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5182" name="Rectangle 3"/>
          <p:cNvSpPr>
            <a:spLocks noChangeArrowheads="1"/>
          </p:cNvSpPr>
          <p:nvPr/>
        </p:nvSpPr>
        <p:spPr bwMode="auto">
          <a:xfrm>
            <a:off x="250825" y="547688"/>
            <a:ext cx="8642350" cy="180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Chemické sloučeniny a zdraví</a:t>
            </a: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5000 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Jak se nazývá žíravina, která se používá 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 výrobě mýdla, čištění odpadů a vratných lahví?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2454275"/>
            <a:ext cx="5824537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chlorid sodný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3417888"/>
            <a:ext cx="5824537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hydroxid sodný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4383088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kyselina sírová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7438" y="3356992"/>
            <a:ext cx="755650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9025" y="5409220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7437" y="2351087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5448300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oxid siřičitý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9025" y="4364459"/>
            <a:ext cx="755650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9252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Léčiva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Antibiotika jsou léky: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2165350"/>
            <a:ext cx="5824538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proti bolesti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3128963"/>
            <a:ext cx="5824538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 léčbě infekcí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4094163"/>
            <a:ext cx="5832475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na tlumení kašle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435851" y="3104964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437437" y="5121188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435850" y="2062162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7300" y="5159375"/>
            <a:ext cx="5832475" cy="576263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na tlumení alergické reakce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437437" y="4077072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6265863"/>
            <a:ext cx="1979612" cy="366712"/>
          </a:xfrm>
          <a:prstGeom prst="actionButtonBlank">
            <a:avLst/>
          </a:prstGeom>
          <a:solidFill>
            <a:schemeClr val="bg1"/>
          </a:solidFill>
          <a:ln>
            <a:solidFill>
              <a:srgbClr val="7030A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cs-CZ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Hrací pole</a:t>
            </a:r>
          </a:p>
        </p:txBody>
      </p:sp>
      <p:sp>
        <p:nvSpPr>
          <p:cNvPr id="10277" name="Rectangle 24"/>
          <p:cNvSpPr>
            <a:spLocks noChangeArrowheads="1"/>
          </p:cNvSpPr>
          <p:nvPr/>
        </p:nvSpPr>
        <p:spPr bwMode="auto">
          <a:xfrm>
            <a:off x="360363" y="549275"/>
            <a:ext cx="842486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600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Léčiva </a:t>
            </a:r>
            <a:r>
              <a:rPr lang="cs-CZ" sz="3600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2000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cs-CZ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Antiseptika:</a:t>
            </a:r>
            <a:endParaRPr lang="cs-CZ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669" name="AutoShape 1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2" y="2166938"/>
            <a:ext cx="5506926" cy="5762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a)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snižují horečku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0" name="AutoShape 1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2" y="3027362"/>
            <a:ext cx="5506926" cy="720726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b)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se používají jako prevence 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   proti vzniku rakoviny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1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2" y="4095750"/>
            <a:ext cx="5506926" cy="666044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c) </a:t>
            </a:r>
            <a:r>
              <a:rPr lang="cs-CZ" sz="2300" dirty="0" smtClean="0">
                <a:latin typeface="Arial" pitchFamily="34" charset="0"/>
                <a:cs typeface="Arial" pitchFamily="34" charset="0"/>
              </a:rPr>
              <a:t>jsou léky na zvýšení odolnosti</a:t>
            </a:r>
          </a:p>
          <a:p>
            <a:pPr algn="l"/>
            <a:r>
              <a:rPr lang="cs-CZ" sz="2300" dirty="0" smtClean="0">
                <a:latin typeface="Arial" pitchFamily="34" charset="0"/>
                <a:cs typeface="Arial" pitchFamily="34" charset="0"/>
              </a:rPr>
              <a:t>    organismu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72" name="AutoShape 192"/>
          <p:cNvSpPr>
            <a:spLocks noChangeArrowheads="1"/>
          </p:cNvSpPr>
          <p:nvPr/>
        </p:nvSpPr>
        <p:spPr bwMode="auto">
          <a:xfrm>
            <a:off x="7042151" y="5121188"/>
            <a:ext cx="755649" cy="720725"/>
          </a:xfrm>
          <a:prstGeom prst="smileyFace">
            <a:avLst>
              <a:gd name="adj" fmla="val 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7040562" y="3027362"/>
            <a:ext cx="755651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7040562" y="2063750"/>
            <a:ext cx="755651" cy="720725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1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79612" y="5160963"/>
            <a:ext cx="5506926" cy="639762"/>
          </a:xfrm>
          <a:prstGeom prst="actionButtonBlank">
            <a:avLst/>
          </a:prstGeom>
          <a:solidFill>
            <a:srgbClr val="FEED86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cs-CZ" sz="2400" dirty="0">
                <a:latin typeface="Arial" pitchFamily="34" charset="0"/>
                <a:cs typeface="Arial" pitchFamily="34" charset="0"/>
              </a:rPr>
              <a:t>d)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mají dezinfekční účinky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39"/>
          <p:cNvSpPr>
            <a:spLocks noChangeArrowheads="1"/>
          </p:cNvSpPr>
          <p:nvPr/>
        </p:nvSpPr>
        <p:spPr bwMode="auto">
          <a:xfrm>
            <a:off x="7042150" y="4041068"/>
            <a:ext cx="755650" cy="720726"/>
          </a:xfrm>
          <a:prstGeom prst="smileyFace">
            <a:avLst>
              <a:gd name="adj" fmla="val -4653"/>
            </a:avLst>
          </a:prstGeom>
          <a:gradFill rotWithShape="1">
            <a:gsLst>
              <a:gs pos="0">
                <a:srgbClr val="FFFFFF"/>
              </a:gs>
              <a:gs pos="50000">
                <a:srgbClr val="FFFF66">
                  <a:alpha val="0"/>
                </a:srgbClr>
              </a:gs>
              <a:gs pos="100000">
                <a:srgbClr val="FFFFFF"/>
              </a:gs>
            </a:gsLst>
            <a:lin ang="18900000" scaled="1"/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cs-CZ" sz="1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chemeClr val="accent1">
                <a:alpha val="0"/>
              </a:schemeClr>
            </a:gs>
            <a:gs pos="100000">
              <a:schemeClr val="bg1"/>
            </a:gs>
          </a:gsLst>
          <a:lin ang="18900000" scaled="1"/>
        </a:gradFill>
        <a:ln w="2540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2789</TotalTime>
  <Words>722</Words>
  <Application>Microsoft Office PowerPoint</Application>
  <PresentationFormat>Předvádění na obrazovce (4:3)</PresentationFormat>
  <Paragraphs>187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- chemie pro 8. ročník I</dc:title>
  <dc:creator>Michal Kapoun</dc:creator>
  <dc:description>Dostupné z Metodického portálu www.rvp.cz, ISSN: 1802-4785, financovaného z ESF a státního rozpočtu ČR. Provozováno Výzkumným ústavem pedagogickým v Praze.</dc:description>
  <cp:lastModifiedBy>Uzivatel</cp:lastModifiedBy>
  <cp:revision>212</cp:revision>
  <dcterms:created xsi:type="dcterms:W3CDTF">2006-04-06T19:38:29Z</dcterms:created>
  <dcterms:modified xsi:type="dcterms:W3CDTF">2014-08-05T21:09:44Z</dcterms:modified>
</cp:coreProperties>
</file>