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96" r:id="rId30"/>
    <p:sldId id="267" r:id="rId31"/>
    <p:sldId id="297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A0E"/>
    <a:srgbClr val="E3410F"/>
    <a:srgbClr val="FFFF66"/>
    <a:srgbClr val="F15727"/>
    <a:srgbClr val="CC3300"/>
    <a:srgbClr val="FBD3AB"/>
    <a:srgbClr val="990000"/>
    <a:srgbClr val="FAC998"/>
    <a:srgbClr val="F5815D"/>
    <a:srgbClr val="FEFB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704" autoAdjust="0"/>
  </p:normalViewPr>
  <p:slideViewPr>
    <p:cSldViewPr>
      <p:cViewPr>
        <p:scale>
          <a:sx n="80" d="100"/>
          <a:sy n="80" d="100"/>
        </p:scale>
        <p:origin x="-136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B47C-9E66-45B3-B46A-4EA8AAEA9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95AA7-1C93-4F3B-A38B-927AD15594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6DDE-A4B6-425F-83A2-C93376DAC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5CB6-A4C0-4EFD-BF8F-F3C4E17EB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298BF-B402-4BA9-8AEE-B239FE876B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5635-CA67-4CEF-89F7-4837F50B62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332E-CD2B-4E9D-94D4-B243C8B25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3152B-DB50-42C4-ADB1-DEFE8663D7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9A567-AE57-4B97-9BDA-568521733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999F-B582-40A2-9CED-4833CF430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FEC2-A2CE-43F4-AA8C-333CE782C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4B57156-CAB5-4D02-9F57-33E7EBC58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9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15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13.xml"/><Relationship Id="rId25" Type="http://schemas.openxmlformats.org/officeDocument/2006/relationships/slide" Target="slide30.xml"/><Relationship Id="rId2" Type="http://schemas.openxmlformats.org/officeDocument/2006/relationships/image" Target="../media/image1.jpeg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24" Type="http://schemas.openxmlformats.org/officeDocument/2006/relationships/slide" Target="slide29.xml"/><Relationship Id="rId5" Type="http://schemas.openxmlformats.org/officeDocument/2006/relationships/slide" Target="slide5.xml"/><Relationship Id="rId15" Type="http://schemas.openxmlformats.org/officeDocument/2006/relationships/slide" Target="slide16.xml"/><Relationship Id="rId23" Type="http://schemas.openxmlformats.org/officeDocument/2006/relationships/slide" Target="slide18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3.xml"/><Relationship Id="rId9" Type="http://schemas.openxmlformats.org/officeDocument/2006/relationships/slide" Target="slide6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Relationship Id="rId30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2591272" y="0"/>
            <a:ext cx="6552728" cy="4221088"/>
          </a:xfrm>
          <a:prstGeom prst="round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835696" y="4077072"/>
            <a:ext cx="1152128" cy="1152128"/>
          </a:xfrm>
          <a:prstGeom prst="roundRect">
            <a:avLst/>
          </a:prstGeom>
          <a:noFill/>
          <a:ln>
            <a:noFill/>
            <a:headEnd/>
            <a:tailEnd/>
          </a:ln>
          <a:effectLst>
            <a:outerShdw blurRad="50800" dist="38100" dir="5400000" algn="t" rotWithShape="0">
              <a:srgbClr val="99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Hra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195736" y="44624"/>
            <a:ext cx="73448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1572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AZ KVÍZ</a:t>
            </a:r>
          </a:p>
          <a:p>
            <a:pPr algn="ctr"/>
            <a:r>
              <a:rPr lang="cs-CZ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CHEMIE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cs-CZ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KOLEM NÁS</a:t>
            </a:r>
            <a:endParaRPr lang="cs-CZ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05064"/>
            <a:ext cx="4392488" cy="1060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8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1680" y="3933056"/>
            <a:ext cx="1512168" cy="1512168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851920" y="5589240"/>
            <a:ext cx="22076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celulóza</a:t>
            </a:r>
            <a:endParaRPr lang="cs-CZ" sz="4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051720" y="1556792"/>
            <a:ext cx="63367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Surovina pro výrobu papíru.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9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3933056"/>
            <a:ext cx="1512168" cy="1440160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851920" y="5529426"/>
            <a:ext cx="19784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hnojiva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03648" y="1340768"/>
            <a:ext cx="74168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Chemické látky dodávané rostlinám pro zdravý růst </a:t>
            </a:r>
            <a:br>
              <a:rPr lang="cs-CZ" sz="3600" b="1" dirty="0" smtClean="0">
                <a:latin typeface="+mj-lt"/>
              </a:rPr>
            </a:br>
            <a:r>
              <a:rPr lang="cs-CZ" sz="3600" b="1" dirty="0" smtClean="0">
                <a:latin typeface="+mj-lt"/>
              </a:rPr>
              <a:t>a vývoj.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10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3933056"/>
            <a:ext cx="1512168" cy="1440160"/>
          </a:xfrm>
          <a:prstGeom prst="rect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75905" y="5589240"/>
            <a:ext cx="2092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glukóza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75656" y="1340768"/>
            <a:ext cx="74168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Monosacharid, jehož vodný roztok se používá jako umělá výživa v nemocnici.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11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63688" y="3991248"/>
            <a:ext cx="1368078" cy="1381968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067944" y="5529426"/>
            <a:ext cx="18069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inzulin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91680" y="1268760"/>
            <a:ext cx="71287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Hormon bílkovinné povahy, který řídí hladinu glukózy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v krvi.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12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05064"/>
            <a:ext cx="1368152" cy="1368152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283968" y="5529426"/>
            <a:ext cx="17219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toluen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19672" y="1196752"/>
            <a:ext cx="748883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500" b="1" dirty="0" smtClean="0">
                <a:latin typeface="+mj-lt"/>
              </a:rPr>
              <a:t>Těkavá látka patřící mezi deriváty uhlovodíků, bývá zneužívaná drogově závislými osobami.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13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91680" y="3933056"/>
            <a:ext cx="1512168" cy="1440160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844961" y="5589240"/>
            <a:ext cx="1951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kaučuk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91680" y="1340768"/>
            <a:ext cx="727280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Polymer, který se vyskytuje jak v přírodní, tak v syntetické podobě.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14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05064"/>
            <a:ext cx="1367508" cy="131891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07904" y="5589240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recyklace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19672" y="1196752"/>
            <a:ext cx="713913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Název procesu, při kterém dochází k opětovnému využití odpadů.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15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05064"/>
            <a:ext cx="1317278" cy="1270719"/>
          </a:xfrm>
          <a:prstGeom prst="rect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212557" y="5529426"/>
            <a:ext cx="12955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ropa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19672" y="1412776"/>
            <a:ext cx="705678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Hlavní surovina pro výrobu syntetických vláken.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16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63688" y="4005064"/>
            <a:ext cx="1368152" cy="1342156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283968" y="5589240"/>
            <a:ext cx="1728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silon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91680" y="1340768"/>
            <a:ext cx="72008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Syntetické vlákno, které vyrobil Otto </a:t>
            </a:r>
            <a:r>
              <a:rPr lang="cs-CZ" sz="3600" b="1" dirty="0" err="1" smtClean="0">
                <a:latin typeface="+mj-lt"/>
              </a:rPr>
              <a:t>Wichterle</a:t>
            </a:r>
            <a:r>
              <a:rPr lang="cs-CZ" sz="3600" b="1" dirty="0" smtClean="0">
                <a:latin typeface="+mj-lt"/>
              </a:rPr>
              <a:t>, vynálezce kontaktních čoček.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17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63762" y="4005064"/>
            <a:ext cx="1368078" cy="1296144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589240"/>
            <a:ext cx="27494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antibiotika</a:t>
            </a:r>
            <a:endParaRPr lang="cs-CZ" sz="4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475656" y="1196752"/>
            <a:ext cx="727280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Léky používané k léčbě infekcí vyvolaných bakteriemi nebo jinými mikroorganismy.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dirty="0"/>
              <a:t>13</a:t>
            </a:r>
          </a:p>
        </p:txBody>
      </p:sp>
      <p:sp>
        <p:nvSpPr>
          <p:cNvPr id="307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077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078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079" name="AutoShap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080" name="AutoShap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081" name="AutoShape 9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082" name="AutoShap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083" name="AutoShape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084" name="AutoShape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085" name="AutoShape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086" name="AutoShape 1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087" name="AutoShape 1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089" name="AutoShape 1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090" name="AutoShape 1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091" name="AutoShape 1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092" name="AutoShape 2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093" name="AutoShap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094" name="AutoShape 2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095" name="AutoShape 2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096" name="AutoShape 2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097" name="AutoShape 2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098" name="AutoShape 2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099" name="AutoShape 2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00" name="AutoShape 28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01" name="AutoShape 29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02" name="AutoShape 30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03" name="AutoShape 31">
            <a:hlinkClick r:id="rId30" action="ppaction://hlinksldjump"/>
          </p:cNvPr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56" name="AutoShape 84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57" name="AutoShape 85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61" name="AutoShape 89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64" name="AutoShape 92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65" name="AutoShape 93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209" name="AutoShape 137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220" name="AutoShape 148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221" name="AutoShape 149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224" name="AutoShape 152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 nodeType="clickPar">
                      <p:stCondLst>
                        <p:cond delay="0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 nodeType="clickPar">
                      <p:stCondLst>
                        <p:cond delay="0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 nodeType="clickPar">
                      <p:stCondLst>
                        <p:cond delay="0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 nodeType="clickPar">
                      <p:stCondLst>
                        <p:cond delay="0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 nodeType="clickPar">
                      <p:stCondLst>
                        <p:cond delay="0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 nodeType="clickPar">
                      <p:stCondLst>
                        <p:cond delay="0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 nodeType="clickPar">
                      <p:stCondLst>
                        <p:cond delay="0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 nodeType="clickPar">
                      <p:stCondLst>
                        <p:cond delay="0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 nodeType="clickPar">
                      <p:stCondLst>
                        <p:cond delay="0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 nodeType="clickPar">
                      <p:stCondLst>
                        <p:cond delay="0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 nodeType="clickPar">
                      <p:stCondLst>
                        <p:cond delay="0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 nodeType="clickPar">
                      <p:stCondLst>
                        <p:cond delay="0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 nodeType="clickPar">
                      <p:stCondLst>
                        <p:cond delay="0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 nodeType="clickPar">
                      <p:stCondLst>
                        <p:cond delay="0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 nodeType="clickPar">
                      <p:stCondLst>
                        <p:cond delay="0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</p:childTnLst>
        </p:cTn>
      </p:par>
    </p:tnLst>
    <p:bldLst>
      <p:bldP spid="3155" grpId="0" animBg="1"/>
      <p:bldP spid="3183" grpId="0" animBg="1"/>
      <p:bldP spid="3211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154" grpId="0" animBg="1"/>
      <p:bldP spid="3156" grpId="0" animBg="1"/>
      <p:bldP spid="3157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6" grpId="0" animBg="1"/>
      <p:bldP spid="3177" grpId="0" animBg="1"/>
      <p:bldP spid="3178" grpId="0" animBg="1"/>
      <p:bldP spid="3179" grpId="0" animBg="1"/>
      <p:bldP spid="3180" grpId="0" animBg="1"/>
      <p:bldP spid="3181" grpId="0" animBg="1"/>
      <p:bldP spid="3182" grpId="0" animBg="1"/>
      <p:bldP spid="3184" grpId="0" animBg="1"/>
      <p:bldP spid="3185" grpId="0" animBg="1"/>
      <p:bldP spid="3186" grpId="0" animBg="1"/>
      <p:bldP spid="3187" grpId="0" animBg="1"/>
      <p:bldP spid="3188" grpId="0" animBg="1"/>
      <p:bldP spid="3189" grpId="0" animBg="1"/>
      <p:bldP spid="3190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199" grpId="0" animBg="1"/>
      <p:bldP spid="3200" grpId="0" animBg="1"/>
      <p:bldP spid="3201" grpId="0" animBg="1"/>
      <p:bldP spid="3202" grpId="0" animBg="1"/>
      <p:bldP spid="3203" grpId="0" animBg="1"/>
      <p:bldP spid="3204" grpId="0" animBg="1"/>
      <p:bldP spid="3205" grpId="0" animBg="1"/>
      <p:bldP spid="3206" grpId="0" animBg="1"/>
      <p:bldP spid="3207" grpId="0" animBg="1"/>
      <p:bldP spid="3208" grpId="0" animBg="1"/>
      <p:bldP spid="3209" grpId="0" animBg="1"/>
      <p:bldP spid="3210" grpId="0" animBg="1"/>
      <p:bldP spid="3212" grpId="0" animBg="1"/>
      <p:bldP spid="3213" grpId="0" animBg="1"/>
      <p:bldP spid="3214" grpId="0" animBg="1"/>
      <p:bldP spid="3215" grpId="0" animBg="1"/>
      <p:bldP spid="3216" grpId="0" animBg="1"/>
      <p:bldP spid="3217" grpId="0" animBg="1"/>
      <p:bldP spid="3218" grpId="0" animBg="1"/>
      <p:bldP spid="3219" grpId="0" animBg="1"/>
      <p:bldP spid="3220" grpId="0" animBg="1"/>
      <p:bldP spid="3221" grpId="0" animBg="1"/>
      <p:bldP spid="3222" grpId="0" animBg="1"/>
      <p:bldP spid="3223" grpId="0" animBg="1"/>
      <p:bldP spid="3224" grpId="0" animBg="1"/>
      <p:bldP spid="3225" grpId="0" animBg="1"/>
      <p:bldP spid="32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18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77072"/>
            <a:ext cx="1368152" cy="1224136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843808" y="5589240"/>
            <a:ext cx="48245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biologické čištění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75656" y="1196752"/>
            <a:ext cx="73448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Proces, při kterém v čistírně odpadních vod probíhá čištění vody za pomocí bakterií.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44624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19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77072"/>
            <a:ext cx="1368152" cy="1224136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3563888" y="5529426"/>
            <a:ext cx="31502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neutralizace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15616" y="1052736"/>
            <a:ext cx="80648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500" b="1" dirty="0" smtClean="0">
                <a:latin typeface="+mj-lt"/>
              </a:rPr>
              <a:t>Chemický postup používaný</a:t>
            </a:r>
            <a:br>
              <a:rPr lang="cs-CZ" sz="3500" b="1" dirty="0" smtClean="0">
                <a:latin typeface="+mj-lt"/>
              </a:rPr>
            </a:br>
            <a:r>
              <a:rPr lang="cs-CZ" sz="3500" b="1" dirty="0" smtClean="0">
                <a:latin typeface="+mj-lt"/>
              </a:rPr>
              <a:t>při haváriích, kdy do přírody unikne větší množství kyseliny nebo zásady.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-27384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20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63688" y="4005064"/>
            <a:ext cx="1368152" cy="1368152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635896" y="5529426"/>
            <a:ext cx="3179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oxid siřičitý 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03648" y="908720"/>
            <a:ext cx="72111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</a:rPr>
              <a:t>Oxid, který je hlavní příčinou kyselých dešťů a dostává se </a:t>
            </a:r>
            <a:r>
              <a:rPr lang="cs-CZ" sz="3200" b="1" dirty="0" smtClean="0">
                <a:latin typeface="+mj-lt"/>
              </a:rPr>
              <a:t/>
            </a:r>
            <a:br>
              <a:rPr lang="cs-CZ" sz="3200" b="1" dirty="0" smtClean="0">
                <a:latin typeface="+mj-lt"/>
              </a:rPr>
            </a:br>
            <a:r>
              <a:rPr lang="cs-CZ" sz="3200" b="1" dirty="0" smtClean="0">
                <a:latin typeface="+mj-lt"/>
              </a:rPr>
              <a:t>do </a:t>
            </a:r>
            <a:r>
              <a:rPr lang="cs-CZ" sz="3200" b="1" dirty="0" smtClean="0">
                <a:latin typeface="+mj-lt"/>
              </a:rPr>
              <a:t>ovzduší spalováním fosilních paliv (zejména hnědého uhlí).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77072"/>
            <a:ext cx="1368152" cy="1224136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139952" y="5517232"/>
            <a:ext cx="1837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koroze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35696" y="1484784"/>
            <a:ext cx="68407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Nevratné narušování povrchů kovů vlivem ovzduší.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05064"/>
            <a:ext cx="1368151" cy="1296144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5589240"/>
            <a:ext cx="37775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oxid křemičitý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03648" y="1412776"/>
            <a:ext cx="76328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Oxid nezbytný pro výrobu skla.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23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05064"/>
            <a:ext cx="1368648" cy="1296144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2915816" y="5589240"/>
            <a:ext cx="4320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hydroxid sodný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1640" y="980728"/>
            <a:ext cx="7668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400" b="1" dirty="0" smtClean="0">
                <a:latin typeface="+mj-lt"/>
              </a:rPr>
              <a:t>Chemická sloučenina nazývaná louh sodný, která se používá např. k výrobě mýdel, čištění odpadů nebo vratných lahví.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05064"/>
            <a:ext cx="1368152" cy="1296144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851920" y="5529426"/>
            <a:ext cx="22637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sněhový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71600" y="1484784"/>
            <a:ext cx="83529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Typ hasicího přístroje, který je naplněný zkapalněným oxidem uhličitým.</a:t>
            </a: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25</a:t>
            </a:r>
          </a:p>
        </p:txBody>
      </p:sp>
      <p:sp>
        <p:nvSpPr>
          <p:cNvPr id="297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63688" y="4005064"/>
            <a:ext cx="1368152" cy="129614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03848" y="5589240"/>
            <a:ext cx="3744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oxid vápenatý 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1640" y="1340768"/>
            <a:ext cx="741682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Chemický název páleného vápna, vyráběného ve vápenkách.</a:t>
            </a: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26</a:t>
            </a:r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4005064"/>
            <a:ext cx="1440086" cy="1368152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95936" y="5589240"/>
            <a:ext cx="1872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kyselé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91072" y="1412776"/>
            <a:ext cx="83529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pH žaludečních šťáv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zdravého člověka.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</a:t>
            </a:r>
            <a:r>
              <a:rPr lang="en-US" sz="4400">
                <a:solidFill>
                  <a:schemeClr val="tx2"/>
                </a:solidFill>
              </a:rPr>
              <a:t>7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31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3933056"/>
            <a:ext cx="1512168" cy="1440160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139952" y="5529426"/>
            <a:ext cx="16561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jód</a:t>
            </a:r>
            <a:endParaRPr lang="cs-CZ" sz="40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31640" y="1412776"/>
            <a:ext cx="76328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Halogen, který se nachází </a:t>
            </a:r>
            <a:br>
              <a:rPr lang="cs-CZ" sz="3600" b="1" dirty="0" smtClean="0">
                <a:latin typeface="+mj-lt"/>
              </a:rPr>
            </a:br>
            <a:r>
              <a:rPr lang="cs-CZ" sz="3600" b="1" dirty="0" smtClean="0">
                <a:latin typeface="+mj-lt"/>
              </a:rPr>
              <a:t>v hormonu štítné žlázy </a:t>
            </a:r>
            <a:r>
              <a:rPr lang="cs-CZ" sz="3600" b="1" dirty="0" err="1" smtClean="0">
                <a:latin typeface="+mj-lt"/>
              </a:rPr>
              <a:t>thyroxinu</a:t>
            </a:r>
            <a:r>
              <a:rPr lang="cs-CZ" sz="3600" b="1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484784"/>
            <a:ext cx="6779096" cy="230425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3600" b="1" dirty="0" smtClean="0">
                <a:latin typeface="+mj-lt"/>
              </a:rPr>
              <a:t>Polokov, který je využíván </a:t>
            </a:r>
            <a:r>
              <a:rPr lang="cs-CZ" sz="3600" b="1" dirty="0" smtClean="0">
                <a:latin typeface="+mj-lt"/>
              </a:rPr>
              <a:t/>
            </a:r>
            <a:br>
              <a:rPr lang="cs-CZ" sz="3600" b="1" dirty="0" smtClean="0">
                <a:latin typeface="+mj-lt"/>
              </a:rPr>
            </a:br>
            <a:r>
              <a:rPr lang="cs-CZ" sz="3600" b="1" dirty="0" smtClean="0">
                <a:latin typeface="+mj-lt"/>
              </a:rPr>
              <a:t>při </a:t>
            </a:r>
            <a:r>
              <a:rPr lang="cs-CZ" sz="3600" b="1" dirty="0" smtClean="0">
                <a:latin typeface="+mj-lt"/>
              </a:rPr>
              <a:t>výrobě solárních panelů.</a:t>
            </a:r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4005064"/>
            <a:ext cx="1512168" cy="1368152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851920" y="5589240"/>
            <a:ext cx="3384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křemík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28</a:t>
            </a:r>
          </a:p>
        </p:txBody>
      </p:sp>
      <p:sp>
        <p:nvSpPr>
          <p:cNvPr id="32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4005064"/>
            <a:ext cx="1512168" cy="1368152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589240"/>
            <a:ext cx="1944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železo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9592" y="1196752"/>
            <a:ext cx="82809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</a:rPr>
              <a:t>Kov, jehož nedostatek v krvi způsobuje chudokrevnost </a:t>
            </a:r>
            <a:r>
              <a:rPr lang="cs-CZ" sz="3600" b="1" dirty="0" smtClean="0">
                <a:latin typeface="+mj-lt"/>
              </a:rPr>
              <a:t/>
            </a:r>
            <a:br>
              <a:rPr lang="cs-CZ" sz="3600" b="1" dirty="0" smtClean="0">
                <a:latin typeface="+mj-lt"/>
              </a:rPr>
            </a:br>
            <a:r>
              <a:rPr lang="cs-CZ" sz="3600" b="1" dirty="0" smtClean="0">
                <a:latin typeface="+mj-lt"/>
              </a:rPr>
              <a:t>a </a:t>
            </a:r>
            <a:r>
              <a:rPr lang="cs-CZ" sz="3600" b="1" dirty="0" smtClean="0">
                <a:latin typeface="+mj-lt"/>
              </a:rPr>
              <a:t>onemocnění anémií.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27584" y="188640"/>
            <a:ext cx="7776864" cy="46166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Výukový materiál byl vytvořen na základě  vzoru </a:t>
            </a:r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VY_32_INOVACE_11_AZ kvíz Vznik a vývoj života na Zemi.</a:t>
            </a: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Autor původního zdroje: Mgr. Jana Hřebecká – ZŠ Jevíčko</a:t>
            </a:r>
            <a:endParaRPr lang="cs-CZ" sz="1400" dirty="0" smtClean="0">
              <a:solidFill>
                <a:srgbClr val="000000"/>
              </a:solidFill>
              <a:latin typeface="Arial - 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412776"/>
            <a:ext cx="7560840" cy="17567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3600" b="1" dirty="0" smtClean="0">
                <a:latin typeface="+mj-lt"/>
              </a:rPr>
              <a:t>Chemické prostředky, které </a:t>
            </a:r>
            <a:r>
              <a:rPr lang="cs-CZ" sz="3600" b="1" dirty="0" smtClean="0">
                <a:latin typeface="+mj-lt"/>
              </a:rPr>
              <a:t/>
            </a:r>
            <a:br>
              <a:rPr lang="cs-CZ" sz="3600" b="1" dirty="0" smtClean="0">
                <a:latin typeface="+mj-lt"/>
              </a:rPr>
            </a:br>
            <a:r>
              <a:rPr lang="cs-CZ" sz="3600" b="1" dirty="0" smtClean="0">
                <a:latin typeface="+mj-lt"/>
              </a:rPr>
              <a:t>se </a:t>
            </a:r>
            <a:r>
              <a:rPr lang="cs-CZ" sz="3600" b="1" dirty="0" smtClean="0">
                <a:latin typeface="+mj-lt"/>
              </a:rPr>
              <a:t>používají k hubení hmyzu.</a:t>
            </a: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47664" y="3789040"/>
            <a:ext cx="1800200" cy="1728192"/>
          </a:xfrm>
          <a:prstGeom prst="rect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563888" y="5589240"/>
            <a:ext cx="29523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insekticidy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412776"/>
            <a:ext cx="6912768" cy="24482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3600" b="1" dirty="0" smtClean="0">
                <a:latin typeface="+mj-lt"/>
              </a:rPr>
              <a:t>Obilovina, ze které se vyrábí slad, důležitá surovina pro výrobu piva.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75657" y="3861048"/>
            <a:ext cx="1872208" cy="1584176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601434"/>
            <a:ext cx="19527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/>
              <a:t>ječmen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412776"/>
            <a:ext cx="7488832" cy="252028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3500" b="1" dirty="0" smtClean="0">
                <a:latin typeface="+mj-lt"/>
              </a:rPr>
              <a:t>Alkohol, který vzniká při kvašení cukerných roztoků bez přístupu vzduchu.</a:t>
            </a: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805488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47664" y="3861048"/>
            <a:ext cx="1728192" cy="1584176"/>
          </a:xfrm>
          <a:prstGeom prst="rect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Odpověď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23928" y="5529426"/>
            <a:ext cx="20072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err="1" smtClean="0"/>
              <a:t>ethanol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340768"/>
            <a:ext cx="7200800" cy="28803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3600" b="1" dirty="0" smtClean="0">
                <a:latin typeface="+mj-lt"/>
              </a:rPr>
              <a:t>Užívání nepovolených látek ve sportu při snaze o dosažení vynikajících výkonů.</a:t>
            </a:r>
          </a:p>
          <a:p>
            <a:pPr algn="ctr" eaLnBrk="1" hangingPunct="1">
              <a:buNone/>
            </a:pPr>
            <a:endParaRPr lang="cs-CZ" sz="16600" b="1" dirty="0" smtClean="0">
              <a:latin typeface="+mj-lt"/>
            </a:endParaRPr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19672" y="3861048"/>
            <a:ext cx="1583532" cy="1584176"/>
          </a:xfrm>
          <a:prstGeom prst="rect">
            <a:avLst/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995936" y="5529426"/>
            <a:ext cx="1944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doping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484784"/>
            <a:ext cx="6984776" cy="23762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3600" b="1" dirty="0" smtClean="0">
                <a:latin typeface="+mj-lt"/>
              </a:rPr>
              <a:t>Polymer používaný </a:t>
            </a:r>
            <a:r>
              <a:rPr lang="cs-CZ" sz="3600" b="1" dirty="0" smtClean="0">
                <a:latin typeface="+mj-lt"/>
              </a:rPr>
              <a:t/>
            </a:r>
            <a:br>
              <a:rPr lang="cs-CZ" sz="3600" b="1" dirty="0" smtClean="0">
                <a:latin typeface="+mj-lt"/>
              </a:rPr>
            </a:br>
            <a:r>
              <a:rPr lang="cs-CZ" sz="3600" b="1" dirty="0" smtClean="0">
                <a:latin typeface="+mj-lt"/>
              </a:rPr>
              <a:t>k </a:t>
            </a:r>
            <a:r>
              <a:rPr lang="cs-CZ" sz="3600" b="1" dirty="0" smtClean="0">
                <a:latin typeface="+mj-lt"/>
              </a:rPr>
              <a:t>zateplování budov.</a:t>
            </a:r>
          </a:p>
          <a:p>
            <a:pPr algn="ctr" eaLnBrk="1" hangingPunct="1">
              <a:buNone/>
            </a:pPr>
            <a:endParaRPr lang="cs-CZ" sz="16600" b="1" dirty="0" smtClean="0">
              <a:latin typeface="+mj-lt"/>
            </a:endParaRP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19672" y="3933056"/>
            <a:ext cx="1584176" cy="1512168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5529426"/>
            <a:ext cx="2880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polystyren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7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E46A0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0" y="3933056"/>
            <a:ext cx="1512168" cy="1512168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067944" y="5529426"/>
            <a:ext cx="1944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pepsin</a:t>
            </a:r>
            <a:endParaRPr lang="cs-CZ" sz="40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31640" y="1196752"/>
            <a:ext cx="77048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Enzym obsažený v žaludeční šťávě, štěpí</a:t>
            </a:r>
            <a:r>
              <a:rPr kumimoji="0" lang="cs-CZ" sz="3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při trávení bílkoviny až na aminokyseliny.</a:t>
            </a: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504</Words>
  <Application>Microsoft Office PowerPoint</Application>
  <PresentationFormat>Předvádění na obrazovce (4:3)</PresentationFormat>
  <Paragraphs>232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Výchozí návrh</vt:lpstr>
      <vt:lpstr>Snímek 1</vt:lpstr>
      <vt:lpstr>Snímek 2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Snímek 29</vt:lpstr>
      <vt:lpstr>28</vt:lpstr>
      <vt:lpstr>Snímek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Kvíz - savci</dc:title>
  <dc:creator>Pavel Žižka; Renata Maršíková</dc:creator>
  <dc:description>Autorem materiálu a všech jeho částí, není-li uvedeno jinak, je Pavel Žižka. Dostupné z Metodického portálu www.rvp.cz, ISSN: 1802-4785, financovaného z ESF a státního rozpočtu ČR. Provozováno Výzkumným ústavem pedagogickým v Praze.</dc:description>
  <cp:lastModifiedBy>marsik</cp:lastModifiedBy>
  <cp:revision>362</cp:revision>
  <dcterms:created xsi:type="dcterms:W3CDTF">2010-08-29T18:44:46Z</dcterms:created>
  <dcterms:modified xsi:type="dcterms:W3CDTF">2014-06-09T16:37:55Z</dcterms:modified>
</cp:coreProperties>
</file>