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96" r:id="rId30"/>
    <p:sldId id="267" r:id="rId31"/>
    <p:sldId id="297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3D"/>
    <a:srgbClr val="660033"/>
    <a:srgbClr val="5A00B4"/>
    <a:srgbClr val="256EFF"/>
    <a:srgbClr val="4A52F0"/>
    <a:srgbClr val="0000CC"/>
    <a:srgbClr val="0000FF"/>
    <a:srgbClr val="E46A0E"/>
    <a:srgbClr val="E3410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6" autoAdjust="0"/>
    <p:restoredTop sz="94704" autoAdjust="0"/>
  </p:normalViewPr>
  <p:slideViewPr>
    <p:cSldViewPr>
      <p:cViewPr>
        <p:scale>
          <a:sx n="80" d="100"/>
          <a:sy n="80" d="100"/>
        </p:scale>
        <p:origin x="-136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B47C-9E66-45B3-B46A-4EA8AAEA9F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5AA7-1C93-4F3B-A38B-927AD1559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6DDE-A4B6-425F-83A2-C93376DACF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5CB6-A4C0-4EFD-BF8F-F3C4E17EB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98BF-B402-4BA9-8AEE-B239FE876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635-CA67-4CEF-89F7-4837F50B62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332E-CD2B-4E9D-94D4-B243C8B25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152B-DB50-42C4-ADB1-DEFE8663D7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A567-AE57-4B97-9BDA-5685217333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999F-B582-40A2-9CED-4833CF4300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FEC2-A2CE-43F4-AA8C-333CE782C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4B57156-CAB5-4D02-9F57-33E7EBC58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19.xml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5" Type="http://schemas.openxmlformats.org/officeDocument/2006/relationships/slide" Target="slide28.xml"/><Relationship Id="rId2" Type="http://schemas.openxmlformats.org/officeDocument/2006/relationships/slide" Target="slide15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24" Type="http://schemas.openxmlformats.org/officeDocument/2006/relationships/slide" Target="slide3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9.xml"/><Relationship Id="rId28" Type="http://schemas.openxmlformats.org/officeDocument/2006/relationships/slide" Target="slide25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6.xml"/><Relationship Id="rId22" Type="http://schemas.openxmlformats.org/officeDocument/2006/relationships/slide" Target="slide18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23928" y="4077072"/>
            <a:ext cx="2160240" cy="122413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rgbClr val="99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Hra</a:t>
            </a:r>
            <a:endParaRPr lang="cs-CZ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332656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00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 KVÍZ</a:t>
            </a:r>
          </a:p>
          <a:p>
            <a:pPr algn="ctr"/>
            <a:r>
              <a:rPr lang="cs-CZ" sz="8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CHEMICKÉ</a:t>
            </a:r>
            <a:r>
              <a:rPr lang="cs-CZ" sz="7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8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PRVKY</a:t>
            </a:r>
            <a:endParaRPr lang="cs-CZ" sz="8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517232"/>
            <a:ext cx="4392488" cy="106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143372" y="3929066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190649" y="5572140"/>
            <a:ext cx="1810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stříbro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43042" y="1357298"/>
            <a:ext cx="7358082" cy="23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Drahý kov, se kterým se velmi často setkáme ve šperkařství, ale jeho sloučeniny jsou důležité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 </a:t>
            </a:r>
            <a:r>
              <a:rPr lang="cs-CZ" sz="3400" b="1" kern="0" dirty="0" smtClean="0">
                <a:solidFill>
                  <a:srgbClr val="002060"/>
                </a:solidFill>
                <a:cs typeface="Arial" pitchFamily="34" charset="0"/>
              </a:rPr>
              <a:t>pro </a:t>
            </a:r>
            <a:r>
              <a:rPr kumimoji="0" lang="cs-CZ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fotografický průmysl.</a:t>
            </a:r>
            <a:endParaRPr kumimoji="0" lang="cs-CZ" sz="3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071934" y="3786190"/>
            <a:ext cx="1944216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429124" y="5500702"/>
            <a:ext cx="1295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uran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71604" y="1428736"/>
            <a:ext cx="74168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Prvek, který je radioaktivní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a využívá se jako palivo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v jaderných reaktorech.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6248" y="3571876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86248" y="5500702"/>
            <a:ext cx="1808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vápník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55770" y="1428736"/>
            <a:ext cx="7416824" cy="1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Biogenní prvek patřící mezi kovy, je součástí pevných tkání, kostí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a schránek živočichů.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429124" y="364331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76234" y="5500702"/>
            <a:ext cx="2153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wolfram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14480" y="1428736"/>
            <a:ext cx="71287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Velmi těžký a obtížně tavitelný kov, který se využívá při výrobě oceli a vláken do žárovek.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364331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433190" y="5507196"/>
            <a:ext cx="1353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zlato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55168" y="1500174"/>
            <a:ext cx="74888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Žlutý, velmi drahý kov, používá se ve šperkařství, zubním lékařství nebo elektrotechnice.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357686" y="3929066"/>
            <a:ext cx="1872208" cy="10081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420087" y="557214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hořčík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1340768"/>
            <a:ext cx="7272808" cy="237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latin typeface="+mn-lt"/>
              </a:rPr>
              <a:t>Kov, který hoří oslnivým plamenem, využívá se při výrobě zábavné pyrotechniky,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latin typeface="+mn-lt"/>
              </a:rPr>
              <a:t>je důležitým biogenním prvkem.</a:t>
            </a:r>
            <a:endParaRPr lang="cs-CZ" sz="34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071934" y="3714752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71934" y="5572140"/>
            <a:ext cx="1864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uhlík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71604" y="1571612"/>
            <a:ext cx="71391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   Prvek patřící mezi nekovy, nejznámější jsou jeho dvě formy: diamant a grafit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3929066"/>
            <a:ext cx="1944216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12557" y="5529426"/>
            <a:ext cx="1840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křemík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19672" y="1412776"/>
            <a:ext cx="7056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Polokov, který je nezbytný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při výrobě solárních panelů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 a jeho sloučeniny jsou důležité ve stavebnictví.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357686" y="364331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357686" y="5500702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fosfor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1412206"/>
            <a:ext cx="7200800" cy="1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Nekov, jehož jedna forma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je obsažena ve škrtátku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na krabičce zápalek.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271428" y="3643314"/>
            <a:ext cx="187220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389421" y="5500702"/>
            <a:ext cx="1611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kyslík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56910" y="1643050"/>
            <a:ext cx="7272808" cy="13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Plyn nezbytný k hoření a dýchání živých organismů.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400000">
            <a:off x="399712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155" name="AutoShape 83"/>
          <p:cNvSpPr>
            <a:spLocks noChangeArrowheads="1"/>
          </p:cNvSpPr>
          <p:nvPr/>
        </p:nvSpPr>
        <p:spPr bwMode="auto">
          <a:xfrm rot="5400000">
            <a:off x="399712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183" name="AutoShape 111"/>
          <p:cNvSpPr>
            <a:spLocks noChangeArrowheads="1"/>
          </p:cNvSpPr>
          <p:nvPr/>
        </p:nvSpPr>
        <p:spPr bwMode="auto">
          <a:xfrm rot="5400000">
            <a:off x="399712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211" name="AutoShape 139"/>
          <p:cNvSpPr>
            <a:spLocks noChangeArrowheads="1"/>
          </p:cNvSpPr>
          <p:nvPr/>
        </p:nvSpPr>
        <p:spPr bwMode="auto">
          <a:xfrm rot="5400000">
            <a:off x="399712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30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3997127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07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4573390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07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3420865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07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514806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08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400000">
            <a:off x="3997127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08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5400000">
            <a:off x="2844602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082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5400000">
            <a:off x="5724327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083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5400000">
            <a:off x="457339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08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5400000">
            <a:off x="3420865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085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5400000">
            <a:off x="226834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086" name="AutoShap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5400000">
            <a:off x="630059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087" name="AutoShape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5400000">
            <a:off x="514806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089" name="AutoShape 1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5400000">
            <a:off x="2844602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090" name="AutoShape 1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5400000">
            <a:off x="169207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091" name="AutoShape 1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5400000">
            <a:off x="6876852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092" name="AutoShape 2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5400000">
            <a:off x="5724327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093" name="AutoShap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 rot="5400000">
            <a:off x="457339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094" name="AutoShape 2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 rot="5400000">
            <a:off x="342086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095" name="AutoShape 2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 rot="5400000">
            <a:off x="226834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096" name="AutoShape 2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 rot="5400000">
            <a:off x="111581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097" name="AutoShape 25">
            <a:hlinkClick r:id="rId23" action="ppaction://hlinksldjump"/>
          </p:cNvPr>
          <p:cNvSpPr>
            <a:spLocks noChangeArrowheads="1"/>
          </p:cNvSpPr>
          <p:nvPr/>
        </p:nvSpPr>
        <p:spPr bwMode="auto">
          <a:xfrm rot="5400000">
            <a:off x="630059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098" name="AutoShape 26">
            <a:hlinkClick r:id="rId24" action="ppaction://hlinksldjump"/>
          </p:cNvPr>
          <p:cNvSpPr>
            <a:spLocks noChangeArrowheads="1"/>
          </p:cNvSpPr>
          <p:nvPr/>
        </p:nvSpPr>
        <p:spPr bwMode="auto">
          <a:xfrm rot="5400000">
            <a:off x="745311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099" name="AutoShape 27">
            <a:hlinkClick r:id="rId25" action="ppaction://hlinksldjump"/>
          </p:cNvPr>
          <p:cNvSpPr>
            <a:spLocks noChangeArrowheads="1"/>
          </p:cNvSpPr>
          <p:nvPr/>
        </p:nvSpPr>
        <p:spPr bwMode="auto">
          <a:xfrm rot="5400000">
            <a:off x="514806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00" name="AutoShape 28">
            <a:hlinkClick r:id="rId26" action="ppaction://hlinksldjump"/>
          </p:cNvPr>
          <p:cNvSpPr>
            <a:spLocks noChangeArrowheads="1"/>
          </p:cNvSpPr>
          <p:nvPr/>
        </p:nvSpPr>
        <p:spPr bwMode="auto">
          <a:xfrm rot="5400000">
            <a:off x="399712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01" name="AutoShape 29">
            <a:hlinkClick r:id="rId27" action="ppaction://hlinksldjump"/>
          </p:cNvPr>
          <p:cNvSpPr>
            <a:spLocks noChangeArrowheads="1"/>
          </p:cNvSpPr>
          <p:nvPr/>
        </p:nvSpPr>
        <p:spPr bwMode="auto">
          <a:xfrm rot="5400000">
            <a:off x="284460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02" name="AutoShape 30">
            <a:hlinkClick r:id="rId28" action="ppaction://hlinksldjump"/>
          </p:cNvPr>
          <p:cNvSpPr>
            <a:spLocks noChangeArrowheads="1"/>
          </p:cNvSpPr>
          <p:nvPr/>
        </p:nvSpPr>
        <p:spPr bwMode="auto">
          <a:xfrm rot="5400000">
            <a:off x="16920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03" name="AutoShape 3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 rot="5400000">
            <a:off x="53955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43" name="AutoShape 71"/>
          <p:cNvSpPr>
            <a:spLocks noChangeArrowheads="1"/>
          </p:cNvSpPr>
          <p:nvPr/>
        </p:nvSpPr>
        <p:spPr bwMode="auto">
          <a:xfrm rot="5400000">
            <a:off x="3997127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144" name="AutoShape 72"/>
          <p:cNvSpPr>
            <a:spLocks noChangeArrowheads="1"/>
          </p:cNvSpPr>
          <p:nvPr/>
        </p:nvSpPr>
        <p:spPr bwMode="auto">
          <a:xfrm rot="5400000">
            <a:off x="3420865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145" name="AutoShape 73"/>
          <p:cNvSpPr>
            <a:spLocks noChangeArrowheads="1"/>
          </p:cNvSpPr>
          <p:nvPr/>
        </p:nvSpPr>
        <p:spPr bwMode="auto">
          <a:xfrm rot="5400000">
            <a:off x="4573390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 rot="5400000">
            <a:off x="514806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 rot="5400000">
            <a:off x="3997127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 rot="5400000">
            <a:off x="2844602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 rot="5400000">
            <a:off x="5724327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 rot="5400000">
            <a:off x="457339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 rot="5400000">
            <a:off x="3420865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 rot="5400000">
            <a:off x="226834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 rot="5400000">
            <a:off x="630059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154" name="AutoShape 82"/>
          <p:cNvSpPr>
            <a:spLocks noChangeArrowheads="1"/>
          </p:cNvSpPr>
          <p:nvPr/>
        </p:nvSpPr>
        <p:spPr bwMode="auto">
          <a:xfrm rot="5400000">
            <a:off x="514806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156" name="AutoShape 84"/>
          <p:cNvSpPr>
            <a:spLocks noChangeArrowheads="1"/>
          </p:cNvSpPr>
          <p:nvPr/>
        </p:nvSpPr>
        <p:spPr bwMode="auto">
          <a:xfrm rot="5400000">
            <a:off x="2844602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157" name="AutoShape 85"/>
          <p:cNvSpPr>
            <a:spLocks noChangeArrowheads="1"/>
          </p:cNvSpPr>
          <p:nvPr/>
        </p:nvSpPr>
        <p:spPr bwMode="auto">
          <a:xfrm rot="5400000">
            <a:off x="169207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158" name="AutoShape 86"/>
          <p:cNvSpPr>
            <a:spLocks noChangeArrowheads="1"/>
          </p:cNvSpPr>
          <p:nvPr/>
        </p:nvSpPr>
        <p:spPr bwMode="auto">
          <a:xfrm rot="5400000">
            <a:off x="6876852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 rot="5400000">
            <a:off x="5724327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auto">
          <a:xfrm rot="5400000">
            <a:off x="457339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161" name="AutoShape 89"/>
          <p:cNvSpPr>
            <a:spLocks noChangeArrowheads="1"/>
          </p:cNvSpPr>
          <p:nvPr/>
        </p:nvSpPr>
        <p:spPr bwMode="auto">
          <a:xfrm rot="5400000">
            <a:off x="342086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162" name="AutoShape 90"/>
          <p:cNvSpPr>
            <a:spLocks noChangeArrowheads="1"/>
          </p:cNvSpPr>
          <p:nvPr/>
        </p:nvSpPr>
        <p:spPr bwMode="auto">
          <a:xfrm rot="5400000">
            <a:off x="226834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163" name="AutoShape 91"/>
          <p:cNvSpPr>
            <a:spLocks noChangeArrowheads="1"/>
          </p:cNvSpPr>
          <p:nvPr/>
        </p:nvSpPr>
        <p:spPr bwMode="auto">
          <a:xfrm rot="5400000">
            <a:off x="111581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164" name="AutoShape 92"/>
          <p:cNvSpPr>
            <a:spLocks noChangeArrowheads="1"/>
          </p:cNvSpPr>
          <p:nvPr/>
        </p:nvSpPr>
        <p:spPr bwMode="auto">
          <a:xfrm rot="5400000">
            <a:off x="53955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65" name="AutoShape 93"/>
          <p:cNvSpPr>
            <a:spLocks noChangeArrowheads="1"/>
          </p:cNvSpPr>
          <p:nvPr/>
        </p:nvSpPr>
        <p:spPr bwMode="auto">
          <a:xfrm rot="5400000">
            <a:off x="16920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66" name="AutoShape 94"/>
          <p:cNvSpPr>
            <a:spLocks noChangeArrowheads="1"/>
          </p:cNvSpPr>
          <p:nvPr/>
        </p:nvSpPr>
        <p:spPr bwMode="auto">
          <a:xfrm rot="5400000">
            <a:off x="284460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67" name="AutoShape 95"/>
          <p:cNvSpPr>
            <a:spLocks noChangeArrowheads="1"/>
          </p:cNvSpPr>
          <p:nvPr/>
        </p:nvSpPr>
        <p:spPr bwMode="auto">
          <a:xfrm rot="5400000">
            <a:off x="399712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68" name="AutoShape 96"/>
          <p:cNvSpPr>
            <a:spLocks noChangeArrowheads="1"/>
          </p:cNvSpPr>
          <p:nvPr/>
        </p:nvSpPr>
        <p:spPr bwMode="auto">
          <a:xfrm rot="5400000">
            <a:off x="514806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69" name="AutoShape 97"/>
          <p:cNvSpPr>
            <a:spLocks noChangeArrowheads="1"/>
          </p:cNvSpPr>
          <p:nvPr/>
        </p:nvSpPr>
        <p:spPr bwMode="auto">
          <a:xfrm rot="5400000">
            <a:off x="63021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170" name="AutoShape 98"/>
          <p:cNvSpPr>
            <a:spLocks noChangeArrowheads="1"/>
          </p:cNvSpPr>
          <p:nvPr/>
        </p:nvSpPr>
        <p:spPr bwMode="auto">
          <a:xfrm rot="5400000">
            <a:off x="745311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171" name="AutoShape 99"/>
          <p:cNvSpPr>
            <a:spLocks noChangeArrowheads="1"/>
          </p:cNvSpPr>
          <p:nvPr/>
        </p:nvSpPr>
        <p:spPr bwMode="auto">
          <a:xfrm rot="5400000">
            <a:off x="3997127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172" name="AutoShape 100"/>
          <p:cNvSpPr>
            <a:spLocks noChangeArrowheads="1"/>
          </p:cNvSpPr>
          <p:nvPr/>
        </p:nvSpPr>
        <p:spPr bwMode="auto">
          <a:xfrm rot="5400000">
            <a:off x="3420865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173" name="AutoShape 101"/>
          <p:cNvSpPr>
            <a:spLocks noChangeArrowheads="1"/>
          </p:cNvSpPr>
          <p:nvPr/>
        </p:nvSpPr>
        <p:spPr bwMode="auto">
          <a:xfrm rot="5400000">
            <a:off x="4573390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174" name="AutoShape 102"/>
          <p:cNvSpPr>
            <a:spLocks noChangeArrowheads="1"/>
          </p:cNvSpPr>
          <p:nvPr/>
        </p:nvSpPr>
        <p:spPr bwMode="auto">
          <a:xfrm rot="5400000">
            <a:off x="2844602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175" name="AutoShape 103"/>
          <p:cNvSpPr>
            <a:spLocks noChangeArrowheads="1"/>
          </p:cNvSpPr>
          <p:nvPr/>
        </p:nvSpPr>
        <p:spPr bwMode="auto">
          <a:xfrm rot="5400000">
            <a:off x="3997127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176" name="AutoShape 104"/>
          <p:cNvSpPr>
            <a:spLocks noChangeArrowheads="1"/>
          </p:cNvSpPr>
          <p:nvPr/>
        </p:nvSpPr>
        <p:spPr bwMode="auto">
          <a:xfrm rot="5400000">
            <a:off x="514806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177" name="AutoShape 105"/>
          <p:cNvSpPr>
            <a:spLocks noChangeArrowheads="1"/>
          </p:cNvSpPr>
          <p:nvPr/>
        </p:nvSpPr>
        <p:spPr bwMode="auto">
          <a:xfrm rot="5400000">
            <a:off x="226834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178" name="AutoShape 106"/>
          <p:cNvSpPr>
            <a:spLocks noChangeArrowheads="1"/>
          </p:cNvSpPr>
          <p:nvPr/>
        </p:nvSpPr>
        <p:spPr bwMode="auto">
          <a:xfrm rot="5400000">
            <a:off x="3420865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179" name="AutoShape 107"/>
          <p:cNvSpPr>
            <a:spLocks noChangeArrowheads="1"/>
          </p:cNvSpPr>
          <p:nvPr/>
        </p:nvSpPr>
        <p:spPr bwMode="auto">
          <a:xfrm rot="5400000">
            <a:off x="457339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180" name="AutoShape 108"/>
          <p:cNvSpPr>
            <a:spLocks noChangeArrowheads="1"/>
          </p:cNvSpPr>
          <p:nvPr/>
        </p:nvSpPr>
        <p:spPr bwMode="auto">
          <a:xfrm rot="5400000">
            <a:off x="5724327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181" name="AutoShape 109"/>
          <p:cNvSpPr>
            <a:spLocks noChangeArrowheads="1"/>
          </p:cNvSpPr>
          <p:nvPr/>
        </p:nvSpPr>
        <p:spPr bwMode="auto">
          <a:xfrm rot="5400000">
            <a:off x="169207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182" name="AutoShape 110"/>
          <p:cNvSpPr>
            <a:spLocks noChangeArrowheads="1"/>
          </p:cNvSpPr>
          <p:nvPr/>
        </p:nvSpPr>
        <p:spPr bwMode="auto">
          <a:xfrm rot="5400000">
            <a:off x="2844602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184" name="AutoShape 112"/>
          <p:cNvSpPr>
            <a:spLocks noChangeArrowheads="1"/>
          </p:cNvSpPr>
          <p:nvPr/>
        </p:nvSpPr>
        <p:spPr bwMode="auto">
          <a:xfrm rot="5400000">
            <a:off x="514806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185" name="AutoShape 113"/>
          <p:cNvSpPr>
            <a:spLocks noChangeArrowheads="1"/>
          </p:cNvSpPr>
          <p:nvPr/>
        </p:nvSpPr>
        <p:spPr bwMode="auto">
          <a:xfrm rot="5400000">
            <a:off x="630059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186" name="AutoShape 114"/>
          <p:cNvSpPr>
            <a:spLocks noChangeArrowheads="1"/>
          </p:cNvSpPr>
          <p:nvPr/>
        </p:nvSpPr>
        <p:spPr bwMode="auto">
          <a:xfrm rot="5400000">
            <a:off x="111581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187" name="AutoShape 115"/>
          <p:cNvSpPr>
            <a:spLocks noChangeArrowheads="1"/>
          </p:cNvSpPr>
          <p:nvPr/>
        </p:nvSpPr>
        <p:spPr bwMode="auto">
          <a:xfrm rot="5400000">
            <a:off x="226834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188" name="AutoShape 116"/>
          <p:cNvSpPr>
            <a:spLocks noChangeArrowheads="1"/>
          </p:cNvSpPr>
          <p:nvPr/>
        </p:nvSpPr>
        <p:spPr bwMode="auto">
          <a:xfrm rot="5400000">
            <a:off x="342086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189" name="AutoShape 117"/>
          <p:cNvSpPr>
            <a:spLocks noChangeArrowheads="1"/>
          </p:cNvSpPr>
          <p:nvPr/>
        </p:nvSpPr>
        <p:spPr bwMode="auto">
          <a:xfrm rot="5400000">
            <a:off x="457339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190" name="AutoShape 118"/>
          <p:cNvSpPr>
            <a:spLocks noChangeArrowheads="1"/>
          </p:cNvSpPr>
          <p:nvPr/>
        </p:nvSpPr>
        <p:spPr bwMode="auto">
          <a:xfrm rot="5400000">
            <a:off x="5724327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191" name="AutoShape 119"/>
          <p:cNvSpPr>
            <a:spLocks noChangeArrowheads="1"/>
          </p:cNvSpPr>
          <p:nvPr/>
        </p:nvSpPr>
        <p:spPr bwMode="auto">
          <a:xfrm rot="5400000">
            <a:off x="6876852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192" name="AutoShape 120"/>
          <p:cNvSpPr>
            <a:spLocks noChangeArrowheads="1"/>
          </p:cNvSpPr>
          <p:nvPr/>
        </p:nvSpPr>
        <p:spPr bwMode="auto">
          <a:xfrm rot="5400000">
            <a:off x="53955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 rot="5400000">
            <a:off x="16920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 rot="5400000">
            <a:off x="284460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95" name="AutoShape 123"/>
          <p:cNvSpPr>
            <a:spLocks noChangeArrowheads="1"/>
          </p:cNvSpPr>
          <p:nvPr/>
        </p:nvSpPr>
        <p:spPr bwMode="auto">
          <a:xfrm rot="5400000">
            <a:off x="399712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96" name="AutoShape 124"/>
          <p:cNvSpPr>
            <a:spLocks noChangeArrowheads="1"/>
          </p:cNvSpPr>
          <p:nvPr/>
        </p:nvSpPr>
        <p:spPr bwMode="auto">
          <a:xfrm rot="5400000">
            <a:off x="514806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97" name="AutoShape 125"/>
          <p:cNvSpPr>
            <a:spLocks noChangeArrowheads="1"/>
          </p:cNvSpPr>
          <p:nvPr/>
        </p:nvSpPr>
        <p:spPr bwMode="auto">
          <a:xfrm rot="5400000">
            <a:off x="630059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198" name="AutoShape 126"/>
          <p:cNvSpPr>
            <a:spLocks noChangeArrowheads="1"/>
          </p:cNvSpPr>
          <p:nvPr/>
        </p:nvSpPr>
        <p:spPr bwMode="auto">
          <a:xfrm rot="5400000">
            <a:off x="745311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199" name="AutoShape 127"/>
          <p:cNvSpPr>
            <a:spLocks noChangeArrowheads="1"/>
          </p:cNvSpPr>
          <p:nvPr/>
        </p:nvSpPr>
        <p:spPr bwMode="auto">
          <a:xfrm rot="5400000">
            <a:off x="3997127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200" name="AutoShape 128"/>
          <p:cNvSpPr>
            <a:spLocks noChangeArrowheads="1"/>
          </p:cNvSpPr>
          <p:nvPr/>
        </p:nvSpPr>
        <p:spPr bwMode="auto">
          <a:xfrm rot="5400000">
            <a:off x="3420865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201" name="AutoShape 129"/>
          <p:cNvSpPr>
            <a:spLocks noChangeArrowheads="1"/>
          </p:cNvSpPr>
          <p:nvPr/>
        </p:nvSpPr>
        <p:spPr bwMode="auto">
          <a:xfrm rot="5400000">
            <a:off x="4573390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202" name="AutoShape 130"/>
          <p:cNvSpPr>
            <a:spLocks noChangeArrowheads="1"/>
          </p:cNvSpPr>
          <p:nvPr/>
        </p:nvSpPr>
        <p:spPr bwMode="auto">
          <a:xfrm rot="5400000">
            <a:off x="2844602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203" name="AutoShape 131"/>
          <p:cNvSpPr>
            <a:spLocks noChangeArrowheads="1"/>
          </p:cNvSpPr>
          <p:nvPr/>
        </p:nvSpPr>
        <p:spPr bwMode="auto">
          <a:xfrm rot="5400000">
            <a:off x="3997127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204" name="AutoShape 132"/>
          <p:cNvSpPr>
            <a:spLocks noChangeArrowheads="1"/>
          </p:cNvSpPr>
          <p:nvPr/>
        </p:nvSpPr>
        <p:spPr bwMode="auto">
          <a:xfrm rot="5400000">
            <a:off x="514806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205" name="AutoShape 133"/>
          <p:cNvSpPr>
            <a:spLocks noChangeArrowheads="1"/>
          </p:cNvSpPr>
          <p:nvPr/>
        </p:nvSpPr>
        <p:spPr bwMode="auto">
          <a:xfrm rot="5400000">
            <a:off x="226834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206" name="AutoShape 134"/>
          <p:cNvSpPr>
            <a:spLocks noChangeArrowheads="1"/>
          </p:cNvSpPr>
          <p:nvPr/>
        </p:nvSpPr>
        <p:spPr bwMode="auto">
          <a:xfrm rot="5400000">
            <a:off x="3420865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207" name="AutoShape 135"/>
          <p:cNvSpPr>
            <a:spLocks noChangeArrowheads="1"/>
          </p:cNvSpPr>
          <p:nvPr/>
        </p:nvSpPr>
        <p:spPr bwMode="auto">
          <a:xfrm rot="5400000">
            <a:off x="457339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208" name="AutoShape 136"/>
          <p:cNvSpPr>
            <a:spLocks noChangeArrowheads="1"/>
          </p:cNvSpPr>
          <p:nvPr/>
        </p:nvSpPr>
        <p:spPr bwMode="auto">
          <a:xfrm rot="5400000">
            <a:off x="5724327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209" name="AutoShape 137"/>
          <p:cNvSpPr>
            <a:spLocks noChangeArrowheads="1"/>
          </p:cNvSpPr>
          <p:nvPr/>
        </p:nvSpPr>
        <p:spPr bwMode="auto">
          <a:xfrm rot="5400000">
            <a:off x="1692077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210" name="AutoShape 138"/>
          <p:cNvSpPr>
            <a:spLocks noChangeArrowheads="1"/>
          </p:cNvSpPr>
          <p:nvPr/>
        </p:nvSpPr>
        <p:spPr bwMode="auto">
          <a:xfrm rot="5400000">
            <a:off x="2844602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212" name="AutoShape 140"/>
          <p:cNvSpPr>
            <a:spLocks noChangeArrowheads="1"/>
          </p:cNvSpPr>
          <p:nvPr/>
        </p:nvSpPr>
        <p:spPr bwMode="auto">
          <a:xfrm rot="5400000">
            <a:off x="514806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213" name="AutoShape 141"/>
          <p:cNvSpPr>
            <a:spLocks noChangeArrowheads="1"/>
          </p:cNvSpPr>
          <p:nvPr/>
        </p:nvSpPr>
        <p:spPr bwMode="auto">
          <a:xfrm rot="5400000">
            <a:off x="630059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214" name="AutoShape 142"/>
          <p:cNvSpPr>
            <a:spLocks noChangeArrowheads="1"/>
          </p:cNvSpPr>
          <p:nvPr/>
        </p:nvSpPr>
        <p:spPr bwMode="auto">
          <a:xfrm rot="5400000">
            <a:off x="111581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215" name="AutoShape 143"/>
          <p:cNvSpPr>
            <a:spLocks noChangeArrowheads="1"/>
          </p:cNvSpPr>
          <p:nvPr/>
        </p:nvSpPr>
        <p:spPr bwMode="auto">
          <a:xfrm rot="5400000">
            <a:off x="226834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216" name="AutoShape 144"/>
          <p:cNvSpPr>
            <a:spLocks noChangeArrowheads="1"/>
          </p:cNvSpPr>
          <p:nvPr/>
        </p:nvSpPr>
        <p:spPr bwMode="auto">
          <a:xfrm rot="5400000">
            <a:off x="342086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217" name="AutoShape 145"/>
          <p:cNvSpPr>
            <a:spLocks noChangeArrowheads="1"/>
          </p:cNvSpPr>
          <p:nvPr/>
        </p:nvSpPr>
        <p:spPr bwMode="auto">
          <a:xfrm rot="5400000">
            <a:off x="457339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218" name="AutoShape 146"/>
          <p:cNvSpPr>
            <a:spLocks noChangeArrowheads="1"/>
          </p:cNvSpPr>
          <p:nvPr/>
        </p:nvSpPr>
        <p:spPr bwMode="auto">
          <a:xfrm rot="5400000">
            <a:off x="5724327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219" name="AutoShape 147"/>
          <p:cNvSpPr>
            <a:spLocks noChangeArrowheads="1"/>
          </p:cNvSpPr>
          <p:nvPr/>
        </p:nvSpPr>
        <p:spPr bwMode="auto">
          <a:xfrm rot="5400000">
            <a:off x="6876852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220" name="AutoShape 148"/>
          <p:cNvSpPr>
            <a:spLocks noChangeArrowheads="1"/>
          </p:cNvSpPr>
          <p:nvPr/>
        </p:nvSpPr>
        <p:spPr bwMode="auto">
          <a:xfrm rot="5400000">
            <a:off x="53955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221" name="AutoShape 149"/>
          <p:cNvSpPr>
            <a:spLocks noChangeArrowheads="1"/>
          </p:cNvSpPr>
          <p:nvPr/>
        </p:nvSpPr>
        <p:spPr bwMode="auto">
          <a:xfrm rot="5400000">
            <a:off x="16920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222" name="AutoShape 150"/>
          <p:cNvSpPr>
            <a:spLocks noChangeArrowheads="1"/>
          </p:cNvSpPr>
          <p:nvPr/>
        </p:nvSpPr>
        <p:spPr bwMode="auto">
          <a:xfrm rot="5400000">
            <a:off x="2844602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223" name="AutoShape 151"/>
          <p:cNvSpPr>
            <a:spLocks noChangeArrowheads="1"/>
          </p:cNvSpPr>
          <p:nvPr/>
        </p:nvSpPr>
        <p:spPr bwMode="auto">
          <a:xfrm rot="5400000">
            <a:off x="399712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224" name="AutoShape 152"/>
          <p:cNvSpPr>
            <a:spLocks noChangeArrowheads="1"/>
          </p:cNvSpPr>
          <p:nvPr/>
        </p:nvSpPr>
        <p:spPr bwMode="auto">
          <a:xfrm rot="5400000">
            <a:off x="514806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225" name="AutoShape 153"/>
          <p:cNvSpPr>
            <a:spLocks noChangeArrowheads="1"/>
          </p:cNvSpPr>
          <p:nvPr/>
        </p:nvSpPr>
        <p:spPr bwMode="auto">
          <a:xfrm rot="5400000">
            <a:off x="6302177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226" name="AutoShape 154"/>
          <p:cNvSpPr>
            <a:spLocks noChangeArrowheads="1"/>
          </p:cNvSpPr>
          <p:nvPr/>
        </p:nvSpPr>
        <p:spPr bwMode="auto">
          <a:xfrm rot="5400000">
            <a:off x="745311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 nodeType="clickPar">
                      <p:stCondLst>
                        <p:cond delay="0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 nodeType="clickPar">
                      <p:stCondLst>
                        <p:cond delay="0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 nodeType="clickPar">
                      <p:stCondLst>
                        <p:cond delay="0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 nodeType="clickPar">
                      <p:stCondLst>
                        <p:cond delay="0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 nodeType="clickPar">
                      <p:stCondLst>
                        <p:cond delay="0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0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 nodeType="clickPar">
                      <p:stCondLst>
                        <p:cond delay="0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 nodeType="clickPar">
                      <p:stCondLst>
                        <p:cond delay="0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 nodeType="clickPar">
                      <p:stCondLst>
                        <p:cond delay="0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 nodeType="clickPar">
                      <p:stCondLst>
                        <p:cond delay="0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3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 nodeType="clickPar">
                      <p:stCondLst>
                        <p:cond delay="0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 nodeType="clickPar">
                      <p:stCondLst>
                        <p:cond delay="0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 nodeType="clickPar">
                      <p:stCondLst>
                        <p:cond delay="0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 nodeType="clickPar">
                      <p:stCondLst>
                        <p:cond delay="0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 nodeType="clickPar">
                      <p:stCondLst>
                        <p:cond delay="0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 nodeType="clickPar">
                      <p:stCondLst>
                        <p:cond delay="0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 nodeType="clickPar">
                      <p:stCondLst>
                        <p:cond delay="0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3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 nodeType="clickPar">
                      <p:stCondLst>
                        <p:cond delay="0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3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 nodeType="clickPar">
                      <p:stCondLst>
                        <p:cond delay="0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3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 nodeType="clickPar">
                      <p:stCondLst>
                        <p:cond delay="0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 nodeType="clickPar">
                      <p:stCondLst>
                        <p:cond delay="0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3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 nodeType="clickPar">
                      <p:stCondLst>
                        <p:cond delay="0"/>
                      </p:stCondLst>
                      <p:childTnLst>
                        <p:par>
                          <p:cTn id="4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8"/>
                  </p:tgtEl>
                </p:cond>
              </p:nextCondLst>
            </p:seq>
          </p:childTnLst>
        </p:cTn>
      </p:par>
    </p:tnLst>
    <p:bldLst>
      <p:bldP spid="3155" grpId="0" animBg="1"/>
      <p:bldP spid="3183" grpId="0" animBg="1"/>
      <p:bldP spid="3211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  <p:bldP spid="3156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69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5" grpId="0" animBg="1"/>
      <p:bldP spid="3176" grpId="0" animBg="1"/>
      <p:bldP spid="3177" grpId="0" animBg="1"/>
      <p:bldP spid="3178" grpId="0" animBg="1"/>
      <p:bldP spid="3179" grpId="0" animBg="1"/>
      <p:bldP spid="3180" grpId="0" animBg="1"/>
      <p:bldP spid="3181" grpId="0" animBg="1"/>
      <p:bldP spid="3182" grpId="0" animBg="1"/>
      <p:bldP spid="3184" grpId="0" animBg="1"/>
      <p:bldP spid="3185" grpId="0" animBg="1"/>
      <p:bldP spid="3186" grpId="0" animBg="1"/>
      <p:bldP spid="3187" grpId="0" animBg="1"/>
      <p:bldP spid="3188" grpId="0" animBg="1"/>
      <p:bldP spid="3189" grpId="0" animBg="1"/>
      <p:bldP spid="3190" grpId="0" animBg="1"/>
      <p:bldP spid="3191" grpId="0" animBg="1"/>
      <p:bldP spid="3192" grpId="0" animBg="1"/>
      <p:bldP spid="3193" grpId="0" animBg="1"/>
      <p:bldP spid="3194" grpId="0" animBg="1"/>
      <p:bldP spid="3195" grpId="0" animBg="1"/>
      <p:bldP spid="3196" grpId="0" animBg="1"/>
      <p:bldP spid="3197" grpId="0" animBg="1"/>
      <p:bldP spid="3198" grpId="0" animBg="1"/>
      <p:bldP spid="3199" grpId="0" animBg="1"/>
      <p:bldP spid="3200" grpId="0" animBg="1"/>
      <p:bldP spid="3201" grpId="0" animBg="1"/>
      <p:bldP spid="3202" grpId="0" animBg="1"/>
      <p:bldP spid="3203" grpId="0" animBg="1"/>
      <p:bldP spid="3204" grpId="0" animBg="1"/>
      <p:bldP spid="3205" grpId="0" animBg="1"/>
      <p:bldP spid="3206" grpId="0" animBg="1"/>
      <p:bldP spid="3207" grpId="0" animBg="1"/>
      <p:bldP spid="3208" grpId="0" animBg="1"/>
      <p:bldP spid="3209" grpId="0" animBg="1"/>
      <p:bldP spid="3210" grpId="0" animBg="1"/>
      <p:bldP spid="3212" grpId="0" animBg="1"/>
      <p:bldP spid="3213" grpId="0" animBg="1"/>
      <p:bldP spid="3214" grpId="0" animBg="1"/>
      <p:bldP spid="3215" grpId="0" animBg="1"/>
      <p:bldP spid="3216" grpId="0" animBg="1"/>
      <p:bldP spid="3217" grpId="0" animBg="1"/>
      <p:bldP spid="3218" grpId="0" animBg="1"/>
      <p:bldP spid="3219" grpId="0" animBg="1"/>
      <p:bldP spid="3220" grpId="0" animBg="1"/>
      <p:bldP spid="3221" grpId="0" animBg="1"/>
      <p:bldP spid="3222" grpId="0" animBg="1"/>
      <p:bldP spid="3223" grpId="0" animBg="1"/>
      <p:bldP spid="3224" grpId="0" animBg="1"/>
      <p:bldP spid="3225" grpId="0" animBg="1"/>
      <p:bldP spid="32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6248" y="3714752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429124" y="5429264"/>
            <a:ext cx="16567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dusík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00166" y="1428736"/>
            <a:ext cx="7344816" cy="18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Nekovový prvek, tvoří 78% vzduchu, používá se k chlazení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 a mražení.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3929066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4357686" y="5572140"/>
            <a:ext cx="1467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zinek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9104" y="1357298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Šedobílý kov, který se získává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z nerostu sfalerit, používá se jako ochrana plechů proti korozi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a při výrobě monočlánků.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214810" y="3571876"/>
            <a:ext cx="1944216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357686" y="5500702"/>
            <a:ext cx="166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vodík 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14480" y="1409356"/>
            <a:ext cx="72111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Nejlehčí plyn, výbušný ve směsi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s kyslíkem, vyskytuje se zejména na Slunci a ve vesmíru.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6248" y="364331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643438" y="5500702"/>
            <a:ext cx="10983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síra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71604" y="1428736"/>
            <a:ext cx="7500990" cy="17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Žlutý nekovový prvek,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jeho sloučeniny se výrazně podílejí na vzniku kyselých dešťů.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6248" y="3929066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00496" y="5572140"/>
            <a:ext cx="2439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platina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3648" y="1412776"/>
            <a:ext cx="7632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Šedobílý velmi drahý kov, který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se stále více využívá ve šperkařství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(spolu s Au a </a:t>
            </a:r>
            <a:r>
              <a:rPr lang="cs-CZ" sz="3400" b="1" dirty="0" err="1" smtClean="0">
                <a:solidFill>
                  <a:srgbClr val="002060"/>
                </a:solidFill>
                <a:cs typeface="Arial" pitchFamily="34" charset="0"/>
              </a:rPr>
              <a:t>Ag</a:t>
            </a: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), je také součástí katalyzátorů do aut.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286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3778210"/>
            <a:ext cx="1872208" cy="10081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857620" y="5500702"/>
            <a:ext cx="2584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fluor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5656" y="1408786"/>
            <a:ext cx="7668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Nekov, patřící do skupiny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halogenů, nachází se v kostech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a v zubní sklovině.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400050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348232" y="5572140"/>
            <a:ext cx="143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7A003D"/>
                </a:solidFill>
              </a:rPr>
              <a:t>chlor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85852" y="1428736"/>
            <a:ext cx="77867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 Jedovatý plyn, který byl použit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  jako bojový plyn v 1. světové válce, jeho sloučeniny mají velký význam při dezinfekci a úpravě vody.</a:t>
            </a:r>
            <a:endParaRPr kumimoji="0" lang="cs-CZ" sz="3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364331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857620" y="5572140"/>
            <a:ext cx="2654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helium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84332" y="1500174"/>
            <a:ext cx="74168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Druhý nejlehčí plyn, používá se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na plnění balónků a po vdechnutí mění hlas člověka.</a:t>
            </a:r>
            <a:endParaRPr kumimoji="0" lang="cs-CZ" sz="3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071934" y="3929066"/>
            <a:ext cx="187220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71934" y="5572140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sodík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05386" y="1481934"/>
            <a:ext cx="82100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Měkký stříbrošedý kov, dá se krájet nožem, s vodou velmi prudce reaguje než shoří a jeho významnou sloučeninou je sůl kamenná.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7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4071942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00496" y="5529426"/>
            <a:ext cx="2289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železo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11184" y="1412776"/>
            <a:ext cx="763284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Hospodářsky velmi významný kov, vyrábí se ve vysokých pecích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z rudy a jeho surová forma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se nazývá litina.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484784"/>
            <a:ext cx="6995120" cy="1372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Kapalný, toxický halogen červenohnědé barvy.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3923928" y="3573016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143240" y="5572140"/>
            <a:ext cx="3384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cs-CZ" sz="4000" b="1" spc="50" dirty="0" smtClean="0">
                <a:ln w="11430"/>
                <a:solidFill>
                  <a:srgbClr val="7A003D"/>
                </a:solidFill>
                <a:cs typeface="Arial" pitchFamily="34" charset="0"/>
              </a:rPr>
              <a:t>brom</a:t>
            </a:r>
            <a:endParaRPr lang="cs-CZ" sz="4000" b="1" spc="50" dirty="0">
              <a:ln w="11430"/>
              <a:solidFill>
                <a:srgbClr val="7A003D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357686" y="3786190"/>
            <a:ext cx="1872208" cy="10081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429124" y="5572140"/>
            <a:ext cx="16482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cín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34552" y="1500174"/>
            <a:ext cx="77094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Šedobílý kov, je součástí slitin bronzu a pájky, používá se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dirty="0" smtClean="0">
                <a:solidFill>
                  <a:srgbClr val="002060"/>
                </a:solidFill>
                <a:cs typeface="Arial" pitchFamily="34" charset="0"/>
              </a:rPr>
              <a:t>při výrobě konzerv a plechovek.</a:t>
            </a:r>
            <a:endParaRPr lang="cs-CZ" sz="3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6237312"/>
            <a:ext cx="777686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Výukový materiál byl vytvořen na základě  vzoru </a:t>
            </a:r>
            <a:r>
              <a:rPr lang="cs-CZ" sz="1200" dirty="0" smtClean="0">
                <a:solidFill>
                  <a:srgbClr val="000000"/>
                </a:solidFill>
                <a:latin typeface="Arial - 18"/>
              </a:rPr>
              <a:t>VY_32_INOVACE_11_AZ kvíz Vznik a vývoj života na Zemi.</a:t>
            </a:r>
          </a:p>
          <a:p>
            <a:pPr algn="ctr"/>
            <a:r>
              <a:rPr lang="cs-CZ" sz="1200" dirty="0" smtClean="0">
                <a:solidFill>
                  <a:srgbClr val="000000"/>
                </a:solidFill>
                <a:latin typeface="Arial - 18"/>
              </a:rPr>
              <a:t>Autor původního zdroje: Mgr. Jana Hřebecká – ZŠ Jevíčko</a:t>
            </a:r>
            <a:endParaRPr lang="cs-CZ" sz="1400" dirty="0" smtClean="0">
              <a:solidFill>
                <a:srgbClr val="000000"/>
              </a:solidFill>
              <a:latin typeface="Arial - 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3160" y="1571612"/>
            <a:ext cx="7560840" cy="12304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Lehký kov, velmi dobrý vodič, známý jako alobal</a:t>
            </a: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cs-CZ" sz="3400" b="1" kern="1200" spc="50" dirty="0" smtClean="0">
              <a:ln w="11430"/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3500438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+mj-lt"/>
              </a:rPr>
              <a:t>Odpověď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619936" y="5500702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spc="50" dirty="0" smtClean="0">
                <a:ln w="11430"/>
                <a:solidFill>
                  <a:srgbClr val="7A003D"/>
                </a:solidFill>
                <a:latin typeface="+mj-lt"/>
              </a:rPr>
              <a:t>hliník</a:t>
            </a:r>
            <a:endParaRPr lang="cs-CZ" sz="4000" b="1" spc="50" dirty="0">
              <a:ln w="11430"/>
              <a:solidFill>
                <a:srgbClr val="7A003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571612"/>
            <a:ext cx="7358114" cy="1785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Prvek patřící mezi vzácné plyny, využívá se při výrobě výbojek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reklamního osvětlení</a:t>
            </a: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3400" b="1" kern="1200" spc="50" dirty="0" smtClean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000496" y="3857628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10164" y="5572140"/>
            <a:ext cx="1433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000" b="1" spc="50" dirty="0" smtClean="0">
                <a:ln w="11430"/>
                <a:solidFill>
                  <a:srgbClr val="7A003D"/>
                </a:solidFill>
                <a:cs typeface="Arial" pitchFamily="34" charset="0"/>
              </a:rPr>
              <a:t>neon</a:t>
            </a:r>
            <a:endParaRPr lang="cs-CZ" sz="4000" b="1" spc="50" dirty="0">
              <a:ln w="11430"/>
              <a:solidFill>
                <a:srgbClr val="7A003D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285860"/>
            <a:ext cx="7488832" cy="22860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Ušlechtilý kov červenohnědé barvy, využívá se jako střešní krytina nebo v rozvodech elektriky.</a:t>
            </a:r>
            <a:endParaRPr lang="cs-CZ" sz="3400" b="1" kern="1200" spc="50" dirty="0" smtClean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805488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3857628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Odpověď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500562" y="5572140"/>
            <a:ext cx="1314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cs-CZ" sz="4000" b="1" spc="50" dirty="0" smtClean="0">
                <a:ln w="11430"/>
                <a:solidFill>
                  <a:srgbClr val="7A003D"/>
                </a:solidFill>
                <a:cs typeface="Arial" pitchFamily="34" charset="0"/>
              </a:rPr>
              <a:t>měď</a:t>
            </a:r>
            <a:endParaRPr lang="cs-CZ" sz="4000" b="1" spc="50" dirty="0">
              <a:ln w="11430"/>
              <a:solidFill>
                <a:srgbClr val="7A003D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428736"/>
            <a:ext cx="7200800" cy="18573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Halogen, který tvoří tmavě fialové krystalky a je součástí hormonů štítné žlázy.</a:t>
            </a:r>
            <a:endParaRPr lang="cs-CZ" sz="3400" b="1" kern="1200" spc="50" dirty="0" smtClean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endParaRPr lang="cs-CZ" sz="16600" b="1" dirty="0" smtClean="0">
              <a:latin typeface="+mj-lt"/>
            </a:endParaRP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3786190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143372" y="5572140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cs-CZ" sz="4000" b="1" spc="50" dirty="0" smtClean="0">
                <a:ln w="11430"/>
                <a:solidFill>
                  <a:srgbClr val="7A003D"/>
                </a:solidFill>
                <a:cs typeface="Arial" pitchFamily="34" charset="0"/>
              </a:rPr>
              <a:t>jod</a:t>
            </a:r>
            <a:endParaRPr lang="cs-CZ" sz="4000" b="1" spc="50" dirty="0">
              <a:ln w="11430"/>
              <a:solidFill>
                <a:srgbClr val="7A003D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500174"/>
            <a:ext cx="716774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cs-CZ" sz="3400" b="1" kern="1200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Těžký kov, jehož sloučeniny jsou toxické, využívá se při výrobě střeliva nebo rybářských potřeb.</a:t>
            </a:r>
            <a:endParaRPr lang="cs-CZ" sz="3400" b="1" kern="1200" spc="50" dirty="0" smtClean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endParaRPr lang="cs-CZ" sz="16600" b="1" dirty="0" smtClean="0">
              <a:latin typeface="+mj-lt"/>
            </a:endParaRP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357686" y="4000504"/>
            <a:ext cx="1872208" cy="1080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71934" y="5572140"/>
            <a:ext cx="2366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spc="50" dirty="0" smtClean="0">
                <a:ln w="11430"/>
                <a:solidFill>
                  <a:srgbClr val="7A003D"/>
                </a:solidFill>
                <a:cs typeface="Arial" pitchFamily="34" charset="0"/>
              </a:rPr>
              <a:t>olovo</a:t>
            </a:r>
            <a:endParaRPr lang="cs-CZ" sz="4000" b="1" spc="50" dirty="0">
              <a:ln w="11430"/>
              <a:solidFill>
                <a:srgbClr val="7A003D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256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256E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14810" y="3714752"/>
            <a:ext cx="187220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</a:rPr>
              <a:t>Odpověď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214810" y="5500702"/>
            <a:ext cx="1857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7A003D"/>
                </a:solidFill>
              </a:rPr>
              <a:t>rtuť</a:t>
            </a:r>
            <a:endParaRPr lang="cs-CZ" sz="4000" b="1" dirty="0">
              <a:solidFill>
                <a:srgbClr val="7A003D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39144" y="1571612"/>
            <a:ext cx="77048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Jediný za normálních podmínek kapalný kov, který je jedovatý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má využití v různých přístrojích</a:t>
            </a:r>
            <a:r>
              <a:rPr kumimoji="0" lang="cs-CZ" sz="3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cs-CZ" sz="3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4876</TotalTime>
  <Words>705</Words>
  <Application>Microsoft Office PowerPoint</Application>
  <PresentationFormat>Předvádění na obrazovce (4:3)</PresentationFormat>
  <Paragraphs>255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Výchozí návrh</vt:lpstr>
      <vt:lpstr>Snímek 1</vt:lpstr>
      <vt:lpstr>Snímek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Snímek 29</vt:lpstr>
      <vt:lpstr>28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Kvíz - savci</dc:title>
  <dc:creator>Pavel Žižka; Renata Maršíková</dc:creator>
  <dc:description>Autorem materiálu a všech jeho částí, není-li uvedeno jinak, je Pavel Žižka. Dostupné z Metodického portálu www.rvp.cz, ISSN: 1802-4785, financovaného z ESF a státního rozpočtu ČR. Provozováno Výzkumným ústavem pedagogickým v Praze.</dc:description>
  <cp:lastModifiedBy>Uzivatel</cp:lastModifiedBy>
  <cp:revision>397</cp:revision>
  <dcterms:created xsi:type="dcterms:W3CDTF">2010-08-29T18:44:46Z</dcterms:created>
  <dcterms:modified xsi:type="dcterms:W3CDTF">2014-08-05T11:14:26Z</dcterms:modified>
</cp:coreProperties>
</file>