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64" r:id="rId4"/>
    <p:sldId id="257" r:id="rId5"/>
    <p:sldId id="258" r:id="rId6"/>
    <p:sldId id="265" r:id="rId7"/>
    <p:sldId id="259" r:id="rId8"/>
    <p:sldId id="260" r:id="rId9"/>
    <p:sldId id="266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20000"/>
      </a:spcBef>
      <a:spcAft>
        <a:spcPct val="0"/>
      </a:spcAft>
      <a:buFont typeface="Wingdings" pitchFamily="2" charset="2"/>
      <a:defRPr sz="3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Font typeface="Wingdings" pitchFamily="2" charset="2"/>
      <a:defRPr sz="3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Font typeface="Wingdings" pitchFamily="2" charset="2"/>
      <a:defRPr sz="3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Font typeface="Wingdings" pitchFamily="2" charset="2"/>
      <a:defRPr sz="3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Font typeface="Wingdings" pitchFamily="2" charset="2"/>
      <a:defRPr sz="3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DD6582"/>
    <a:srgbClr val="1F15E3"/>
    <a:srgbClr val="E96909"/>
    <a:srgbClr val="F1F105"/>
    <a:srgbClr val="E27E96"/>
    <a:srgbClr val="D3395E"/>
    <a:srgbClr val="F0925E"/>
    <a:srgbClr val="F6C666"/>
    <a:srgbClr val="F3A46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83" d="100"/>
          <a:sy n="83" d="100"/>
        </p:scale>
        <p:origin x="-98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125027-A8C3-45D2-9D34-7065C774817A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186650-69BE-4E66-8912-B27E04EE497E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1D3C7C-C2AC-41C7-BE18-600F0408375F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5A07D5-DB75-444E-8962-4EFCEC7CD70F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E1DEA3-CDD6-4400-8BEE-018A0F367BCA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58DD59-85C5-4B81-A0BB-E416032FFC9B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F4D9C0-5F99-4FE6-9EEA-AC74162C0FC6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37FCA2-FCCA-4436-B67B-5C632565746A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ED890B-2E6C-416B-A118-872686CF852E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A42FEB-1948-499B-8DDA-0EB557958620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D0C262-0D57-47A1-81A0-E0FE9A7E11DC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36000"/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400"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FontTx/>
              <a:buNone/>
              <a:defRPr sz="1400"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400">
                <a:latin typeface="+mn-lt"/>
              </a:defRPr>
            </a:lvl1pPr>
          </a:lstStyle>
          <a:p>
            <a:fld id="{A2BED16E-198E-4128-B8BB-921EE2AADFA8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395536" y="1124744"/>
            <a:ext cx="8424936" cy="864096"/>
          </a:xfrm>
          <a:prstGeom prst="rect">
            <a:avLst/>
          </a:prstGeom>
          <a:solidFill>
            <a:srgbClr val="D3395E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0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PERIODICKÁ SOUSTAVA PRVKŮ</a:t>
            </a:r>
          </a:p>
        </p:txBody>
      </p:sp>
      <p:pic>
        <p:nvPicPr>
          <p:cNvPr id="5" name="Picture 2" descr="E:\Ch projekt\8 -nebezpečné látky - test HOTPOT\logo bar.jpg"/>
          <p:cNvPicPr>
            <a:picLocks noChangeAspect="1" noChangeArrowheads="1"/>
          </p:cNvPicPr>
          <p:nvPr/>
        </p:nvPicPr>
        <p:blipFill>
          <a:blip r:embed="rId2" cstate="print"/>
          <a:srcRect t="12239"/>
          <a:stretch>
            <a:fillRect/>
          </a:stretch>
        </p:blipFill>
        <p:spPr bwMode="auto">
          <a:xfrm>
            <a:off x="4644008" y="116632"/>
            <a:ext cx="4392488" cy="86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4" name="Picture 2" descr="http://www.profimedia.cz/fotografie/periodicka-tabulka-prvku-a-molekul/profimedia-007908758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16606" y="2123292"/>
            <a:ext cx="6495754" cy="46180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20000"/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332656"/>
            <a:ext cx="8496944" cy="6336704"/>
          </a:xfrm>
          <a:noFill/>
        </p:spPr>
        <p:txBody>
          <a:bodyPr/>
          <a:lstStyle/>
          <a:p>
            <a:pPr>
              <a:spcBef>
                <a:spcPts val="600"/>
              </a:spcBef>
            </a:pPr>
            <a:r>
              <a:rPr lang="cs-CZ" dirty="0">
                <a:latin typeface="Arial" charset="0"/>
              </a:rPr>
              <a:t>první tabulku</a:t>
            </a:r>
            <a:r>
              <a:rPr lang="cs-CZ" dirty="0">
                <a:latin typeface="Arial" charset="0"/>
                <a:cs typeface="Times New Roman" pitchFamily="18" charset="0"/>
              </a:rPr>
              <a:t> </a:t>
            </a:r>
            <a:r>
              <a:rPr lang="cs-CZ" dirty="0" smtClean="0">
                <a:latin typeface="Arial" charset="0"/>
                <a:cs typeface="Times New Roman" pitchFamily="18" charset="0"/>
              </a:rPr>
              <a:t>prvků </a:t>
            </a:r>
            <a:r>
              <a:rPr lang="cs-CZ" dirty="0" smtClean="0">
                <a:latin typeface="Arial" charset="0"/>
              </a:rPr>
              <a:t>vytvořil</a:t>
            </a:r>
          </a:p>
          <a:p>
            <a:pPr>
              <a:spcBef>
                <a:spcPts val="600"/>
              </a:spcBef>
              <a:buNone/>
            </a:pPr>
            <a:r>
              <a:rPr lang="cs-CZ" dirty="0" smtClean="0">
                <a:latin typeface="Arial" charset="0"/>
              </a:rPr>
              <a:t>   </a:t>
            </a:r>
            <a:r>
              <a:rPr lang="cs-CZ" dirty="0" smtClean="0">
                <a:latin typeface="Arial" charset="0"/>
                <a:cs typeface="Times New Roman" pitchFamily="18" charset="0"/>
              </a:rPr>
              <a:t>v</a:t>
            </a:r>
            <a:r>
              <a:rPr lang="cs-CZ" dirty="0">
                <a:latin typeface="Arial" charset="0"/>
                <a:cs typeface="Times New Roman" pitchFamily="18" charset="0"/>
              </a:rPr>
              <a:t> </a:t>
            </a:r>
            <a:r>
              <a:rPr lang="cs-CZ" dirty="0" smtClean="0">
                <a:latin typeface="Arial" charset="0"/>
                <a:cs typeface="Times New Roman" pitchFamily="18" charset="0"/>
              </a:rPr>
              <a:t>roce 1869 </a:t>
            </a:r>
            <a:r>
              <a:rPr lang="cs-CZ" dirty="0">
                <a:latin typeface="Arial" charset="0"/>
                <a:cs typeface="Times New Roman" pitchFamily="18" charset="0"/>
              </a:rPr>
              <a:t>ruský chemik </a:t>
            </a:r>
            <a:endParaRPr lang="cs-CZ" dirty="0" smtClean="0">
              <a:latin typeface="Arial" charset="0"/>
              <a:cs typeface="Times New Roman" pitchFamily="18" charset="0"/>
            </a:endParaRPr>
          </a:p>
          <a:p>
            <a:pPr>
              <a:spcBef>
                <a:spcPts val="600"/>
              </a:spcBef>
              <a:buNone/>
            </a:pPr>
            <a:r>
              <a:rPr lang="cs-CZ" b="1" dirty="0" smtClean="0">
                <a:solidFill>
                  <a:srgbClr val="C00000"/>
                </a:solidFill>
                <a:latin typeface="Arial" charset="0"/>
                <a:cs typeface="Times New Roman" pitchFamily="18" charset="0"/>
              </a:rPr>
              <a:t>   </a:t>
            </a:r>
            <a:r>
              <a:rPr lang="cs-CZ" b="1" dirty="0" err="1" smtClean="0">
                <a:solidFill>
                  <a:srgbClr val="C00000"/>
                </a:solidFill>
                <a:latin typeface="Arial" charset="0"/>
                <a:cs typeface="Times New Roman" pitchFamily="18" charset="0"/>
              </a:rPr>
              <a:t>Dmitrij</a:t>
            </a:r>
            <a:r>
              <a:rPr lang="cs-CZ" b="1" dirty="0" smtClean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cs-CZ" b="1" dirty="0" err="1" smtClean="0">
                <a:solidFill>
                  <a:srgbClr val="C00000"/>
                </a:solidFill>
                <a:latin typeface="Arial" charset="0"/>
                <a:cs typeface="Times New Roman" pitchFamily="18" charset="0"/>
              </a:rPr>
              <a:t>Ivanovič</a:t>
            </a:r>
            <a:r>
              <a:rPr lang="cs-CZ" b="1" dirty="0" smtClean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cs-CZ" b="1" dirty="0" smtClean="0">
                <a:solidFill>
                  <a:srgbClr val="C00000"/>
                </a:solidFill>
                <a:latin typeface="Arial" charset="0"/>
                <a:cs typeface="Times New Roman" pitchFamily="18" charset="0"/>
              </a:rPr>
              <a:t>Mend</a:t>
            </a:r>
            <a:r>
              <a:rPr lang="cs-CZ" b="1" dirty="0" smtClean="0">
                <a:solidFill>
                  <a:srgbClr val="C00000"/>
                </a:solidFill>
                <a:latin typeface="Arial" charset="0"/>
              </a:rPr>
              <a:t>ě</a:t>
            </a:r>
            <a:r>
              <a:rPr lang="cs-CZ" b="1" dirty="0" smtClean="0">
                <a:solidFill>
                  <a:srgbClr val="C00000"/>
                </a:solidFill>
                <a:latin typeface="Arial" charset="0"/>
                <a:cs typeface="Times New Roman" pitchFamily="18" charset="0"/>
              </a:rPr>
              <a:t>lejev</a:t>
            </a:r>
          </a:p>
          <a:p>
            <a:pPr>
              <a:buNone/>
            </a:pPr>
            <a:endParaRPr lang="cs-CZ" b="1" dirty="0">
              <a:solidFill>
                <a:srgbClr val="C00000"/>
              </a:solidFill>
              <a:latin typeface="Arial" charset="0"/>
              <a:cs typeface="Times New Roman" pitchFamily="18" charset="0"/>
            </a:endParaRPr>
          </a:p>
          <a:p>
            <a:r>
              <a:rPr lang="cs-CZ" dirty="0" smtClean="0">
                <a:latin typeface="Arial" charset="0"/>
                <a:cs typeface="Times New Roman" pitchFamily="18" charset="0"/>
              </a:rPr>
              <a:t>se</a:t>
            </a:r>
            <a:r>
              <a:rPr lang="cs-CZ" dirty="0" smtClean="0">
                <a:latin typeface="Arial" charset="0"/>
              </a:rPr>
              <a:t>ř</a:t>
            </a:r>
            <a:r>
              <a:rPr lang="cs-CZ" dirty="0" smtClean="0">
                <a:latin typeface="Arial" charset="0"/>
                <a:cs typeface="Times New Roman" pitchFamily="18" charset="0"/>
              </a:rPr>
              <a:t>adil tehdy známé prvky (63) podle</a:t>
            </a:r>
            <a:r>
              <a:rPr lang="cs-CZ" dirty="0" smtClean="0">
                <a:latin typeface="Arial" charset="0"/>
              </a:rPr>
              <a:t> </a:t>
            </a:r>
            <a:r>
              <a:rPr lang="cs-CZ" dirty="0">
                <a:latin typeface="Arial" charset="0"/>
                <a:cs typeface="Times New Roman" pitchFamily="18" charset="0"/>
              </a:rPr>
              <a:t>vzr</a:t>
            </a:r>
            <a:r>
              <a:rPr lang="cs-CZ" dirty="0">
                <a:latin typeface="Arial" charset="0"/>
              </a:rPr>
              <a:t>ů</a:t>
            </a:r>
            <a:r>
              <a:rPr lang="cs-CZ" dirty="0">
                <a:latin typeface="Arial" charset="0"/>
                <a:cs typeface="Times New Roman" pitchFamily="18" charset="0"/>
              </a:rPr>
              <a:t>stající atomové hmotnosti</a:t>
            </a:r>
            <a:r>
              <a:rPr lang="cs-CZ" dirty="0">
                <a:latin typeface="Arial" charset="0"/>
              </a:rPr>
              <a:t> </a:t>
            </a:r>
            <a:r>
              <a:rPr lang="cs-CZ" dirty="0" smtClean="0">
                <a:latin typeface="Arial" charset="0"/>
              </a:rPr>
              <a:t>a na základě zjištění, že vlastnosti prvků se pravidelně opakují</a:t>
            </a:r>
            <a:endParaRPr lang="cs-CZ" dirty="0">
              <a:latin typeface="Arial" charset="0"/>
            </a:endParaRPr>
          </a:p>
          <a:p>
            <a:r>
              <a:rPr lang="cs-CZ" dirty="0">
                <a:latin typeface="Arial" charset="0"/>
              </a:rPr>
              <a:t>dnes </a:t>
            </a:r>
            <a:r>
              <a:rPr lang="cs-CZ" dirty="0">
                <a:latin typeface="Arial" charset="0"/>
                <a:cs typeface="Times New Roman" pitchFamily="18" charset="0"/>
              </a:rPr>
              <a:t>jsou prvky se</a:t>
            </a:r>
            <a:r>
              <a:rPr lang="cs-CZ" dirty="0">
                <a:latin typeface="Arial" charset="0"/>
              </a:rPr>
              <a:t>ř</a:t>
            </a:r>
            <a:r>
              <a:rPr lang="cs-CZ" dirty="0">
                <a:latin typeface="Arial" charset="0"/>
                <a:cs typeface="Times New Roman" pitchFamily="18" charset="0"/>
              </a:rPr>
              <a:t>azeny </a:t>
            </a:r>
            <a:r>
              <a:rPr lang="cs-CZ" dirty="0">
                <a:latin typeface="Arial" charset="0"/>
              </a:rPr>
              <a:t>v</a:t>
            </a:r>
            <a:r>
              <a:rPr lang="cs-CZ" dirty="0">
                <a:latin typeface="Arial" charset="0"/>
                <a:cs typeface="Times New Roman" pitchFamily="18" charset="0"/>
              </a:rPr>
              <a:t> periodické soustav</a:t>
            </a:r>
            <a:r>
              <a:rPr lang="cs-CZ" dirty="0">
                <a:latin typeface="Arial" charset="0"/>
              </a:rPr>
              <a:t>ě</a:t>
            </a:r>
            <a:r>
              <a:rPr lang="cs-CZ" dirty="0">
                <a:latin typeface="Arial" charset="0"/>
                <a:cs typeface="Times New Roman" pitchFamily="18" charset="0"/>
              </a:rPr>
              <a:t> </a:t>
            </a:r>
            <a:r>
              <a:rPr lang="cs-CZ" dirty="0" smtClean="0">
                <a:latin typeface="Arial" charset="0"/>
                <a:cs typeface="Times New Roman" pitchFamily="18" charset="0"/>
              </a:rPr>
              <a:t>prvků podle</a:t>
            </a:r>
            <a:r>
              <a:rPr lang="cs-CZ" dirty="0" smtClean="0">
                <a:latin typeface="Arial" charset="0"/>
              </a:rPr>
              <a:t> </a:t>
            </a:r>
            <a:r>
              <a:rPr lang="cs-CZ" dirty="0">
                <a:solidFill>
                  <a:srgbClr val="C00000"/>
                </a:solidFill>
                <a:latin typeface="Arial" charset="0"/>
                <a:cs typeface="Times New Roman" pitchFamily="18" charset="0"/>
              </a:rPr>
              <a:t>v</a:t>
            </a:r>
            <a:r>
              <a:rPr lang="cs-CZ" dirty="0">
                <a:solidFill>
                  <a:srgbClr val="C00000"/>
                </a:solidFill>
                <a:latin typeface="Arial" charset="0"/>
              </a:rPr>
              <a:t>zrů</a:t>
            </a:r>
            <a:r>
              <a:rPr lang="cs-CZ" dirty="0">
                <a:solidFill>
                  <a:srgbClr val="C00000"/>
                </a:solidFill>
                <a:latin typeface="Arial" charset="0"/>
                <a:cs typeface="Times New Roman" pitchFamily="18" charset="0"/>
              </a:rPr>
              <a:t>stajícího protonového </a:t>
            </a:r>
            <a:r>
              <a:rPr lang="cs-CZ" dirty="0">
                <a:solidFill>
                  <a:srgbClr val="C00000"/>
                </a:solidFill>
                <a:latin typeface="Arial" charset="0"/>
              </a:rPr>
              <a:t>č</a:t>
            </a:r>
            <a:r>
              <a:rPr lang="cs-CZ" dirty="0">
                <a:solidFill>
                  <a:srgbClr val="C00000"/>
                </a:solidFill>
                <a:latin typeface="Arial" charset="0"/>
                <a:cs typeface="Times New Roman" pitchFamily="18" charset="0"/>
              </a:rPr>
              <a:t>ísla</a:t>
            </a:r>
            <a:endParaRPr lang="cs-CZ" dirty="0">
              <a:solidFill>
                <a:srgbClr val="C00000"/>
              </a:solidFill>
              <a:latin typeface="Arial" charset="0"/>
            </a:endParaRPr>
          </a:p>
        </p:txBody>
      </p:sp>
      <p:pic>
        <p:nvPicPr>
          <p:cNvPr id="8" name="Picture 2" descr="http://www.bionic.nu/Mendelejev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224" y="260648"/>
            <a:ext cx="1656184" cy="217918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20000"/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251520" y="332656"/>
            <a:ext cx="8678416" cy="1569660"/>
          </a:xfrm>
          <a:prstGeom prst="rect">
            <a:avLst/>
          </a:prstGeom>
          <a:solidFill>
            <a:srgbClr val="FFCCCC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cs-CZ" b="1" dirty="0" smtClean="0">
                <a:solidFill>
                  <a:srgbClr val="C00000"/>
                </a:solidFill>
                <a:cs typeface="Times New Roman" pitchFamily="18" charset="0"/>
              </a:rPr>
              <a:t>Periodický zákon:</a:t>
            </a:r>
            <a:endParaRPr lang="cs-CZ" b="1" dirty="0" smtClean="0">
              <a:solidFill>
                <a:srgbClr val="C00000"/>
              </a:solidFill>
            </a:endParaRPr>
          </a:p>
          <a:p>
            <a:pPr>
              <a:spcBef>
                <a:spcPts val="0"/>
              </a:spcBef>
            </a:pPr>
            <a:r>
              <a:rPr lang="cs-CZ" dirty="0" smtClean="0">
                <a:cs typeface="Times New Roman" pitchFamily="18" charset="0"/>
              </a:rPr>
              <a:t>Vlastnosti </a:t>
            </a:r>
            <a:r>
              <a:rPr lang="cs-CZ" dirty="0">
                <a:cs typeface="Times New Roman" pitchFamily="18" charset="0"/>
              </a:rPr>
              <a:t>prvk</a:t>
            </a:r>
            <a:r>
              <a:rPr lang="cs-CZ" dirty="0"/>
              <a:t>ů</a:t>
            </a:r>
            <a:r>
              <a:rPr lang="cs-CZ" dirty="0">
                <a:cs typeface="Times New Roman" pitchFamily="18" charset="0"/>
              </a:rPr>
              <a:t> </a:t>
            </a:r>
            <a:r>
              <a:rPr lang="cs-CZ" dirty="0" smtClean="0">
                <a:cs typeface="Times New Roman" pitchFamily="18" charset="0"/>
              </a:rPr>
              <a:t>se periodicky opakují v závislosti na protonovém </a:t>
            </a:r>
            <a:r>
              <a:rPr lang="cs-CZ" dirty="0" smtClean="0"/>
              <a:t>č</a:t>
            </a:r>
            <a:r>
              <a:rPr lang="cs-CZ" dirty="0" smtClean="0">
                <a:cs typeface="Times New Roman" pitchFamily="18" charset="0"/>
              </a:rPr>
              <a:t>ísle jejich atomů.</a:t>
            </a:r>
            <a:endParaRPr lang="cs-CZ" dirty="0">
              <a:cs typeface="Times New Roman" pitchFamily="18" charset="0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2060848"/>
            <a:ext cx="8496944" cy="2232248"/>
          </a:xfrm>
          <a:noFill/>
          <a:ln>
            <a:noFill/>
          </a:ln>
        </p:spPr>
        <p:txBody>
          <a:bodyPr/>
          <a:lstStyle/>
          <a:p>
            <a:pPr algn="l"/>
            <a:r>
              <a:rPr lang="cs-CZ" sz="3600" dirty="0">
                <a:latin typeface="Arial" charset="0"/>
                <a:cs typeface="Times New Roman" pitchFamily="18" charset="0"/>
              </a:rPr>
              <a:t>V periodické tabulce </a:t>
            </a:r>
            <a:r>
              <a:rPr lang="cs-CZ" sz="3600" dirty="0" smtClean="0">
                <a:latin typeface="Arial" charset="0"/>
                <a:cs typeface="Times New Roman" pitchFamily="18" charset="0"/>
              </a:rPr>
              <a:t>rozeznáváme:</a:t>
            </a:r>
            <a:r>
              <a:rPr lang="cs-CZ" sz="1400" dirty="0" smtClean="0">
                <a:latin typeface="Arial" charset="0"/>
                <a:cs typeface="Times New Roman" pitchFamily="18" charset="0"/>
              </a:rPr>
              <a:t/>
            </a:r>
            <a:br>
              <a:rPr lang="cs-CZ" sz="1400" dirty="0" smtClean="0">
                <a:latin typeface="Arial" charset="0"/>
                <a:cs typeface="Times New Roman" pitchFamily="18" charset="0"/>
              </a:rPr>
            </a:br>
            <a:r>
              <a:rPr lang="cs-CZ" sz="1400" dirty="0" smtClean="0">
                <a:latin typeface="Arial" charset="0"/>
                <a:cs typeface="Times New Roman" pitchFamily="18" charset="0"/>
              </a:rPr>
              <a:t> </a:t>
            </a:r>
            <a:r>
              <a:rPr lang="cs-CZ" sz="3200" dirty="0">
                <a:latin typeface="Arial" charset="0"/>
              </a:rPr>
              <a:t/>
            </a:r>
            <a:br>
              <a:rPr lang="cs-CZ" sz="3200" dirty="0">
                <a:latin typeface="Arial" charset="0"/>
              </a:rPr>
            </a:br>
            <a:r>
              <a:rPr lang="cs-CZ" sz="3600" b="1" dirty="0" smtClean="0">
                <a:solidFill>
                  <a:srgbClr val="FF0000"/>
                </a:solidFill>
                <a:latin typeface="Arial" charset="0"/>
              </a:rPr>
              <a:t>periody – vodorovné řady (1-7)</a:t>
            </a:r>
            <a:br>
              <a:rPr lang="cs-CZ" sz="3600" b="1" dirty="0" smtClean="0">
                <a:solidFill>
                  <a:srgbClr val="FF0000"/>
                </a:solidFill>
                <a:latin typeface="Arial" charset="0"/>
              </a:rPr>
            </a:br>
            <a:r>
              <a:rPr lang="cs-CZ" sz="3600" b="1" dirty="0" smtClean="0">
                <a:solidFill>
                  <a:srgbClr val="1F15E3"/>
                </a:solidFill>
                <a:latin typeface="Arial" charset="0"/>
              </a:rPr>
              <a:t>skupiny – svislé sloupce</a:t>
            </a:r>
            <a:r>
              <a:rPr lang="cs-CZ" sz="3600" dirty="0">
                <a:latin typeface="Arial" charset="0"/>
              </a:rPr>
              <a:t> </a:t>
            </a:r>
            <a:r>
              <a:rPr lang="cs-CZ" sz="3600" b="1" dirty="0" smtClean="0">
                <a:solidFill>
                  <a:srgbClr val="1F15E3"/>
                </a:solidFill>
                <a:latin typeface="Arial" charset="0"/>
              </a:rPr>
              <a:t>(I – VIII, A,B)</a:t>
            </a:r>
            <a:endParaRPr lang="cs-CZ" sz="3600" b="1" dirty="0">
              <a:solidFill>
                <a:srgbClr val="1F15E3"/>
              </a:solidFill>
              <a:latin typeface="Arial" charset="0"/>
            </a:endParaRPr>
          </a:p>
        </p:txBody>
      </p:sp>
      <p:pic>
        <p:nvPicPr>
          <p:cNvPr id="26629" name="Picture 5" descr="C:\Users\marsik\Desktop\tabulka atom.jpg"/>
          <p:cNvPicPr>
            <a:picLocks noChangeAspect="1" noChangeArrowheads="1"/>
          </p:cNvPicPr>
          <p:nvPr/>
        </p:nvPicPr>
        <p:blipFill>
          <a:blip r:embed="rId3" cstate="print"/>
          <a:srcRect t="9193" b="7661"/>
          <a:stretch>
            <a:fillRect/>
          </a:stretch>
        </p:blipFill>
        <p:spPr bwMode="auto">
          <a:xfrm>
            <a:off x="5292080" y="4331670"/>
            <a:ext cx="3477889" cy="24096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C:\Documents and Settings\Standard\Plocha\Nová složka\periodicka-tabulka-prvku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620688"/>
            <a:ext cx="9144000" cy="5524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20000"/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1" name="Rectangle 13"/>
          <p:cNvSpPr>
            <a:spLocks noGrp="1" noChangeArrowheads="1"/>
          </p:cNvSpPr>
          <p:nvPr>
            <p:ph type="title"/>
          </p:nvPr>
        </p:nvSpPr>
        <p:spPr>
          <a:xfrm>
            <a:off x="323528" y="2924944"/>
            <a:ext cx="8305800" cy="3672408"/>
          </a:xfrm>
          <a:noFill/>
        </p:spPr>
        <p:txBody>
          <a:bodyPr/>
          <a:lstStyle/>
          <a:p>
            <a:pPr algn="l"/>
            <a:r>
              <a:rPr lang="cs-CZ" sz="3200" b="1" dirty="0" smtClean="0">
                <a:solidFill>
                  <a:srgbClr val="0000FF"/>
                </a:solidFill>
                <a:latin typeface="Arial" charset="0"/>
              </a:rPr>
              <a:t>Číslo </a:t>
            </a:r>
            <a:r>
              <a:rPr lang="cs-CZ" sz="3200" b="1" dirty="0">
                <a:solidFill>
                  <a:srgbClr val="0000FF"/>
                </a:solidFill>
                <a:latin typeface="Arial" charset="0"/>
              </a:rPr>
              <a:t>skupiny</a:t>
            </a:r>
            <a:r>
              <a:rPr lang="cs-CZ" sz="3200" dirty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cs-CZ" sz="3200" dirty="0" smtClean="0">
                <a:solidFill>
                  <a:srgbClr val="1F15E3"/>
                </a:solidFill>
                <a:latin typeface="Arial" charset="0"/>
              </a:rPr>
              <a:t>(hlavní)</a:t>
            </a:r>
            <a:br>
              <a:rPr lang="cs-CZ" sz="3200" dirty="0" smtClean="0">
                <a:solidFill>
                  <a:srgbClr val="1F15E3"/>
                </a:solidFill>
                <a:latin typeface="Arial" charset="0"/>
              </a:rPr>
            </a:br>
            <a:r>
              <a:rPr lang="cs-CZ" sz="3200" dirty="0" smtClean="0">
                <a:solidFill>
                  <a:srgbClr val="1F15E3"/>
                </a:solidFill>
                <a:latin typeface="Arial" charset="0"/>
              </a:rPr>
              <a:t> </a:t>
            </a:r>
            <a:r>
              <a:rPr lang="cs-CZ" sz="3200" dirty="0" smtClean="0">
                <a:solidFill>
                  <a:schemeClr val="tx1"/>
                </a:solidFill>
                <a:latin typeface="Arial" charset="0"/>
              </a:rPr>
              <a:t>– </a:t>
            </a:r>
            <a:r>
              <a:rPr lang="cs-CZ" sz="3200" dirty="0">
                <a:solidFill>
                  <a:schemeClr val="tx1"/>
                </a:solidFill>
                <a:latin typeface="Arial" charset="0"/>
              </a:rPr>
              <a:t>udává, </a:t>
            </a:r>
            <a:r>
              <a:rPr lang="cs-CZ" sz="3200" b="1" dirty="0">
                <a:solidFill>
                  <a:schemeClr val="tx1"/>
                </a:solidFill>
                <a:latin typeface="Arial" charset="0"/>
              </a:rPr>
              <a:t>kolik elektronů </a:t>
            </a:r>
            <a:r>
              <a:rPr lang="cs-CZ" sz="3200" dirty="0" smtClean="0">
                <a:solidFill>
                  <a:schemeClr val="tx1"/>
                </a:solidFill>
                <a:latin typeface="Arial" charset="0"/>
              </a:rPr>
              <a:t>má atom</a:t>
            </a:r>
            <a:br>
              <a:rPr lang="cs-CZ" sz="3200" dirty="0" smtClean="0">
                <a:solidFill>
                  <a:schemeClr val="tx1"/>
                </a:solidFill>
                <a:latin typeface="Arial" charset="0"/>
              </a:rPr>
            </a:br>
            <a:r>
              <a:rPr lang="cs-CZ" sz="3200" dirty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cs-CZ" sz="3200" dirty="0" smtClean="0">
                <a:solidFill>
                  <a:schemeClr val="tx1"/>
                </a:solidFill>
                <a:latin typeface="Arial" charset="0"/>
              </a:rPr>
              <a:t>   </a:t>
            </a:r>
            <a:r>
              <a:rPr lang="cs-CZ" sz="3200" dirty="0">
                <a:solidFill>
                  <a:schemeClr val="tx1"/>
                </a:solidFill>
                <a:latin typeface="Arial" charset="0"/>
              </a:rPr>
              <a:t>ve valenční vrstvě </a:t>
            </a:r>
            <a:br>
              <a:rPr lang="cs-CZ" sz="3200" dirty="0">
                <a:solidFill>
                  <a:schemeClr val="tx1"/>
                </a:solidFill>
                <a:latin typeface="Arial" charset="0"/>
              </a:rPr>
            </a:br>
            <a:r>
              <a:rPr lang="cs-CZ" sz="3200" dirty="0">
                <a:solidFill>
                  <a:schemeClr val="tx1"/>
                </a:solidFill>
                <a:latin typeface="Arial" charset="0"/>
              </a:rPr>
              <a:t>   </a:t>
            </a:r>
            <a:r>
              <a:rPr lang="cs-CZ" sz="3200" dirty="0">
                <a:solidFill>
                  <a:srgbClr val="0000FF"/>
                </a:solidFill>
                <a:latin typeface="Arial" charset="0"/>
              </a:rPr>
              <a:t>I.A skupina  </a:t>
            </a:r>
            <a:r>
              <a:rPr lang="cs-CZ" sz="3200" dirty="0">
                <a:solidFill>
                  <a:schemeClr val="tx1"/>
                </a:solidFill>
                <a:latin typeface="Arial" charset="0"/>
              </a:rPr>
              <a:t>…1 elektron</a:t>
            </a:r>
            <a:r>
              <a:rPr lang="cs-CZ" sz="3200" dirty="0">
                <a:solidFill>
                  <a:srgbClr val="0000FF"/>
                </a:solidFill>
                <a:latin typeface="Arial" charset="0"/>
              </a:rPr>
              <a:t> </a:t>
            </a:r>
            <a:br>
              <a:rPr lang="cs-CZ" sz="3200" dirty="0">
                <a:solidFill>
                  <a:srgbClr val="0000FF"/>
                </a:solidFill>
                <a:latin typeface="Arial" charset="0"/>
              </a:rPr>
            </a:br>
            <a:r>
              <a:rPr lang="cs-CZ" sz="3200" dirty="0">
                <a:solidFill>
                  <a:srgbClr val="0000FF"/>
                </a:solidFill>
                <a:latin typeface="Arial" charset="0"/>
              </a:rPr>
              <a:t>   II.A skupina</a:t>
            </a:r>
            <a:r>
              <a:rPr lang="cs-CZ" sz="3200" dirty="0">
                <a:solidFill>
                  <a:schemeClr val="tx1"/>
                </a:solidFill>
                <a:latin typeface="Arial" charset="0"/>
              </a:rPr>
              <a:t> … 2 elektrony</a:t>
            </a:r>
            <a:br>
              <a:rPr lang="cs-CZ" sz="3200" dirty="0">
                <a:solidFill>
                  <a:schemeClr val="tx1"/>
                </a:solidFill>
                <a:latin typeface="Arial" charset="0"/>
              </a:rPr>
            </a:br>
            <a:r>
              <a:rPr lang="cs-CZ" sz="1400" dirty="0">
                <a:solidFill>
                  <a:schemeClr val="tx1"/>
                </a:solidFill>
                <a:latin typeface="Arial" charset="0"/>
              </a:rPr>
              <a:t/>
            </a:r>
            <a:br>
              <a:rPr lang="cs-CZ" sz="1400" dirty="0">
                <a:solidFill>
                  <a:schemeClr val="tx1"/>
                </a:solidFill>
                <a:latin typeface="Arial" charset="0"/>
              </a:rPr>
            </a:br>
            <a:r>
              <a:rPr lang="cs-CZ" sz="3200" dirty="0">
                <a:solidFill>
                  <a:schemeClr val="tx1"/>
                </a:solidFill>
                <a:latin typeface="Arial" charset="0"/>
              </a:rPr>
              <a:t>   platí: </a:t>
            </a:r>
            <a:r>
              <a:rPr lang="cs-CZ" sz="3200" b="1" dirty="0">
                <a:solidFill>
                  <a:srgbClr val="0000FF"/>
                </a:solidFill>
                <a:latin typeface="Arial" charset="0"/>
              </a:rPr>
              <a:t>Prvky ve stejné skupině mají </a:t>
            </a:r>
            <a:br>
              <a:rPr lang="cs-CZ" sz="3200" b="1" dirty="0">
                <a:solidFill>
                  <a:srgbClr val="0000FF"/>
                </a:solidFill>
                <a:latin typeface="Arial" charset="0"/>
              </a:rPr>
            </a:br>
            <a:r>
              <a:rPr lang="cs-CZ" sz="3200" b="1" dirty="0">
                <a:solidFill>
                  <a:srgbClr val="0000FF"/>
                </a:solidFill>
                <a:latin typeface="Arial" charset="0"/>
              </a:rPr>
              <a:t>            podobné vlastnosti!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260648"/>
            <a:ext cx="8280920" cy="2438400"/>
          </a:xfrm>
          <a:noFill/>
        </p:spPr>
        <p:txBody>
          <a:bodyPr/>
          <a:lstStyle/>
          <a:p>
            <a:pPr>
              <a:buNone/>
            </a:pPr>
            <a:r>
              <a:rPr lang="cs-CZ" b="1" dirty="0">
                <a:solidFill>
                  <a:srgbClr val="FF0000"/>
                </a:solidFill>
                <a:latin typeface="Arial" charset="0"/>
              </a:rPr>
              <a:t>Čí</a:t>
            </a:r>
            <a:r>
              <a:rPr lang="cs-CZ" b="1" dirty="0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slo periody</a:t>
            </a:r>
            <a:r>
              <a:rPr lang="cs-CZ" dirty="0">
                <a:latin typeface="Arial" charset="0"/>
                <a:cs typeface="Times New Roman" pitchFamily="18" charset="0"/>
              </a:rPr>
              <a:t> – </a:t>
            </a:r>
            <a:r>
              <a:rPr lang="cs-CZ" dirty="0" smtClean="0">
                <a:latin typeface="Arial" charset="0"/>
                <a:cs typeface="Times New Roman" pitchFamily="18" charset="0"/>
              </a:rPr>
              <a:t>udává, </a:t>
            </a:r>
            <a:r>
              <a:rPr lang="cs-CZ" b="1" dirty="0" smtClean="0">
                <a:latin typeface="Arial" charset="0"/>
                <a:cs typeface="Times New Roman" pitchFamily="18" charset="0"/>
              </a:rPr>
              <a:t>v</a:t>
            </a:r>
            <a:r>
              <a:rPr lang="cs-CZ" b="1" dirty="0">
                <a:latin typeface="Arial" charset="0"/>
                <a:cs typeface="Times New Roman" pitchFamily="18" charset="0"/>
              </a:rPr>
              <a:t> kolika vrstvách</a:t>
            </a:r>
            <a:r>
              <a:rPr lang="cs-CZ" dirty="0">
                <a:latin typeface="Arial" charset="0"/>
                <a:cs typeface="Times New Roman" pitchFamily="18" charset="0"/>
              </a:rPr>
              <a:t> jsou v atomu rozlo</a:t>
            </a:r>
            <a:r>
              <a:rPr lang="cs-CZ" dirty="0">
                <a:latin typeface="Arial" charset="0"/>
              </a:rPr>
              <a:t>že</a:t>
            </a:r>
            <a:r>
              <a:rPr lang="cs-CZ" dirty="0">
                <a:latin typeface="Arial" charset="0"/>
                <a:cs typeface="Times New Roman" pitchFamily="18" charset="0"/>
              </a:rPr>
              <a:t>ny elektr</a:t>
            </a:r>
            <a:r>
              <a:rPr lang="cs-CZ" dirty="0">
                <a:latin typeface="Arial" charset="0"/>
              </a:rPr>
              <a:t>ony</a:t>
            </a:r>
          </a:p>
          <a:p>
            <a:pPr>
              <a:buFont typeface="Wingdings" pitchFamily="2" charset="2"/>
              <a:buNone/>
            </a:pPr>
            <a:r>
              <a:rPr lang="cs-CZ" dirty="0">
                <a:solidFill>
                  <a:srgbClr val="FF0000"/>
                </a:solidFill>
                <a:latin typeface="Arial" charset="0"/>
              </a:rPr>
              <a:t>   1. perioda</a:t>
            </a:r>
            <a:r>
              <a:rPr lang="cs-CZ" dirty="0">
                <a:latin typeface="Arial" charset="0"/>
              </a:rPr>
              <a:t> …1 vrstva</a:t>
            </a:r>
            <a:endParaRPr lang="cs-CZ" dirty="0">
              <a:solidFill>
                <a:srgbClr val="FF0000"/>
              </a:solidFill>
              <a:latin typeface="Arial" charset="0"/>
            </a:endParaRPr>
          </a:p>
          <a:p>
            <a:pPr>
              <a:buFont typeface="Wingdings" pitchFamily="2" charset="2"/>
              <a:buNone/>
            </a:pPr>
            <a:r>
              <a:rPr lang="cs-CZ" dirty="0">
                <a:solidFill>
                  <a:srgbClr val="FF0000"/>
                </a:solidFill>
                <a:latin typeface="Arial" charset="0"/>
              </a:rPr>
              <a:t>   2. perioda </a:t>
            </a:r>
            <a:r>
              <a:rPr lang="cs-CZ" dirty="0">
                <a:latin typeface="Arial" charset="0"/>
              </a:rPr>
              <a:t>… 2 vrstvy  </a:t>
            </a:r>
            <a:r>
              <a:rPr lang="cs-CZ" dirty="0">
                <a:latin typeface="Arial" charset="0"/>
                <a:cs typeface="Times New Roman" pitchFamily="18" charset="0"/>
              </a:rPr>
              <a:t> </a:t>
            </a:r>
            <a:endParaRPr lang="cs-CZ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35000"/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http://www.zschemie.euweb.cz/sira/atoms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3645024"/>
            <a:ext cx="2808312" cy="2808312"/>
          </a:xfrm>
          <a:prstGeom prst="rect">
            <a:avLst/>
          </a:prstGeom>
          <a:noFill/>
        </p:spPr>
      </p:pic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323528" y="260648"/>
            <a:ext cx="8305800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 </a:t>
            </a:r>
            <a:r>
              <a:rPr kumimoji="0" lang="cs-CZ" sz="320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Příklad:</a:t>
            </a:r>
            <a:r>
              <a:rPr kumimoji="0" lang="cs-CZ" sz="320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600" b="0" i="0" strike="noStrike" kern="0" cap="none" spc="0" normalizeH="0" baseline="0" noProof="0" dirty="0" smtClean="0">
                <a:ln w="19050">
                  <a:solidFill>
                    <a:srgbClr val="E96909"/>
                  </a:solidFill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Times New Roman" pitchFamily="18" charset="0"/>
              </a:rPr>
              <a:t> </a:t>
            </a:r>
            <a:r>
              <a:rPr kumimoji="0" lang="cs-CZ" sz="3600" b="0" i="0" strike="noStrike" kern="0" cap="none" spc="0" normalizeH="0" baseline="-25000" noProof="0" dirty="0" smtClean="0">
                <a:ln w="19050">
                  <a:solidFill>
                    <a:srgbClr val="E96909"/>
                  </a:solidFill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j-ea"/>
                <a:cs typeface="Times New Roman" pitchFamily="18" charset="0"/>
              </a:rPr>
              <a:t>16 </a:t>
            </a:r>
            <a:r>
              <a:rPr kumimoji="0" lang="cs-CZ" sz="4000" b="1" i="0" strike="noStrike" kern="0" cap="none" spc="0" normalizeH="0" baseline="0" noProof="0" dirty="0" smtClean="0">
                <a:ln w="19050">
                  <a:solidFill>
                    <a:srgbClr val="E96909"/>
                  </a:solidFill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j-ea"/>
                <a:cs typeface="Times New Roman" pitchFamily="18" charset="0"/>
              </a:rPr>
              <a:t>S … atom síry</a:t>
            </a:r>
            <a:endParaRPr kumimoji="0" lang="cs-CZ" sz="32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charset="0"/>
              <a:ea typeface="+mj-ea"/>
              <a:cs typeface="+mj-cs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179512" y="1916832"/>
            <a:ext cx="75608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kern="0" dirty="0">
                <a:solidFill>
                  <a:srgbClr val="FF0000"/>
                </a:solidFill>
                <a:cs typeface="Times New Roman" pitchFamily="18" charset="0"/>
              </a:rPr>
              <a:t>ve 3. period</a:t>
            </a:r>
            <a:r>
              <a:rPr lang="cs-CZ" kern="0" dirty="0">
                <a:solidFill>
                  <a:srgbClr val="FF0000"/>
                </a:solidFill>
              </a:rPr>
              <a:t>ě</a:t>
            </a:r>
            <a:r>
              <a:rPr lang="cs-CZ" kern="0" dirty="0">
                <a:solidFill>
                  <a:srgbClr val="FF0000"/>
                </a:solidFill>
                <a:cs typeface="Times New Roman" pitchFamily="18" charset="0"/>
              </a:rPr>
              <a:t> … má 3 elektronové vrstvy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251520" y="2564904"/>
            <a:ext cx="878497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cs-CZ" kern="0" dirty="0">
                <a:solidFill>
                  <a:srgbClr val="1F15E3"/>
                </a:solidFill>
                <a:cs typeface="Times New Roman" pitchFamily="18" charset="0"/>
              </a:rPr>
              <a:t>v VI.A skupin</a:t>
            </a:r>
            <a:r>
              <a:rPr lang="cs-CZ" kern="0" dirty="0">
                <a:solidFill>
                  <a:srgbClr val="1F15E3"/>
                </a:solidFill>
              </a:rPr>
              <a:t>ě</a:t>
            </a:r>
            <a:r>
              <a:rPr lang="cs-CZ" kern="0" dirty="0">
                <a:solidFill>
                  <a:srgbClr val="1F15E3"/>
                </a:solidFill>
                <a:cs typeface="Times New Roman" pitchFamily="18" charset="0"/>
              </a:rPr>
              <a:t> … má 6 elektron</a:t>
            </a:r>
            <a:r>
              <a:rPr lang="cs-CZ" kern="0" dirty="0">
                <a:solidFill>
                  <a:srgbClr val="1F15E3"/>
                </a:solidFill>
              </a:rPr>
              <a:t>ů</a:t>
            </a:r>
          </a:p>
          <a:p>
            <a:pPr lvl="0">
              <a:spcBef>
                <a:spcPct val="0"/>
              </a:spcBef>
              <a:defRPr/>
            </a:pPr>
            <a:r>
              <a:rPr lang="cs-CZ" kern="0" dirty="0">
                <a:solidFill>
                  <a:srgbClr val="1F15E3"/>
                </a:solidFill>
              </a:rPr>
              <a:t>                             </a:t>
            </a:r>
            <a:r>
              <a:rPr lang="cs-CZ" kern="0" dirty="0">
                <a:solidFill>
                  <a:srgbClr val="1F15E3"/>
                </a:solidFill>
                <a:cs typeface="Times New Roman" pitchFamily="18" charset="0"/>
              </a:rPr>
              <a:t> ve valen</a:t>
            </a:r>
            <a:r>
              <a:rPr lang="cs-CZ" kern="0" dirty="0">
                <a:solidFill>
                  <a:srgbClr val="1F15E3"/>
                </a:solidFill>
              </a:rPr>
              <a:t>č</a:t>
            </a:r>
            <a:r>
              <a:rPr lang="cs-CZ" kern="0" dirty="0">
                <a:solidFill>
                  <a:srgbClr val="1F15E3"/>
                </a:solidFill>
                <a:cs typeface="Times New Roman" pitchFamily="18" charset="0"/>
              </a:rPr>
              <a:t>ní vrstv</a:t>
            </a:r>
            <a:r>
              <a:rPr lang="cs-CZ" kern="0" dirty="0">
                <a:solidFill>
                  <a:srgbClr val="1F15E3"/>
                </a:solidFill>
              </a:rPr>
              <a:t>ě</a:t>
            </a:r>
            <a:endParaRPr lang="cs-CZ" dirty="0">
              <a:solidFill>
                <a:srgbClr val="1F15E3"/>
              </a:solidFill>
            </a:endParaRPr>
          </a:p>
        </p:txBody>
      </p:sp>
      <p:sp>
        <p:nvSpPr>
          <p:cNvPr id="8" name="Šipka dolů 7"/>
          <p:cNvSpPr/>
          <p:nvPr/>
        </p:nvSpPr>
        <p:spPr bwMode="auto">
          <a:xfrm rot="1177723">
            <a:off x="7886771" y="1448074"/>
            <a:ext cx="372092" cy="936104"/>
          </a:xfrm>
          <a:prstGeom prst="downArrow">
            <a:avLst/>
          </a:prstGeom>
          <a:solidFill>
            <a:srgbClr val="FFFF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</a:pPr>
            <a:endParaRPr kumimoji="0" lang="cs-CZ" sz="3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10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528" y="260648"/>
            <a:ext cx="7772400" cy="648072"/>
          </a:xfrm>
        </p:spPr>
        <p:txBody>
          <a:bodyPr/>
          <a:lstStyle/>
          <a:p>
            <a:pPr algn="l"/>
            <a:r>
              <a:rPr lang="cs-CZ" sz="2800" dirty="0">
                <a:latin typeface="Arial" charset="0"/>
                <a:cs typeface="Times New Roman" pitchFamily="18" charset="0"/>
              </a:rPr>
              <a:t>Dopl</a:t>
            </a:r>
            <a:r>
              <a:rPr lang="cs-CZ" sz="2800" dirty="0">
                <a:latin typeface="Arial" charset="0"/>
              </a:rPr>
              <a:t>ň</a:t>
            </a:r>
            <a:r>
              <a:rPr lang="cs-CZ" sz="2800" dirty="0">
                <a:latin typeface="Arial" charset="0"/>
                <a:cs typeface="Times New Roman" pitchFamily="18" charset="0"/>
              </a:rPr>
              <a:t> tabulku:</a:t>
            </a:r>
            <a:r>
              <a:rPr lang="cs-CZ" dirty="0"/>
              <a:t> </a:t>
            </a:r>
          </a:p>
          <a:p>
            <a:pPr algn="l"/>
            <a:endParaRPr lang="cs-CZ" sz="1200" dirty="0"/>
          </a:p>
          <a:p>
            <a:pPr algn="l"/>
            <a:endParaRPr lang="cs-CZ" sz="1400" dirty="0">
              <a:latin typeface="Arial" charset="0"/>
            </a:endParaRPr>
          </a:p>
        </p:txBody>
      </p:sp>
      <p:graphicFrame>
        <p:nvGraphicFramePr>
          <p:cNvPr id="10510" name="Group 270"/>
          <p:cNvGraphicFramePr>
            <a:graphicFrameLocks noGrp="1"/>
          </p:cNvGraphicFramePr>
          <p:nvPr/>
        </p:nvGraphicFramePr>
        <p:xfrm>
          <a:off x="395536" y="1340768"/>
          <a:ext cx="8352928" cy="4032446"/>
        </p:xfrm>
        <a:graphic>
          <a:graphicData uri="http://schemas.openxmlformats.org/drawingml/2006/table">
            <a:tbl>
              <a:tblPr/>
              <a:tblGrid>
                <a:gridCol w="1302750"/>
                <a:gridCol w="1226118"/>
                <a:gridCol w="1456015"/>
                <a:gridCol w="1226118"/>
                <a:gridCol w="1226118"/>
                <a:gridCol w="1915809"/>
              </a:tblGrid>
              <a:tr h="93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název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F0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značka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F0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protonové  číslo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F0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perioda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F0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skupina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F0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počet val.elektronů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F0FE"/>
                    </a:solidFill>
                  </a:tcPr>
                </a:tc>
              </a:tr>
              <a:tr h="4423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křemík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F0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F0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F0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F0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F0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F0FE"/>
                    </a:solidFill>
                  </a:tcPr>
                </a:tc>
              </a:tr>
              <a:tr h="4423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F0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Mg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F0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F0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F0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F0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F0FE"/>
                    </a:solidFill>
                  </a:tcPr>
                </a:tc>
              </a:tr>
              <a:tr h="4423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F0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F0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F0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F0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F0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F0FE"/>
                    </a:solidFill>
                  </a:tcPr>
                </a:tc>
              </a:tr>
              <a:tr h="4423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F0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F0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F0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F0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F0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F0FE"/>
                    </a:solidFill>
                  </a:tcPr>
                </a:tc>
              </a:tr>
              <a:tr h="4423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F0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F0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F0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F0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I.A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F0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F0FE"/>
                    </a:solidFill>
                  </a:tcPr>
                </a:tc>
              </a:tr>
              <a:tr h="4423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F0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F0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F0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F0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F0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F0FE"/>
                    </a:solidFill>
                  </a:tcPr>
                </a:tc>
              </a:tr>
              <a:tr h="4423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F0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F0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F0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F0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F0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F0F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68" name="Group 4"/>
          <p:cNvGraphicFramePr>
            <a:graphicFrameLocks noGrp="1"/>
          </p:cNvGraphicFramePr>
          <p:nvPr>
            <p:ph type="body" idx="1"/>
          </p:nvPr>
        </p:nvGraphicFramePr>
        <p:xfrm>
          <a:off x="323528" y="1340768"/>
          <a:ext cx="8458200" cy="4114801"/>
        </p:xfrm>
        <a:graphic>
          <a:graphicData uri="http://schemas.openxmlformats.org/drawingml/2006/table">
            <a:tbl>
              <a:tblPr/>
              <a:tblGrid>
                <a:gridCol w="1319213"/>
                <a:gridCol w="1241425"/>
                <a:gridCol w="1474787"/>
                <a:gridCol w="1241425"/>
                <a:gridCol w="1241425"/>
                <a:gridCol w="1939925"/>
              </a:tblGrid>
              <a:tr h="957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název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F0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značka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F0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protonové  číslo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F0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perioda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F0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skupina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F0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počet val.elektronů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F0FE"/>
                    </a:solidFill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křemík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F0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F0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F0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F0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IV.A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F0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F0FE"/>
                    </a:solidFill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hořčík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F0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Mg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F0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F0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F0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II.A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F0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F0FE"/>
                    </a:solidFill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argon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F0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F0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F0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F0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VIII.A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F0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F0FE"/>
                    </a:solidFill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fosfor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F0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F0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F0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F0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V.A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F0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F0FE"/>
                    </a:solidFill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draslík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F0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F0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F0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F0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I.A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F0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F0FE"/>
                    </a:solidFill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fluor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F0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F0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F0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F0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VII.A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F0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F0FE"/>
                    </a:solidFill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bor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F0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F0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F0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F0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III.A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F0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F0FE"/>
                    </a:solidFill>
                  </a:tcPr>
                </a:tc>
              </a:tr>
            </a:tbl>
          </a:graphicData>
        </a:graphic>
      </p:graphicFrame>
      <p:sp>
        <p:nvSpPr>
          <p:cNvPr id="69" name="Rectangle 3"/>
          <p:cNvSpPr txBox="1">
            <a:spLocks noChangeArrowheads="1"/>
          </p:cNvSpPr>
          <p:nvPr/>
        </p:nvSpPr>
        <p:spPr bwMode="auto">
          <a:xfrm>
            <a:off x="395536" y="404664"/>
            <a:ext cx="7772400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n-ea"/>
                <a:cs typeface="Times New Roman" pitchFamily="18" charset="0"/>
              </a:rPr>
              <a:t>Řešení:</a:t>
            </a:r>
            <a:endParaRPr kumimoji="0" lang="cs-CZ" sz="32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cs-CZ" sz="1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cs-CZ" sz="1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6"/>
          <p:cNvSpPr>
            <a:spLocks noGrp="1"/>
          </p:cNvSpPr>
          <p:nvPr>
            <p:ph idx="1"/>
          </p:nvPr>
        </p:nvSpPr>
        <p:spPr>
          <a:xfrm>
            <a:off x="467544" y="404664"/>
            <a:ext cx="8280920" cy="5976664"/>
          </a:xfrm>
        </p:spPr>
        <p:txBody>
          <a:bodyPr/>
          <a:lstStyle/>
          <a:p>
            <a:pPr>
              <a:buNone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Zdroje obrázků:</a:t>
            </a:r>
          </a:p>
          <a:p>
            <a:pPr>
              <a:buNone/>
            </a:pPr>
            <a:endParaRPr lang="cs-CZ" sz="11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400" dirty="0" smtClean="0">
                <a:latin typeface="Arial" pitchFamily="34" charset="0"/>
                <a:cs typeface="Arial" pitchFamily="34" charset="0"/>
              </a:rPr>
              <a:t>http://www.</a:t>
            </a:r>
            <a:r>
              <a:rPr lang="cs-CZ" sz="2400" dirty="0" err="1" smtClean="0">
                <a:latin typeface="Arial" pitchFamily="34" charset="0"/>
                <a:cs typeface="Arial" pitchFamily="34" charset="0"/>
              </a:rPr>
              <a:t>profimedia.cz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/fotografie/</a:t>
            </a:r>
            <a:r>
              <a:rPr lang="cs-CZ" sz="2400" dirty="0" err="1" smtClean="0">
                <a:latin typeface="Arial" pitchFamily="34" charset="0"/>
                <a:cs typeface="Arial" pitchFamily="34" charset="0"/>
              </a:rPr>
              <a:t>periodicka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-tabulka-prvku-a-molekul/</a:t>
            </a:r>
            <a:r>
              <a:rPr lang="cs-CZ" sz="2400" dirty="0" err="1" smtClean="0">
                <a:latin typeface="Arial" pitchFamily="34" charset="0"/>
                <a:cs typeface="Arial" pitchFamily="34" charset="0"/>
              </a:rPr>
              <a:t>profimedia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-0079087586.jpg</a:t>
            </a:r>
          </a:p>
          <a:p>
            <a:r>
              <a:rPr lang="cs-CZ" sz="2400" dirty="0" smtClean="0">
                <a:latin typeface="Arial" pitchFamily="34" charset="0"/>
                <a:cs typeface="Arial" pitchFamily="34" charset="0"/>
              </a:rPr>
              <a:t>http://www.</a:t>
            </a:r>
            <a:r>
              <a:rPr lang="cs-CZ" sz="2400" dirty="0" err="1" smtClean="0">
                <a:latin typeface="Arial" pitchFamily="34" charset="0"/>
                <a:cs typeface="Arial" pitchFamily="34" charset="0"/>
              </a:rPr>
              <a:t>zschemie.euweb.cz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/sira/</a:t>
            </a:r>
            <a:r>
              <a:rPr lang="cs-CZ" sz="2400" dirty="0" err="1" smtClean="0">
                <a:latin typeface="Arial" pitchFamily="34" charset="0"/>
                <a:cs typeface="Arial" pitchFamily="34" charset="0"/>
              </a:rPr>
              <a:t>atoms.gif</a:t>
            </a:r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400" dirty="0" smtClean="0">
                <a:latin typeface="Arial" pitchFamily="34" charset="0"/>
                <a:cs typeface="Arial" pitchFamily="34" charset="0"/>
              </a:rPr>
              <a:t>http://www.</a:t>
            </a:r>
            <a:r>
              <a:rPr lang="cs-CZ" sz="2400" dirty="0" err="1" smtClean="0">
                <a:latin typeface="Arial" pitchFamily="34" charset="0"/>
                <a:cs typeface="Arial" pitchFamily="34" charset="0"/>
              </a:rPr>
              <a:t>chem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-web.</a:t>
            </a:r>
            <a:r>
              <a:rPr lang="cs-CZ" sz="2400" dirty="0" err="1" smtClean="0">
                <a:latin typeface="Arial" pitchFamily="34" charset="0"/>
                <a:cs typeface="Arial" pitchFamily="34" charset="0"/>
              </a:rPr>
              <a:t>info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/PSP/C3.jpg</a:t>
            </a:r>
          </a:p>
          <a:p>
            <a:r>
              <a:rPr lang="cs-CZ" sz="2400" dirty="0" smtClean="0">
                <a:latin typeface="Arial" pitchFamily="34" charset="0"/>
                <a:cs typeface="Arial" pitchFamily="34" charset="0"/>
              </a:rPr>
              <a:t>http://www.</a:t>
            </a:r>
            <a:r>
              <a:rPr lang="cs-CZ" sz="2400" dirty="0" err="1" smtClean="0">
                <a:latin typeface="Arial" pitchFamily="34" charset="0"/>
                <a:cs typeface="Arial" pitchFamily="34" charset="0"/>
              </a:rPr>
              <a:t>bionic.nu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cs-CZ" sz="2400" dirty="0" err="1" smtClean="0">
                <a:latin typeface="Arial" pitchFamily="34" charset="0"/>
                <a:cs typeface="Arial" pitchFamily="34" charset="0"/>
              </a:rPr>
              <a:t>Mendelejev.gif</a:t>
            </a:r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pPr lvl="0"/>
            <a:endParaRPr lang="cs-CZ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cs-CZ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D7D7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 typeface="Wingdings" pitchFamily="2" charset="2"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D7D7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 typeface="Wingdings" pitchFamily="2" charset="2"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247</TotalTime>
  <Words>143</Words>
  <Application>Microsoft Office PowerPoint</Application>
  <PresentationFormat>Předvádění na obrazovce (4:3)</PresentationFormat>
  <Paragraphs>90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Default Design</vt:lpstr>
      <vt:lpstr>Snímek 1</vt:lpstr>
      <vt:lpstr>Snímek 2</vt:lpstr>
      <vt:lpstr>V periodické tabulce rozeznáváme:   periody – vodorovné řady (1-7) skupiny – svislé sloupce (I – VIII, A,B)</vt:lpstr>
      <vt:lpstr>Snímek 4</vt:lpstr>
      <vt:lpstr>Číslo skupiny (hlavní)  – udává, kolik elektronů má atom     ve valenční vrstvě     I.A skupina  …1 elektron     II.A skupina … 2 elektrony     platí: Prvky ve stejné skupině mají              podobné vlastnosti!</vt:lpstr>
      <vt:lpstr>Snímek 6</vt:lpstr>
      <vt:lpstr>Snímek 7</vt:lpstr>
      <vt:lpstr>Snímek 8</vt:lpstr>
      <vt:lpstr>Snímek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marsik</dc:creator>
  <cp:lastModifiedBy>marsik</cp:lastModifiedBy>
  <cp:revision>17</cp:revision>
  <dcterms:created xsi:type="dcterms:W3CDTF">1601-01-01T00:00:00Z</dcterms:created>
  <dcterms:modified xsi:type="dcterms:W3CDTF">2013-01-02T12:09:28Z</dcterms:modified>
</cp:coreProperties>
</file>