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57" r:id="rId5"/>
    <p:sldId id="266" r:id="rId6"/>
    <p:sldId id="265" r:id="rId7"/>
    <p:sldId id="259" r:id="rId8"/>
    <p:sldId id="267" r:id="rId9"/>
    <p:sldId id="268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5CBA06"/>
    <a:srgbClr val="660033"/>
    <a:srgbClr val="006600"/>
    <a:srgbClr val="000000"/>
    <a:srgbClr val="FFFF00"/>
    <a:srgbClr val="FF3300"/>
    <a:srgbClr val="FFFF66"/>
    <a:srgbClr val="66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Ch projekt\8 -nebezpečné látky - test HOTPOT\logo bar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707904" y="260648"/>
            <a:ext cx="5207322" cy="102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marsik\Desktop\halogeny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491880" y="2996952"/>
            <a:ext cx="4932238" cy="3633897"/>
          </a:xfrm>
          <a:prstGeom prst="rect">
            <a:avLst/>
          </a:prstGeom>
          <a:noFill/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611560" y="1556792"/>
            <a:ext cx="4320480" cy="1008111"/>
          </a:xfrm>
          <a:prstGeom prst="rect">
            <a:avLst/>
          </a:prstGeom>
          <a:solidFill>
            <a:srgbClr val="CCFF6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HALOGENY</a:t>
            </a:r>
            <a:endParaRPr kumimoji="0" lang="cs-CZ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95536" y="404664"/>
            <a:ext cx="8568952" cy="524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cs-CZ" sz="2400" kern="0" dirty="0">
                <a:latin typeface="Arial" pitchFamily="34" charset="0"/>
                <a:cs typeface="Arial" pitchFamily="34" charset="0"/>
              </a:rPr>
              <a:t>Zdroje: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cs-CZ" sz="1100" kern="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otevřená galerie office.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microsoft.com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2000" dirty="0" smtClean="0"/>
              <a:t>http://www.e-</a:t>
            </a:r>
            <a:r>
              <a:rPr lang="cs-CZ" sz="2000" dirty="0" err="1" smtClean="0"/>
              <a:t>chembook.eu</a:t>
            </a:r>
            <a:r>
              <a:rPr lang="cs-CZ" sz="2000" dirty="0" smtClean="0"/>
              <a:t>/</a:t>
            </a:r>
            <a:r>
              <a:rPr lang="cs-CZ" sz="2000" dirty="0" err="1" smtClean="0"/>
              <a:t>wp</a:t>
            </a:r>
            <a:r>
              <a:rPr lang="cs-CZ" sz="2000" dirty="0" smtClean="0"/>
              <a:t>-</a:t>
            </a:r>
            <a:r>
              <a:rPr lang="cs-CZ" sz="2000" dirty="0" err="1" smtClean="0"/>
              <a:t>content</a:t>
            </a:r>
            <a:r>
              <a:rPr lang="cs-CZ" sz="2000" dirty="0" smtClean="0"/>
              <a:t>/</a:t>
            </a:r>
            <a:r>
              <a:rPr lang="cs-CZ" sz="2000" dirty="0" err="1" smtClean="0"/>
              <a:t>uploads</a:t>
            </a:r>
            <a:r>
              <a:rPr lang="cs-CZ" sz="2000" dirty="0" smtClean="0"/>
              <a:t>/Halogeny.</a:t>
            </a:r>
            <a:r>
              <a:rPr lang="cs-CZ" sz="2000" dirty="0" err="1" smtClean="0"/>
              <a:t>jpg</a:t>
            </a:r>
            <a:endParaRPr lang="cs-CZ" sz="2000" dirty="0" smtClean="0"/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http://mail.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zsebenese.opava.cz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/tabulka/na_1.jpg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http://upload.wikimedia.org/wikipedia/commons/thumb/2/24/Fluorite-191782.jpg/300px-Fluorite-191782.jpg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http://kalendariky_baru.wbs.cz/bromhexin08.jpg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nakupujzdrave.cz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/fotky13326/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fotos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/gen320/gen_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JOD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jpg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juwital.com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antisept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images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antisept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_souprava.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jpg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oskole.sk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userfiles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/image/ch%C3%A9mia/halogeny/image004.jpg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http://zmeny-skupenstvi.euweb.cz/chex_02.jpg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http://jumk.de/mein-pse/fluor.jpg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http://informacjenaukowe.re.pl/var/ifiles/84/f4/article_max_37d3e769befd8b2971a4546ae4e23b83.jpg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496944" cy="18002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"/>
            </a:pPr>
            <a:r>
              <a:rPr lang="cs-CZ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název vznikl z latiny: </a:t>
            </a:r>
            <a:r>
              <a:rPr lang="cs-CZ" sz="30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hals</a:t>
            </a:r>
            <a:r>
              <a:rPr lang="cs-CZ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sůl</a:t>
            </a:r>
            <a:r>
              <a:rPr lang="cs-CZ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cs-CZ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		 </a:t>
            </a:r>
            <a:r>
              <a:rPr lang="cs-CZ" sz="30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gennao</a:t>
            </a:r>
            <a:r>
              <a:rPr lang="cs-CZ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tvořím  </a:t>
            </a:r>
          </a:p>
          <a:p>
            <a:pPr algn="l"/>
            <a:r>
              <a:rPr lang="cs-CZ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… tvoří řadu sloučenin (solí)</a:t>
            </a:r>
            <a:endParaRPr lang="cs-CZ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552" y="3356992"/>
            <a:ext cx="544999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539552" y="476672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VII.A skupina</a:t>
            </a:r>
            <a:endParaRPr lang="cs-CZ" sz="36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148064" y="548680"/>
            <a:ext cx="3096344" cy="72008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cs-CZ" sz="4000" b="1" dirty="0" smtClean="0">
                <a:solidFill>
                  <a:srgbClr val="CCFF66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cs-C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Br </a:t>
            </a: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cs-CZ" sz="4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948264" y="3717032"/>
            <a:ext cx="1584176" cy="255454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fluor</a:t>
            </a: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4000" b="1" dirty="0" smtClean="0">
                <a:solidFill>
                  <a:srgbClr val="CCFF66"/>
                </a:solidFill>
                <a:latin typeface="Arial" pitchFamily="34" charset="0"/>
                <a:cs typeface="Arial" pitchFamily="34" charset="0"/>
              </a:rPr>
              <a:t>chlor</a:t>
            </a: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brom</a:t>
            </a:r>
          </a:p>
          <a:p>
            <a:r>
              <a:rPr lang="cs-CZ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jod</a:t>
            </a:r>
            <a:endParaRPr lang="cs-CZ" sz="4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2818656" cy="706090"/>
          </a:xfrm>
          <a:solidFill>
            <a:srgbClr val="CCFF66"/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itchFamily="34" charset="0"/>
                <a:cs typeface="Arial" pitchFamily="34" charset="0"/>
              </a:rPr>
              <a:t>Výskyt: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805264"/>
          </a:xfrm>
        </p:spPr>
        <p:txBody>
          <a:bodyPr>
            <a:normAutofit/>
          </a:bodyPr>
          <a:lstStyle/>
          <a:p>
            <a:r>
              <a:rPr lang="cs-CZ" sz="3000" b="1" dirty="0" smtClean="0">
                <a:latin typeface="Arial" pitchFamily="34" charset="0"/>
                <a:cs typeface="Arial" pitchFamily="34" charset="0"/>
              </a:rPr>
              <a:t>vázané ve sloučeninách – soli</a:t>
            </a:r>
          </a:p>
          <a:p>
            <a:pPr>
              <a:buNone/>
            </a:pPr>
            <a:r>
              <a:rPr lang="cs-CZ" sz="3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(chloridy, bromidy, jodidy, fluoridy)</a:t>
            </a:r>
          </a:p>
          <a:p>
            <a:r>
              <a:rPr lang="cs-CZ" sz="3000" b="1" dirty="0" smtClean="0">
                <a:ln>
                  <a:solidFill>
                    <a:srgbClr val="006600"/>
                  </a:solidFill>
                </a:ln>
                <a:solidFill>
                  <a:srgbClr val="8CD509"/>
                </a:solidFill>
                <a:latin typeface="Arial" pitchFamily="34" charset="0"/>
                <a:cs typeface="Arial" pitchFamily="34" charset="0"/>
              </a:rPr>
              <a:t>chlor </a:t>
            </a:r>
            <a:r>
              <a:rPr lang="cs-CZ" sz="3000" dirty="0" smtClean="0">
                <a:ln>
                  <a:solidFill>
                    <a:srgbClr val="006600"/>
                  </a:solidFill>
                </a:ln>
                <a:solidFill>
                  <a:srgbClr val="8CD50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v mořské vodě</a:t>
            </a:r>
          </a:p>
          <a:p>
            <a:pPr>
              <a:buNone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               a pod zemí jako chlorid sodný </a:t>
            </a:r>
            <a:r>
              <a:rPr lang="cs-CZ" sz="3000" dirty="0" err="1" smtClean="0">
                <a:latin typeface="Arial" pitchFamily="34" charset="0"/>
                <a:cs typeface="Arial" pitchFamily="34" charset="0"/>
              </a:rPr>
              <a:t>NaCl</a:t>
            </a:r>
            <a:endParaRPr lang="cs-CZ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                                                 (sůl kamenná)</a:t>
            </a:r>
          </a:p>
          <a:p>
            <a:r>
              <a:rPr lang="cs-CZ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jod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 v mořských řasách,</a:t>
            </a:r>
          </a:p>
          <a:p>
            <a:pPr>
              <a:buNone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             v mořských rybách</a:t>
            </a:r>
          </a:p>
          <a:p>
            <a:pPr>
              <a:buNone/>
            </a:pPr>
            <a:endParaRPr lang="cs-CZ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1EB03"/>
                </a:solidFill>
                <a:latin typeface="Arial" pitchFamily="34" charset="0"/>
                <a:cs typeface="Arial" pitchFamily="34" charset="0"/>
              </a:rPr>
              <a:t>fluor -</a:t>
            </a:r>
            <a:r>
              <a:rPr lang="cs-CZ" sz="3000" b="1" dirty="0" smtClean="0">
                <a:solidFill>
                  <a:srgbClr val="F1EB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v nerostu kazivec</a:t>
            </a:r>
            <a:endParaRPr lang="cs-CZ" sz="3000" b="1" dirty="0">
              <a:solidFill>
                <a:srgbClr val="F1EB0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http://mail.zsebenese.opava.cz/tabulka/na_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228184" y="476672"/>
            <a:ext cx="2771801" cy="2048444"/>
          </a:xfrm>
          <a:prstGeom prst="rect">
            <a:avLst/>
          </a:prstGeom>
          <a:noFill/>
        </p:spPr>
      </p:pic>
      <p:pic>
        <p:nvPicPr>
          <p:cNvPr id="7172" name="Picture 4" descr="http://upload.wikimedia.org/wikipedia/commons/thumb/2/24/Fluorite-191782.jpg/300px-Fluorite-19178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4725144"/>
            <a:ext cx="1311574" cy="1224136"/>
          </a:xfrm>
          <a:prstGeom prst="rect">
            <a:avLst/>
          </a:prstGeom>
          <a:noFill/>
        </p:spPr>
      </p:pic>
      <p:pic>
        <p:nvPicPr>
          <p:cNvPr id="7174" name="Picture 6" descr="C:\Users\marsik\Desktop\alf obrázky\Jód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292080" y="4077072"/>
            <a:ext cx="3521968" cy="23479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4680520" cy="778098"/>
          </a:xfrm>
          <a:solidFill>
            <a:srgbClr val="CCFF66"/>
          </a:solidFill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Společné vlastnosti: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568952" cy="2376264"/>
          </a:xfrm>
        </p:spPr>
        <p:txBody>
          <a:bodyPr>
            <a:normAutofit/>
          </a:bodyPr>
          <a:lstStyle/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tvoří vždy dvouatomové molekuly 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jedovaté látky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zapáchající látky, leptají pokožku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ochotně reagují s jinými prvky</a:t>
            </a:r>
            <a:endParaRPr lang="cs-CZ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5157192"/>
            <a:ext cx="4248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i="1" dirty="0" smtClean="0">
                <a:solidFill>
                  <a:srgbClr val="7030A0"/>
                </a:solidFill>
              </a:rPr>
              <a:t>Nalep si tabulku a vyplň:</a:t>
            </a:r>
            <a:endParaRPr lang="cs-CZ" sz="3200" i="1" dirty="0">
              <a:solidFill>
                <a:srgbClr val="7030A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172400" y="148478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2400" b="1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cs-CZ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172400" y="242088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cs-CZ" sz="2400" b="1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cs-CZ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172400" y="3615407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</a:t>
            </a:r>
            <a:r>
              <a:rPr lang="cs-CZ" sz="2400" b="1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cs-CZ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316416" y="4911551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2400" b="1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cs-CZ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marsik\Desktop\Nepojmenovaný 1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44208" y="1052736"/>
            <a:ext cx="2057400" cy="506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66936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1EB03"/>
                </a:solidFill>
                <a:latin typeface="Arial" pitchFamily="34" charset="0"/>
                <a:cs typeface="Arial" pitchFamily="34" charset="0"/>
              </a:rPr>
              <a:t>fluor – žlutý plyn</a:t>
            </a:r>
          </a:p>
          <a:p>
            <a:pPr>
              <a:buNone/>
            </a:pPr>
            <a:r>
              <a:rPr lang="cs-CZ" sz="28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1EB03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cs-CZ" sz="24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1EB03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1EB03"/>
              </a:solidFill>
              <a:latin typeface="Arial" pitchFamily="34" charset="0"/>
              <a:cs typeface="Arial" pitchFamily="34" charset="0"/>
            </a:endParaRPr>
          </a:p>
          <a:p>
            <a:pPr lvl="8"/>
            <a:r>
              <a:rPr lang="cs-CZ" sz="2800" b="1" dirty="0" smtClean="0">
                <a:ln>
                  <a:solidFill>
                    <a:srgbClr val="006600"/>
                  </a:solidFill>
                </a:ln>
                <a:solidFill>
                  <a:srgbClr val="8CD509"/>
                </a:solidFill>
                <a:latin typeface="Arial" pitchFamily="34" charset="0"/>
                <a:cs typeface="Arial" pitchFamily="34" charset="0"/>
              </a:rPr>
              <a:t>chlor – žlutozelený plyn</a:t>
            </a:r>
          </a:p>
          <a:p>
            <a:pPr>
              <a:buNone/>
            </a:pPr>
            <a:r>
              <a:rPr lang="cs-CZ" sz="2800" b="1" dirty="0" smtClean="0">
                <a:ln>
                  <a:solidFill>
                    <a:srgbClr val="006600"/>
                  </a:solidFill>
                </a:ln>
                <a:solidFill>
                  <a:srgbClr val="8CD509"/>
                </a:solidFill>
                <a:latin typeface="Arial" pitchFamily="34" charset="0"/>
                <a:cs typeface="Arial" pitchFamily="34" charset="0"/>
              </a:rPr>
              <a:t>						   – těžší než vzduch</a:t>
            </a:r>
          </a:p>
          <a:p>
            <a:pPr>
              <a:buNone/>
            </a:pPr>
            <a:endParaRPr lang="cs-CZ" sz="2800" b="1" dirty="0" smtClean="0">
              <a:ln>
                <a:solidFill>
                  <a:srgbClr val="006600"/>
                </a:solidFill>
              </a:ln>
              <a:solidFill>
                <a:srgbClr val="8CD509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800" b="1" dirty="0" smtClean="0">
                <a:ln>
                  <a:solidFill>
                    <a:srgbClr val="660033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brom – tmavě červená kapalina</a:t>
            </a:r>
          </a:p>
          <a:p>
            <a:pPr>
              <a:buNone/>
            </a:pP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8"/>
            <a:r>
              <a:rPr lang="cs-CZ" sz="2800" b="1" dirty="0" smtClean="0">
                <a:ln>
                  <a:solidFill>
                    <a:srgbClr val="660033"/>
                  </a:solidFill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jod – tmavě fialové krystalky</a:t>
            </a:r>
          </a:p>
          <a:p>
            <a:pPr>
              <a:buNone/>
            </a:pPr>
            <a:r>
              <a:rPr lang="cs-C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        </a:t>
            </a:r>
            <a:r>
              <a:rPr lang="cs-CZ" sz="2800" b="1" dirty="0" smtClean="0">
                <a:ln>
                  <a:solidFill>
                    <a:srgbClr val="660033"/>
                  </a:solidFill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– sublimuje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www.oskole.sk/userfiles/image/ch%C3%A9mia/halogeny/image00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15616" y="980728"/>
            <a:ext cx="2232248" cy="2408148"/>
          </a:xfrm>
          <a:prstGeom prst="rect">
            <a:avLst/>
          </a:prstGeom>
          <a:noFill/>
        </p:spPr>
      </p:pic>
      <p:pic>
        <p:nvPicPr>
          <p:cNvPr id="5" name="Picture 2" descr="http://zmeny-skupenstvi.euweb.cz/chex_0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3568" y="4365104"/>
            <a:ext cx="2808312" cy="2290630"/>
          </a:xfrm>
          <a:prstGeom prst="rect">
            <a:avLst/>
          </a:prstGeom>
          <a:noFill/>
        </p:spPr>
      </p:pic>
      <p:pic>
        <p:nvPicPr>
          <p:cNvPr id="1026" name="Picture 2" descr="C:\Users\marsik\Desktop\fluor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923928" y="116632"/>
            <a:ext cx="1656184" cy="1656184"/>
          </a:xfrm>
          <a:prstGeom prst="rect">
            <a:avLst/>
          </a:prstGeom>
          <a:noFill/>
        </p:spPr>
      </p:pic>
      <p:pic>
        <p:nvPicPr>
          <p:cNvPr id="8" name="Picture 2" descr="http://informacje-naukowe.re.pl/var/ifiles/84/f4/article_max_37d3e769befd8b2971a4546ae4e23b83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516216" y="3140968"/>
            <a:ext cx="1486715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C:\Users\marsik\Desktop\alf obrázky\cistybazen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021991" y="4769769"/>
            <a:ext cx="3122009" cy="2088231"/>
          </a:xfrm>
          <a:prstGeom prst="rect">
            <a:avLst/>
          </a:prstGeom>
          <a:noFill/>
        </p:spPr>
      </p:pic>
      <p:pic>
        <p:nvPicPr>
          <p:cNvPr id="6145" name="Picture 1" descr="C:\Users\marsik\Desktop\fluor.gi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76256" y="107082"/>
            <a:ext cx="1872208" cy="1693902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2808312" cy="778098"/>
          </a:xfrm>
          <a:solidFill>
            <a:srgbClr val="CCFF66"/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Použití: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cs-CZ" sz="3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1EB03"/>
                </a:solidFill>
                <a:latin typeface="Arial" pitchFamily="34" charset="0"/>
                <a:cs typeface="Arial" pitchFamily="34" charset="0"/>
              </a:rPr>
              <a:t>fluor –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zvyšuje pevnost a odolnost </a:t>
            </a:r>
          </a:p>
          <a:p>
            <a:pPr>
              <a:buNone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               zubní skloviny proti zubnímu kazu</a:t>
            </a:r>
          </a:p>
          <a:p>
            <a:pPr>
              <a:buNone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               (zubní pasty)</a:t>
            </a:r>
          </a:p>
          <a:p>
            <a:pPr>
              <a:buNone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		    </a:t>
            </a:r>
            <a:r>
              <a:rPr lang="cs-CZ" sz="3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1EB03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sloučeniny fluoru - teflon</a:t>
            </a:r>
          </a:p>
          <a:p>
            <a:pPr>
              <a:buNone/>
            </a:pPr>
            <a:endParaRPr lang="cs-CZ" sz="1200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latin typeface="Arial" pitchFamily="34" charset="0"/>
              <a:cs typeface="Arial" pitchFamily="34" charset="0"/>
            </a:endParaRPr>
          </a:p>
          <a:p>
            <a:r>
              <a:rPr lang="cs-CZ" sz="3000" b="1" dirty="0" smtClean="0">
                <a:ln>
                  <a:solidFill>
                    <a:srgbClr val="006600"/>
                  </a:solidFill>
                </a:ln>
                <a:solidFill>
                  <a:srgbClr val="8CD509"/>
                </a:solidFill>
                <a:latin typeface="Arial" pitchFamily="34" charset="0"/>
                <a:cs typeface="Arial" pitchFamily="34" charset="0"/>
              </a:rPr>
              <a:t>chlor –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dezinfekce pitné vody </a:t>
            </a:r>
          </a:p>
          <a:p>
            <a:pPr>
              <a:buNone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 		     </a:t>
            </a:r>
            <a:r>
              <a:rPr lang="cs-CZ" sz="3000" b="1" dirty="0" smtClean="0">
                <a:ln>
                  <a:solidFill>
                    <a:srgbClr val="006600"/>
                  </a:solidFill>
                </a:ln>
                <a:solidFill>
                  <a:srgbClr val="8CD509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čištění bazénů, nádrží </a:t>
            </a:r>
          </a:p>
          <a:p>
            <a:pPr>
              <a:buNone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 		     </a:t>
            </a:r>
            <a:r>
              <a:rPr lang="cs-CZ" sz="3000" b="1" dirty="0" smtClean="0">
                <a:ln>
                  <a:solidFill>
                    <a:srgbClr val="006600"/>
                  </a:solidFill>
                </a:ln>
                <a:solidFill>
                  <a:srgbClr val="8CD509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čistící prostředky (SAVO, …)</a:t>
            </a:r>
          </a:p>
          <a:p>
            <a:pPr>
              <a:buNone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		     </a:t>
            </a:r>
            <a:r>
              <a:rPr lang="cs-CZ" sz="3000" b="1" dirty="0" smtClean="0">
                <a:ln>
                  <a:solidFill>
                    <a:srgbClr val="006600"/>
                  </a:solidFill>
                </a:ln>
                <a:solidFill>
                  <a:srgbClr val="8CD509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výroba plastů (PVC)</a:t>
            </a:r>
          </a:p>
          <a:p>
            <a:pPr>
              <a:buNone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		     </a:t>
            </a:r>
            <a:r>
              <a:rPr lang="cs-CZ" sz="3000" b="1" dirty="0" smtClean="0">
                <a:ln>
                  <a:solidFill>
                    <a:srgbClr val="006600"/>
                  </a:solidFill>
                </a:ln>
                <a:solidFill>
                  <a:srgbClr val="8CD509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yperit – bojový plyn</a:t>
            </a:r>
          </a:p>
          <a:p>
            <a:pPr>
              <a:buNone/>
            </a:pPr>
            <a:r>
              <a:rPr lang="cs-CZ" sz="3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	      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(1. světová válka)</a:t>
            </a:r>
            <a:endParaRPr lang="cs-CZ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3" name="Picture 5" descr="http://im9.cz/iR/importprodukt-orig/734/73460439ebbd35fdcd37a2a8abbee5d3--mmf250x25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948264" y="2564904"/>
            <a:ext cx="1800200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048672"/>
          </a:xfrm>
          <a:ln>
            <a:noFill/>
          </a:ln>
        </p:spPr>
        <p:txBody>
          <a:bodyPr>
            <a:normAutofit/>
          </a:bodyPr>
          <a:lstStyle/>
          <a:p>
            <a:r>
              <a:rPr lang="cs-CZ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brom -</a:t>
            </a:r>
            <a:r>
              <a:rPr lang="cs-CZ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v lécích proti kašli (</a:t>
            </a:r>
            <a:r>
              <a:rPr lang="cs-CZ" sz="3000" dirty="0" err="1" smtClean="0">
                <a:latin typeface="Arial" pitchFamily="34" charset="0"/>
                <a:cs typeface="Arial" pitchFamily="34" charset="0"/>
              </a:rPr>
              <a:t>bromhexin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cs-CZ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cs-CZ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fotografický papír </a:t>
            </a:r>
          </a:p>
          <a:p>
            <a:pPr>
              <a:buNone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               pro černobílou fotografii</a:t>
            </a:r>
          </a:p>
          <a:p>
            <a:pPr>
              <a:buNone/>
            </a:pPr>
            <a:endParaRPr lang="cs-CZ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jod -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jodová tinktura (dezinfekce)</a:t>
            </a:r>
          </a:p>
          <a:p>
            <a:pPr>
              <a:buNone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cs-CZ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jodidové tablety</a:t>
            </a:r>
          </a:p>
          <a:p>
            <a:pPr>
              <a:buNone/>
            </a:pPr>
            <a:r>
              <a:rPr lang="cs-CZ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-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je nezbytný pro správnou funkci štítné žlázy</a:t>
            </a:r>
          </a:p>
          <a:p>
            <a:pPr>
              <a:buNone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             (nedostatek jodu v potravě</a:t>
            </a:r>
          </a:p>
          <a:p>
            <a:pPr>
              <a:buNone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              způsobuje nemoci štítné žlázy,</a:t>
            </a:r>
          </a:p>
          <a:p>
            <a:pPr>
              <a:buNone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              poruchy růstu)</a:t>
            </a:r>
            <a:endParaRPr lang="cs-CZ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9" name="Picture 5" descr="http://kalendariky_baru.wbs.cz/bromhexin0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308304" y="260648"/>
            <a:ext cx="1423904" cy="2413397"/>
          </a:xfrm>
          <a:prstGeom prst="rect">
            <a:avLst/>
          </a:prstGeom>
          <a:noFill/>
        </p:spPr>
      </p:pic>
      <p:pic>
        <p:nvPicPr>
          <p:cNvPr id="6153" name="Picture 9" descr="http://www.juwital.com/antisept/images/antisept_souprava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948264" y="4149080"/>
            <a:ext cx="1809740" cy="2538662"/>
          </a:xfrm>
          <a:prstGeom prst="rect">
            <a:avLst/>
          </a:prstGeom>
          <a:noFill/>
        </p:spPr>
      </p:pic>
      <p:pic>
        <p:nvPicPr>
          <p:cNvPr id="2050" name="Picture 2" descr="C:\Users\marsik\Desktop\Nepojmenovaný 1.gi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51520" y="4581128"/>
            <a:ext cx="1152525" cy="206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1268760"/>
            <a:ext cx="8280920" cy="5445224"/>
          </a:xfrm>
        </p:spPr>
        <p:txBody>
          <a:bodyPr>
            <a:normAutofit lnSpcReduction="10000"/>
          </a:bodyPr>
          <a:lstStyle/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Brom je jedovatá plynná látka.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Při úniku chloru se ukryjeme v nejnižším</a:t>
            </a:r>
          </a:p>
          <a:p>
            <a:pPr>
              <a:buNone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   patře budovy a dobře utěsníme okna.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Na dezinfekci pitné vody se používá fluor.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Chlor při zahřívání ochotně sublimuje.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Pro správnou funkci štítné žlázy je nutný jod. Jeho bohatým zdrojem je bílé pečivo.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Brom ničí bakterie a choroboplodné zárodky při dezinfekci bazénu.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Oxidací spálených mořských řas získáme čistý chlor.</a:t>
            </a:r>
            <a:endParaRPr lang="cs-CZ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260648"/>
            <a:ext cx="7272808" cy="720080"/>
          </a:xfrm>
          <a:prstGeom prst="rect">
            <a:avLst/>
          </a:prstGeom>
          <a:solidFill>
            <a:srgbClr val="CCFF66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Opakování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– opravte chyby v textu: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074" name="Picture 2" descr="C:\Users\marsik\Desktop\Nepojmenovaný3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452321" y="404663"/>
            <a:ext cx="1691680" cy="16811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254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1268760"/>
            <a:ext cx="8280920" cy="5445224"/>
          </a:xfrm>
        </p:spPr>
        <p:txBody>
          <a:bodyPr>
            <a:normAutofit lnSpcReduction="10000"/>
          </a:bodyPr>
          <a:lstStyle/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Brom je jedovatá </a:t>
            </a:r>
            <a:r>
              <a:rPr lang="cs-CZ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kapalná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látka.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Při úniku chloru se ukryjeme v </a:t>
            </a:r>
            <a:r>
              <a:rPr lang="cs-CZ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nejvyšším</a:t>
            </a:r>
          </a:p>
          <a:p>
            <a:pPr>
              <a:buNone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   patře budovy a dobře utěsníme okna.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Na dezinfekci pitné vody se používá </a:t>
            </a:r>
            <a:r>
              <a:rPr lang="cs-CZ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chlor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Jod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při zahřívání ochotně sublimuje.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Pro správnou funkci štítné žlázy je nutný jod. Jeho bohatým zdrojem </a:t>
            </a:r>
            <a:r>
              <a:rPr lang="cs-CZ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jsou mořské ryby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Chlor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ničí bakterie a choroboplodné zárodky při dezinfekci bazénu.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Oxidací spálených mořských řas získáme čistý </a:t>
            </a:r>
            <a:r>
              <a:rPr lang="cs-CZ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jod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83568" y="332656"/>
            <a:ext cx="1872208" cy="720080"/>
          </a:xfrm>
          <a:prstGeom prst="rect">
            <a:avLst/>
          </a:prstGeom>
          <a:solidFill>
            <a:srgbClr val="CCFF66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Řešení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: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098" name="Picture 2" descr="C:\Users\marsik\Desktop\Nepojmenovan4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308304" y="116632"/>
            <a:ext cx="1656184" cy="1656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254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360</Words>
  <Application>Microsoft Office PowerPoint</Application>
  <PresentationFormat>Předvádění na obrazovce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Snímek 2</vt:lpstr>
      <vt:lpstr>Výskyt:</vt:lpstr>
      <vt:lpstr>Společné vlastnosti:</vt:lpstr>
      <vt:lpstr>Snímek 5</vt:lpstr>
      <vt:lpstr>Použití: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HALOGENY</dc:title>
  <dc:creator>marsik</dc:creator>
  <cp:lastModifiedBy>sedlacek</cp:lastModifiedBy>
  <cp:revision>24</cp:revision>
  <dcterms:created xsi:type="dcterms:W3CDTF">2011-03-29T21:20:55Z</dcterms:created>
  <dcterms:modified xsi:type="dcterms:W3CDTF">2013-03-11T13:06:32Z</dcterms:modified>
</cp:coreProperties>
</file>