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5FF"/>
    <a:srgbClr val="D7DFFF"/>
    <a:srgbClr val="CBD5FF"/>
    <a:srgbClr val="33CC33"/>
    <a:srgbClr val="86CBF6"/>
    <a:srgbClr val="54B6F2"/>
    <a:srgbClr val="DFDFFF"/>
    <a:srgbClr val="333399"/>
    <a:srgbClr val="0099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86" d="100"/>
          <a:sy n="86" d="100"/>
        </p:scale>
        <p:origin x="-5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A6961-D7CA-45A9-9F8A-6527AF6D4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C2CC-2148-4EC5-839A-7EA750E50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1DB3-40E9-4AD1-9B3A-44CCDB634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B1E4-0ACC-4353-B690-65D88338B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E04C-4FE7-4076-A637-54730FDE35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5D29-8B0B-4389-AB43-4271256974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2B9E-E44E-4566-803D-A4E1531AA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52F89-CFD8-431C-9D83-81D4B7E6D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C07A-B0BD-4ED1-AD53-99D76716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BA423-7699-42FB-8A1A-31FDAD57F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9C6F7-4FA9-43F7-B689-E5526ABFD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5E05EE4-9065-4689-BD7E-F82C3D00C4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prozeny.cz/images/stories/A1_2013/02_unor/05/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2.jpeg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59632" y="1628800"/>
            <a:ext cx="3168650" cy="1008062"/>
          </a:xfrm>
          <a:prstGeom prst="rect">
            <a:avLst/>
          </a:prstGeom>
          <a:solidFill>
            <a:schemeClr val="bg1">
              <a:lumMod val="50000"/>
              <a:alpha val="4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5400" b="1" kern="0" dirty="0">
                <a:latin typeface="Arial" charset="0"/>
                <a:ea typeface="+mj-ea"/>
                <a:cs typeface="+mj-cs"/>
              </a:rPr>
              <a:t>UHLÍK</a:t>
            </a:r>
            <a:endParaRPr lang="cs-CZ" sz="4000" b="1" kern="0" dirty="0">
              <a:latin typeface="Arial" charset="0"/>
              <a:ea typeface="+mj-ea"/>
              <a:cs typeface="+mj-cs"/>
            </a:endParaRPr>
          </a:p>
        </p:txBody>
      </p:sp>
      <p:pic>
        <p:nvPicPr>
          <p:cNvPr id="2051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067175" y="260350"/>
            <a:ext cx="4848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marsik\Desktop\255px-Diamond-and-graphite-with-sc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573016"/>
            <a:ext cx="4897239" cy="293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e-chembook.eu/wp-content/uploads/Diama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556792"/>
            <a:ext cx="1944216" cy="1411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16632"/>
            <a:ext cx="8172400" cy="616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400" kern="0" dirty="0">
                <a:latin typeface="Arial" pitchFamily="34" charset="0"/>
                <a:cs typeface="Arial" pitchFamily="34" charset="0"/>
              </a:rPr>
              <a:t>Zdroje: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http://static.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prozeny.cz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stories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/A1_2013/02_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unor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/05/1.jpg</a:t>
            </a:r>
            <a:endParaRPr lang="cs-CZ" sz="1800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aldebaran.cz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/bulletin/2008_08/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mrizDiamant.jpg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http://upload.wikimedia.org/wikipedia/commons/thumb/4/4b/Diamond-and-graphite-with-scale.jpg/255px-Diamond-and-graphite-with-scale.jpg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http://www.e-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chembook.eu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wp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uploads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/Diamant.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http://img.radio.cz/pictures/c/prumysl/grafitovy_dul2.jpg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spokojenypes.cz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inshop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catalogue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products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pictures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/E1-88059_390.jpg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okd.cz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raw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/koks.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http://gonet.cz/~tri65dnigalerie/porad/250/e/e5c33223242851b1db1e67a5df273aa4.jpg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stavebninaradi.com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/fotky5418/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fotos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/gen320/gen__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_41932_5.jpg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centropen.cz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/363.jpg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zschemie.euweb.cz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uhlik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/pneumatika.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eshop.jezirka.info/image/product/800:600/jpg/2152/aktivni-uhli-pytel-10-l.jpg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koh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-i-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noor.cz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/media/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shop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/48200HB001PK.jpg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628800"/>
            <a:ext cx="1152127" cy="1008111"/>
          </a:xfrm>
          <a:solidFill>
            <a:srgbClr val="86CBF6"/>
          </a:solidFill>
        </p:spPr>
        <p:txBody>
          <a:bodyPr/>
          <a:lstStyle/>
          <a:p>
            <a:pPr eaLnBrk="1" hangingPunct="1"/>
            <a:r>
              <a:rPr lang="cs-CZ" sz="5400" b="1" dirty="0" smtClean="0">
                <a:latin typeface="Arial" charset="0"/>
              </a:rPr>
              <a:t> </a:t>
            </a:r>
            <a:r>
              <a:rPr lang="cs-CZ" sz="5400" b="1" baseline="-25000" dirty="0" smtClean="0">
                <a:latin typeface="Arial" charset="0"/>
              </a:rPr>
              <a:t>6</a:t>
            </a:r>
            <a:r>
              <a:rPr lang="cs-CZ" sz="5400" b="1" dirty="0" smtClean="0">
                <a:latin typeface="Arial" charset="0"/>
              </a:rPr>
              <a:t>C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979712" y="1052736"/>
            <a:ext cx="716428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>
                <a:latin typeface="Arial" charset="0"/>
              </a:rPr>
              <a:t>v přírodě se vyskytuje čistý uhlík jako</a:t>
            </a:r>
          </a:p>
          <a:p>
            <a:r>
              <a:rPr lang="cs-CZ" sz="3200" dirty="0">
                <a:latin typeface="Arial" charset="0"/>
              </a:rPr>
              <a:t>         </a:t>
            </a:r>
            <a:r>
              <a:rPr lang="cs-CZ" sz="3200" b="1" dirty="0">
                <a:latin typeface="Arial" charset="0"/>
              </a:rPr>
              <a:t>diamant         </a:t>
            </a:r>
            <a:r>
              <a:rPr lang="cs-CZ" sz="3200" dirty="0">
                <a:latin typeface="Arial" charset="0"/>
              </a:rPr>
              <a:t>a     </a:t>
            </a:r>
            <a:r>
              <a:rPr lang="cs-CZ" sz="3200" dirty="0" smtClean="0">
                <a:latin typeface="Arial" charset="0"/>
              </a:rPr>
              <a:t>      </a:t>
            </a:r>
            <a:r>
              <a:rPr lang="cs-CZ" sz="3200" b="1" dirty="0" smtClean="0">
                <a:latin typeface="Arial" charset="0"/>
              </a:rPr>
              <a:t>grafit</a:t>
            </a:r>
            <a:endParaRPr lang="cs-CZ" sz="3200" b="1" dirty="0">
              <a:latin typeface="Arial" charset="0"/>
            </a:endParaRPr>
          </a:p>
          <a:p>
            <a:endParaRPr lang="cs-CZ" sz="3200" b="1" dirty="0">
              <a:latin typeface="Arial" charset="0"/>
            </a:endParaRPr>
          </a:p>
          <a:p>
            <a:endParaRPr lang="cs-CZ" sz="3200" b="1" dirty="0">
              <a:latin typeface="Arial" charset="0"/>
            </a:endParaRPr>
          </a:p>
          <a:p>
            <a:endParaRPr lang="cs-CZ" sz="3200" b="1" dirty="0">
              <a:latin typeface="Arial" charset="0"/>
            </a:endParaRPr>
          </a:p>
          <a:p>
            <a:endParaRPr lang="cs-CZ" sz="3200" b="1" dirty="0">
              <a:latin typeface="Arial" charset="0"/>
            </a:endParaRPr>
          </a:p>
          <a:p>
            <a:endParaRPr lang="cs-CZ" sz="3200" b="1" dirty="0" smtClean="0">
              <a:latin typeface="Arial" charset="0"/>
            </a:endParaRPr>
          </a:p>
          <a:p>
            <a:pPr lvl="2"/>
            <a:endParaRPr lang="cs-CZ" sz="1800" dirty="0" smtClean="0">
              <a:latin typeface="Arial" charset="0"/>
            </a:endParaRPr>
          </a:p>
          <a:p>
            <a:pPr lvl="2">
              <a:buFontTx/>
              <a:buChar char="-"/>
            </a:pP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>
                <a:latin typeface="Arial" charset="0"/>
              </a:rPr>
              <a:t>vázaný je v uhlí, ropě, zemním </a:t>
            </a:r>
            <a:endParaRPr lang="cs-CZ" sz="3200" dirty="0" smtClean="0">
              <a:latin typeface="Arial" charset="0"/>
            </a:endParaRPr>
          </a:p>
          <a:p>
            <a:pPr lvl="1"/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    plynu</a:t>
            </a:r>
            <a:endParaRPr lang="cs-CZ" sz="3200" dirty="0">
              <a:latin typeface="Arial" charset="0"/>
            </a:endParaRPr>
          </a:p>
          <a:p>
            <a:pPr lvl="2">
              <a:buFontTx/>
              <a:buChar char="-"/>
            </a:pPr>
            <a:r>
              <a:rPr lang="cs-CZ" sz="3200" dirty="0">
                <a:latin typeface="Arial" charset="0"/>
              </a:rPr>
              <a:t> je součástí živých organismů                   </a:t>
            </a:r>
          </a:p>
        </p:txBody>
      </p:sp>
      <p:pic>
        <p:nvPicPr>
          <p:cNvPr id="4100" name="Picture 8" descr="diam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2952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PKA1ea48f_GraphiteUSG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276872"/>
            <a:ext cx="22098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260648"/>
            <a:ext cx="2664296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8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Výskyt</a:t>
            </a: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8136904" cy="53285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diamant</a:t>
            </a:r>
            <a:r>
              <a:rPr lang="cs-CZ" dirty="0" smtClean="0">
                <a:latin typeface="Arial" charset="0"/>
              </a:rPr>
              <a:t> – bezbarvý, průhledný,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latin typeface="Arial" charset="0"/>
              </a:rPr>
              <a:t>                     lesklý, </a:t>
            </a:r>
            <a:r>
              <a:rPr lang="cs-CZ" b="1" dirty="0" smtClean="0">
                <a:latin typeface="Arial" charset="0"/>
              </a:rPr>
              <a:t>velmi tvrdý 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grafit (tuha)</a:t>
            </a:r>
            <a:r>
              <a:rPr lang="cs-CZ" dirty="0" smtClean="0">
                <a:latin typeface="Arial" charset="0"/>
              </a:rPr>
              <a:t> – černý, měkký, otírá se,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latin typeface="Arial" charset="0"/>
              </a:rPr>
              <a:t>                           dobrý vodič elektřiny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latin typeface="Arial" charset="0"/>
              </a:rPr>
              <a:t>                           tepla</a:t>
            </a:r>
            <a:endParaRPr lang="cs-CZ" sz="1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dirty="0" smtClean="0">
                <a:latin typeface="Arial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3200" dirty="0" smtClean="0">
                <a:latin typeface="Arial" charset="0"/>
              </a:rPr>
              <a:t>    </a:t>
            </a:r>
            <a:r>
              <a:rPr lang="cs-CZ" sz="3200" b="1" dirty="0" smtClean="0">
                <a:latin typeface="Arial" charset="0"/>
              </a:rPr>
              <a:t>aktivní uhlí</a:t>
            </a:r>
            <a:r>
              <a:rPr lang="cs-CZ" sz="3200" dirty="0" smtClean="0">
                <a:latin typeface="Arial" charset="0"/>
              </a:rPr>
              <a:t> – forma uhlíku s velkým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3200" dirty="0" smtClean="0">
                <a:latin typeface="Arial" charset="0"/>
              </a:rPr>
              <a:t>                             povrchem, na něj se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3200" dirty="0" smtClean="0">
                <a:latin typeface="Arial" charset="0"/>
              </a:rPr>
              <a:t>                             absorbují škodlivé látky</a:t>
            </a:r>
            <a:r>
              <a:rPr lang="cs-CZ" b="1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800" dirty="0" smtClean="0">
              <a:latin typeface="Arial" charset="0"/>
            </a:endParaRPr>
          </a:p>
        </p:txBody>
      </p:sp>
      <p:pic>
        <p:nvPicPr>
          <p:cNvPr id="5123" name="Picture 5" descr="http://www.observatory.cz/news/images/284-mrizDiam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36712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http://chemi.muni.cz/~lobl/Projekt/Image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356992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332656"/>
            <a:ext cx="3096344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8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Vlastnosti</a:t>
            </a: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332656"/>
            <a:ext cx="4968552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8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Výroba, získávání</a:t>
            </a: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 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9592" y="1484784"/>
            <a:ext cx="8244408" cy="53732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kern="0" dirty="0">
                <a:latin typeface="Arial" charset="0"/>
              </a:rPr>
              <a:t>t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ěžba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grafitu v grafitových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dolech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těžba uhlí v dolech, těžba ropy, zemního plynu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naleziště přírodního diamantu jsou vzácná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umělý diamant se vyrábí z grafitu</a:t>
            </a:r>
          </a:p>
        </p:txBody>
      </p:sp>
      <p:pic>
        <p:nvPicPr>
          <p:cNvPr id="3077" name="Picture 5" descr="http://img.radio.cz/pictures/c/prumysl/grafitovy_du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149080"/>
            <a:ext cx="3708662" cy="2510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496944" cy="6228928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</a:rPr>
              <a:t>grafit </a:t>
            </a:r>
            <a:r>
              <a:rPr lang="cs-CZ" dirty="0" smtClean="0">
                <a:latin typeface="Arial" charset="0"/>
              </a:rPr>
              <a:t>– tužky, elektrody</a:t>
            </a:r>
          </a:p>
          <a:p>
            <a:pPr eaLnBrk="1" hangingPunct="1">
              <a:buNone/>
            </a:pPr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>
                <a:latin typeface="Arial" charset="0"/>
              </a:rPr>
              <a:t>diamant</a:t>
            </a:r>
            <a:r>
              <a:rPr lang="cs-CZ" dirty="0" smtClean="0">
                <a:latin typeface="Arial" charset="0"/>
              </a:rPr>
              <a:t>       šperky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Arial" charset="0"/>
              </a:rPr>
              <a:t>                        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Arial" charset="0"/>
              </a:rPr>
              <a:t>				broušení a řezání skla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Arial" charset="0"/>
              </a:rPr>
              <a:t>                        	brusné kotouče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Arial" charset="0"/>
              </a:rPr>
              <a:t>                        	hroty vrtáků</a:t>
            </a:r>
          </a:p>
          <a:p>
            <a:pPr eaLnBrk="1" hangingPunct="1">
              <a:buFontTx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2411760" y="2852936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2411760" y="2852936"/>
            <a:ext cx="576064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23528" y="332656"/>
            <a:ext cx="259228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8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Použití</a:t>
            </a: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   </a:t>
            </a:r>
          </a:p>
        </p:txBody>
      </p:sp>
      <p:pic>
        <p:nvPicPr>
          <p:cNvPr id="2052" name="Picture 4" descr="http://www.diamantove-sperky.eu/fotky763/prsteny_dan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04864"/>
            <a:ext cx="4365090" cy="1224136"/>
          </a:xfrm>
          <a:prstGeom prst="rect">
            <a:avLst/>
          </a:prstGeom>
          <a:noFill/>
        </p:spPr>
      </p:pic>
      <p:pic>
        <p:nvPicPr>
          <p:cNvPr id="2054" name="Picture 6" descr="http://vanocnivystava.baf.cz/wp-content/gallery/2010_sklenene_vanoce_vystava/P.Hartl%20Brouseni%20sk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221088"/>
            <a:ext cx="1889393" cy="2520280"/>
          </a:xfrm>
          <a:prstGeom prst="rect">
            <a:avLst/>
          </a:prstGeom>
          <a:noFill/>
        </p:spPr>
      </p:pic>
      <p:pic>
        <p:nvPicPr>
          <p:cNvPr id="2055" name="Picture 7" descr="C:\Users\marsik\Desktop\Nepojmenovaný 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005064"/>
            <a:ext cx="1314450" cy="1314450"/>
          </a:xfrm>
          <a:prstGeom prst="rect">
            <a:avLst/>
          </a:prstGeom>
          <a:noFill/>
        </p:spPr>
      </p:pic>
      <p:pic>
        <p:nvPicPr>
          <p:cNvPr id="2056" name="Picture 8" descr="C:\Users\marsik\Desktop\Nepojmenovaný 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725144"/>
            <a:ext cx="1323975" cy="1981200"/>
          </a:xfrm>
          <a:prstGeom prst="rect">
            <a:avLst/>
          </a:prstGeom>
          <a:noFill/>
        </p:spPr>
      </p:pic>
      <p:pic>
        <p:nvPicPr>
          <p:cNvPr id="2058" name="Picture 10" descr="http://www.centropen.cz/images/product/36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188640"/>
            <a:ext cx="2520280" cy="1701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9512" y="188640"/>
            <a:ext cx="8496944" cy="622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umělé formy uhlíku: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b="1" kern="0" dirty="0" smtClean="0">
                <a:latin typeface="Arial" charset="0"/>
              </a:rPr>
              <a:t>	</a:t>
            </a:r>
            <a:r>
              <a:rPr lang="cs-CZ" sz="3200" b="1" kern="0" dirty="0" smtClean="0">
                <a:latin typeface="Arial" charset="0"/>
              </a:rPr>
              <a:t>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koks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palivo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 smtClean="0">
                <a:latin typeface="Arial" charset="0"/>
              </a:rPr>
              <a:t>	</a:t>
            </a:r>
            <a:r>
              <a:rPr lang="cs-CZ" sz="3200" kern="0" dirty="0" smtClean="0">
                <a:latin typeface="Arial" charset="0"/>
              </a:rPr>
              <a:t>	</a:t>
            </a:r>
            <a:r>
              <a:rPr lang="cs-CZ" sz="3200" b="1" kern="0" dirty="0" smtClean="0">
                <a:latin typeface="Arial" charset="0"/>
              </a:rPr>
              <a:t>dřevěné uhlí </a:t>
            </a:r>
            <a:r>
              <a:rPr lang="cs-CZ" sz="3200" kern="0" dirty="0" smtClean="0">
                <a:latin typeface="Arial" charset="0"/>
              </a:rPr>
              <a:t>– grily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200" kern="0" dirty="0" smtClean="0">
                <a:latin typeface="Arial" charset="0"/>
              </a:rPr>
              <a:t>	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saze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pneumatiky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200" kern="0" dirty="0" smtClean="0">
                <a:latin typeface="Arial" charset="0"/>
              </a:rPr>
              <a:t>	</a:t>
            </a:r>
            <a:r>
              <a:rPr lang="cs-CZ" sz="3200" kern="0" dirty="0" smtClean="0">
                <a:latin typeface="Arial" charset="0"/>
              </a:rPr>
              <a:t>	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aktivní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uhlí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– filtry</a:t>
            </a:r>
            <a:r>
              <a:rPr lang="cs-CZ" sz="3200" kern="0" noProof="0" dirty="0" smtClean="0">
                <a:latin typeface="Arial" charset="0"/>
              </a:rPr>
              <a:t>, </a:t>
            </a:r>
            <a:r>
              <a:rPr lang="cs-CZ" sz="3200" kern="0" dirty="0" smtClean="0">
                <a:latin typeface="Arial" charset="0"/>
              </a:rPr>
              <a:t>masky,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200" kern="0" dirty="0" smtClean="0">
                <a:latin typeface="Arial" charset="0"/>
              </a:rPr>
              <a:t>                               </a:t>
            </a:r>
            <a:r>
              <a:rPr lang="cs-CZ" sz="3200" kern="0" dirty="0" smtClean="0">
                <a:latin typeface="Arial" charset="0"/>
              </a:rPr>
              <a:t>živočišné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uhlí</a:t>
            </a:r>
          </a:p>
        </p:txBody>
      </p:sp>
      <p:pic>
        <p:nvPicPr>
          <p:cNvPr id="1028" name="Picture 4" descr="http://www.zschemie.euweb.cz/uhlik/pneu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365104"/>
            <a:ext cx="1451682" cy="2016224"/>
          </a:xfrm>
          <a:prstGeom prst="rect">
            <a:avLst/>
          </a:prstGeom>
          <a:noFill/>
        </p:spPr>
      </p:pic>
      <p:pic>
        <p:nvPicPr>
          <p:cNvPr id="1031" name="Picture 7" descr="C:\Users\marsik\Desktop\Nepojmenovaný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05064"/>
            <a:ext cx="2216416" cy="2520280"/>
          </a:xfrm>
          <a:prstGeom prst="rect">
            <a:avLst/>
          </a:prstGeom>
          <a:noFill/>
        </p:spPr>
      </p:pic>
      <p:pic>
        <p:nvPicPr>
          <p:cNvPr id="3075" name="Picture 3" descr="C:\Users\marsik\Desktop\Nepojmenovaný 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356992"/>
            <a:ext cx="2171700" cy="2286000"/>
          </a:xfrm>
          <a:prstGeom prst="rect">
            <a:avLst/>
          </a:prstGeom>
          <a:noFill/>
        </p:spPr>
      </p:pic>
      <p:pic>
        <p:nvPicPr>
          <p:cNvPr id="3076" name="Picture 4" descr="C:\Users\marsik\Desktop\Nepojmenovaný 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276872"/>
            <a:ext cx="1743075" cy="1743075"/>
          </a:xfrm>
          <a:prstGeom prst="rect">
            <a:avLst/>
          </a:prstGeom>
          <a:noFill/>
        </p:spPr>
      </p:pic>
      <p:pic>
        <p:nvPicPr>
          <p:cNvPr id="3077" name="Picture 5" descr="C:\Users\marsik\Desktop\Nepojmenovaný 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0"/>
            <a:ext cx="1485900" cy="2371725"/>
          </a:xfrm>
          <a:prstGeom prst="rect">
            <a:avLst/>
          </a:prstGeom>
          <a:noFill/>
        </p:spPr>
      </p:pic>
      <p:pic>
        <p:nvPicPr>
          <p:cNvPr id="3078" name="Picture 6" descr="C:\Users\marsik\Desktop\Nepojmenovaný 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04664"/>
            <a:ext cx="2291157" cy="1500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515144"/>
          </a:xfrm>
        </p:spPr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Uhlík – test      </a:t>
            </a:r>
            <a:r>
              <a:rPr lang="cs-CZ" sz="3600" dirty="0" smtClean="0">
                <a:latin typeface="Arial" pitchFamily="34" charset="0"/>
                <a:cs typeface="Arial" pitchFamily="34" charset="0"/>
                <a:sym typeface="Wingdings"/>
              </a:rPr>
              <a:t>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klikni na správnou odpověď)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9344" y="1097360"/>
            <a:ext cx="5904656" cy="5760640"/>
          </a:xfrm>
        </p:spPr>
        <p:txBody>
          <a:bodyPr/>
          <a:lstStyle/>
          <a:p>
            <a:pPr marL="514350" indent="-514350"/>
            <a:r>
              <a:rPr lang="cs-CZ" sz="2400" dirty="0" smtClean="0">
                <a:latin typeface="Arial" pitchFamily="34" charset="0"/>
                <a:cs typeface="Arial" pitchFamily="34" charset="0"/>
              </a:rPr>
              <a:t>Jakou značku má uhlík?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Ca</a:t>
            </a:r>
          </a:p>
          <a:p>
            <a:pPr marL="1314450" lvl="2" indent="-514350">
              <a:spcAft>
                <a:spcPts val="600"/>
              </a:spcAft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Kolik protonů má uhlík?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marL="1314450" lvl="2" indent="-514350">
              <a:spcAft>
                <a:spcPts val="600"/>
              </a:spcAft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12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Uhlík patří mezi prvky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kovové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nekovové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plynné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980728"/>
            <a:ext cx="1978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ANO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476672"/>
            <a:ext cx="6912768" cy="5760640"/>
          </a:xfrm>
        </p:spPr>
        <p:txBody>
          <a:bodyPr/>
          <a:lstStyle/>
          <a:p>
            <a:pPr marL="514350" indent="-514350"/>
            <a:r>
              <a:rPr lang="cs-CZ" sz="2400" dirty="0" smtClean="0">
                <a:latin typeface="Arial" pitchFamily="34" charset="0"/>
                <a:cs typeface="Arial" pitchFamily="34" charset="0"/>
              </a:rPr>
              <a:t>Na výrobu tužek se používá uhlík ve formě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tuhy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diamantu</a:t>
            </a:r>
          </a:p>
          <a:p>
            <a:pPr marL="1314450" lvl="2" indent="-514350">
              <a:spcAft>
                <a:spcPts val="1200"/>
              </a:spcAft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uhlí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Latinský název uhlíku je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kalcium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err="1" smtClean="0">
                <a:latin typeface="Arial" pitchFamily="34" charset="0"/>
                <a:cs typeface="Arial" pitchFamily="34" charset="0"/>
              </a:rPr>
              <a:t>uhlicum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marL="1314450" lvl="2" indent="-514350">
              <a:spcAft>
                <a:spcPts val="1200"/>
              </a:spcAft>
              <a:buFont typeface="+mj-lt"/>
              <a:buAutoNum type="alphaLcParenR"/>
            </a:pPr>
            <a:r>
              <a:rPr lang="cs-CZ" b="1" dirty="0" err="1" smtClean="0">
                <a:latin typeface="Arial" pitchFamily="34" charset="0"/>
                <a:cs typeface="Arial" pitchFamily="34" charset="0"/>
              </a:rPr>
              <a:t>carboneum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Nejtvrdší forma uhlíku je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tuha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diamant</a:t>
            </a:r>
          </a:p>
          <a:p>
            <a:pPr marL="1314450" lvl="2" indent="-514350">
              <a:buFont typeface="+mj-lt"/>
              <a:buAutoNum type="alphaLcParenR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černé uhlí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D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kupina 41"/>
          <p:cNvGrpSpPr/>
          <p:nvPr/>
        </p:nvGrpSpPr>
        <p:grpSpPr>
          <a:xfrm>
            <a:off x="3635896" y="6165304"/>
            <a:ext cx="5328592" cy="576064"/>
            <a:chOff x="6012160" y="1340768"/>
            <a:chExt cx="1656184" cy="576064"/>
          </a:xfrm>
        </p:grpSpPr>
        <p:sp>
          <p:nvSpPr>
            <p:cNvPr id="43" name="Obdélník 42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258350" y="1412776"/>
              <a:ext cx="1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1c   2d    3b    4f    5e    6a</a:t>
              </a:r>
              <a:endParaRPr lang="cs-CZ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720080"/>
          </a:xfrm>
        </p:spPr>
        <p:txBody>
          <a:bodyPr/>
          <a:lstStyle/>
          <a:p>
            <a:pPr algn="l"/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Přiřaď k obrázku správnou formu uhlíku: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6948264" y="980728"/>
            <a:ext cx="1944216" cy="576064"/>
            <a:chOff x="6012160" y="1340768"/>
            <a:chExt cx="1656184" cy="576064"/>
          </a:xfrm>
        </p:grpSpPr>
        <p:sp>
          <p:nvSpPr>
            <p:cNvPr id="5" name="Obdélník 4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6372200" y="1340768"/>
              <a:ext cx="12032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u</a:t>
              </a:r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hlí </a:t>
              </a:r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cs-CZ" sz="2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7020272" y="2636912"/>
            <a:ext cx="1944216" cy="576064"/>
            <a:chOff x="6012160" y="1340768"/>
            <a:chExt cx="1656184" cy="576064"/>
          </a:xfrm>
        </p:grpSpPr>
        <p:sp>
          <p:nvSpPr>
            <p:cNvPr id="13" name="Obdélník 12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372200" y="1340768"/>
              <a:ext cx="11514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aze</a:t>
              </a:r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c</a:t>
              </a:r>
              <a:endPara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588224" y="1772816"/>
            <a:ext cx="2808313" cy="576064"/>
            <a:chOff x="6012160" y="1340768"/>
            <a:chExt cx="2048327" cy="576064"/>
          </a:xfrm>
        </p:grpSpPr>
        <p:sp>
          <p:nvSpPr>
            <p:cNvPr id="16" name="Obdélník 15"/>
            <p:cNvSpPr/>
            <p:nvPr/>
          </p:nvSpPr>
          <p:spPr>
            <a:xfrm>
              <a:off x="6072646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012160" y="1412776"/>
              <a:ext cx="2048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řevěné uhlí  </a:t>
              </a:r>
              <a:r>
                <a:rPr lang="cs-CZ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7020272" y="3429000"/>
            <a:ext cx="1944216" cy="576064"/>
            <a:chOff x="6012160" y="1340768"/>
            <a:chExt cx="1656184" cy="576064"/>
          </a:xfrm>
        </p:grpSpPr>
        <p:sp>
          <p:nvSpPr>
            <p:cNvPr id="19" name="Obdélník 18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6372200" y="1340768"/>
              <a:ext cx="11514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tuha</a:t>
              </a:r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6732240" y="4293096"/>
            <a:ext cx="2555775" cy="576064"/>
            <a:chOff x="6012160" y="1340768"/>
            <a:chExt cx="1850279" cy="576064"/>
          </a:xfrm>
        </p:grpSpPr>
        <p:sp>
          <p:nvSpPr>
            <p:cNvPr id="22" name="Obdélník 21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072645" y="1412776"/>
              <a:ext cx="1789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aktivní uhlí  </a:t>
              </a:r>
              <a:r>
                <a:rPr lang="cs-CZ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948264" y="5157192"/>
            <a:ext cx="2048802" cy="576064"/>
            <a:chOff x="6012159" y="1340768"/>
            <a:chExt cx="1656185" cy="576064"/>
          </a:xfrm>
        </p:grpSpPr>
        <p:sp>
          <p:nvSpPr>
            <p:cNvPr id="25" name="Obdélník 24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012159" y="1340768"/>
              <a:ext cx="1578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  diamant</a:t>
              </a:r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cs-CZ" sz="28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7" name="Picture 4" descr="http://www.zschemie.euweb.cz/uhlik/pneu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1140608" cy="1584176"/>
          </a:xfrm>
          <a:prstGeom prst="rect">
            <a:avLst/>
          </a:prstGeom>
          <a:noFill/>
        </p:spPr>
      </p:pic>
      <p:pic>
        <p:nvPicPr>
          <p:cNvPr id="21506" name="Picture 2" descr="http://www.garten.cz/images_data/5698-drevo-na-grilova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1728192" cy="1538648"/>
          </a:xfrm>
          <a:prstGeom prst="rect">
            <a:avLst/>
          </a:prstGeom>
          <a:noFill/>
        </p:spPr>
      </p:pic>
      <p:pic>
        <p:nvPicPr>
          <p:cNvPr id="29" name="Picture 3" descr="C:\Users\marsik\Desktop\Nepojmenovaný 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221088"/>
            <a:ext cx="1922614" cy="2023804"/>
          </a:xfrm>
          <a:prstGeom prst="rect">
            <a:avLst/>
          </a:prstGeom>
          <a:noFill/>
        </p:spPr>
      </p:pic>
      <p:pic>
        <p:nvPicPr>
          <p:cNvPr id="21508" name="Picture 4" descr="http://www.koh-i-noor.cz/media/images/shop/48200HB001P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836712"/>
            <a:ext cx="3096344" cy="1399990"/>
          </a:xfrm>
          <a:prstGeom prst="rect">
            <a:avLst/>
          </a:prstGeom>
          <a:noFill/>
        </p:spPr>
      </p:pic>
      <p:pic>
        <p:nvPicPr>
          <p:cNvPr id="31" name="Picture 2" descr="http://www.e-chembook.eu/wp-content/uploads/Diama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492896"/>
            <a:ext cx="1944216" cy="1411670"/>
          </a:xfrm>
          <a:prstGeom prst="rect">
            <a:avLst/>
          </a:prstGeom>
          <a:noFill/>
        </p:spPr>
      </p:pic>
      <p:pic>
        <p:nvPicPr>
          <p:cNvPr id="21510" name="Picture 6" descr="http://www.palivove-drevo-zdemar.cz/editor/image/novinky5/obrazek_2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4293096"/>
            <a:ext cx="2016224" cy="1512168"/>
          </a:xfrm>
          <a:prstGeom prst="rect">
            <a:avLst/>
          </a:prstGeom>
          <a:noFill/>
        </p:spPr>
      </p:pic>
      <p:sp>
        <p:nvSpPr>
          <p:cNvPr id="33" name="TextovéPole 32"/>
          <p:cNvSpPr txBox="1"/>
          <p:nvPr/>
        </p:nvSpPr>
        <p:spPr>
          <a:xfrm>
            <a:off x="251520" y="8367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691680" y="45091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39552" y="27089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483768" y="8367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915816" y="24928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923928" y="42930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cs-CZ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Skupina 38"/>
          <p:cNvGrpSpPr/>
          <p:nvPr/>
        </p:nvGrpSpPr>
        <p:grpSpPr>
          <a:xfrm>
            <a:off x="3635896" y="6165304"/>
            <a:ext cx="5328592" cy="576064"/>
            <a:chOff x="6012160" y="1340768"/>
            <a:chExt cx="1656184" cy="576064"/>
          </a:xfrm>
        </p:grpSpPr>
        <p:sp>
          <p:nvSpPr>
            <p:cNvPr id="40" name="Obdélník 39"/>
            <p:cNvSpPr/>
            <p:nvPr/>
          </p:nvSpPr>
          <p:spPr>
            <a:xfrm>
              <a:off x="6012160" y="1340768"/>
              <a:ext cx="1656184" cy="576064"/>
            </a:xfrm>
            <a:prstGeom prst="rect">
              <a:avLst/>
            </a:prstGeom>
            <a:solidFill>
              <a:srgbClr val="A3B5FF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6437396" y="1340768"/>
              <a:ext cx="771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ř</a:t>
              </a:r>
              <a:r>
                <a:rPr lang="cs-CZ" sz="2800" b="1" dirty="0" smtClean="0">
                  <a:latin typeface="Arial" pitchFamily="34" charset="0"/>
                  <a:cs typeface="Arial" pitchFamily="34" charset="0"/>
                </a:rPr>
                <a:t>ešení - klikni</a:t>
              </a:r>
              <a:endParaRPr lang="cs-CZ" sz="2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266</Words>
  <Application>Microsoft Office PowerPoint</Application>
  <PresentationFormat>Předvádění na obrazovce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Snímek 1</vt:lpstr>
      <vt:lpstr> 6C</vt:lpstr>
      <vt:lpstr>Snímek 3</vt:lpstr>
      <vt:lpstr>Snímek 4</vt:lpstr>
      <vt:lpstr>Snímek 5</vt:lpstr>
      <vt:lpstr>Snímek 6</vt:lpstr>
      <vt:lpstr>Uhlík – test       klikni na správnou odpověď) </vt:lpstr>
      <vt:lpstr>Snímek 8</vt:lpstr>
      <vt:lpstr>Přiřaď k obrázku správnou formu uhlíku: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30</cp:revision>
  <dcterms:created xsi:type="dcterms:W3CDTF">1601-01-01T00:00:00Z</dcterms:created>
  <dcterms:modified xsi:type="dcterms:W3CDTF">2013-02-24T17:22:29Z</dcterms:modified>
</cp:coreProperties>
</file>