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3" r:id="rId4"/>
    <p:sldId id="258" r:id="rId5"/>
    <p:sldId id="260" r:id="rId6"/>
    <p:sldId id="262" r:id="rId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7"/>
    <a:srgbClr val="00FFFF"/>
    <a:srgbClr val="66FFFF"/>
    <a:srgbClr val="660066"/>
    <a:srgbClr val="FF3300"/>
    <a:srgbClr val="FFFD6B"/>
    <a:srgbClr val="FFFF99"/>
    <a:srgbClr val="FFFF00"/>
    <a:srgbClr val="00CC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3F8D1-CCF7-44E1-9F95-4258BAA8494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2AD45-A01C-455A-8B61-6DEA668B99C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2CA2C-73C1-45A6-9C8A-F1C02C6AA9F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B335BF-EA48-4DF4-BF25-5D3211DAD19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D5BBD-1693-4099-ACA4-11442F3AE10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E5BBA-487D-4DD1-BE67-5999508C61C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5CD94-95A6-458C-9960-1C6DDF2BB7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446EA-0570-45F8-BCA8-7FFBC3A566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3717B-36FF-47D7-96C0-719F0ECF1D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1DAA9-D8BB-4FBD-ACC6-8B42510BD42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FDC6C-CDC9-4949-BEE5-7C51F46D1AC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1C64B-404A-4E9C-913E-7D68D474462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8ED988-E7D5-4900-A22E-89190C7EC2FF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http://www.oblibene.com/userdata/shopimg/neonzlin/Image/img/velke/neon_019.jpg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tatic.prozeny.cz/images/stories/A1_2013/02_unor/05/1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1700808"/>
            <a:ext cx="5688632" cy="1008112"/>
          </a:xfrm>
          <a:prstGeom prst="rect">
            <a:avLst/>
          </a:prstGeom>
          <a:solidFill>
            <a:srgbClr val="FF3300">
              <a:alpha val="4196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D6B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VZÁCNÉ PLYNY</a:t>
            </a:r>
            <a:endParaRPr kumimoji="0" lang="cs-CZ" sz="4000" b="1" i="0" u="none" strike="noStrike" kern="0" cap="none" spc="0" normalizeH="0" baseline="0" noProof="0" dirty="0" smtClean="0">
              <a:ln>
                <a:noFill/>
              </a:ln>
              <a:solidFill>
                <a:srgbClr val="FFFD6B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6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2" cstate="print"/>
          <a:srcRect t="12239"/>
          <a:stretch>
            <a:fillRect/>
          </a:stretch>
        </p:blipFill>
        <p:spPr bwMode="auto">
          <a:xfrm>
            <a:off x="4067944" y="260648"/>
            <a:ext cx="4847282" cy="95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e-chembook.eu/wp-content/uploads/vzacne-ply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84984"/>
            <a:ext cx="4248472" cy="3122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5"/>
            <a:ext cx="3960118" cy="936104"/>
          </a:xfrm>
        </p:spPr>
        <p:txBody>
          <a:bodyPr/>
          <a:lstStyle/>
          <a:p>
            <a:pPr algn="l"/>
            <a:r>
              <a:rPr lang="cs-CZ" sz="4000" b="1" dirty="0" smtClean="0">
                <a:ln w="12700">
                  <a:solidFill>
                    <a:srgbClr val="FFFD6B"/>
                  </a:solidFill>
                </a:ln>
                <a:solidFill>
                  <a:srgbClr val="FF0066"/>
                </a:solidFill>
                <a:latin typeface="+mn-lt"/>
              </a:rPr>
              <a:t>VIII.A </a:t>
            </a:r>
            <a:r>
              <a:rPr lang="cs-CZ" sz="4000" b="1" dirty="0">
                <a:ln w="12700">
                  <a:solidFill>
                    <a:srgbClr val="FFFD6B"/>
                  </a:solidFill>
                </a:ln>
                <a:solidFill>
                  <a:srgbClr val="FF0066"/>
                </a:solidFill>
                <a:latin typeface="+mn-lt"/>
              </a:rPr>
              <a:t>skupina</a:t>
            </a:r>
            <a:r>
              <a:rPr lang="cs-CZ" sz="4000" b="1" dirty="0">
                <a:ln w="12700">
                  <a:solidFill>
                    <a:srgbClr val="FFFD6B"/>
                  </a:solidFill>
                </a:ln>
                <a:latin typeface="+mn-lt"/>
              </a:rPr>
              <a:t> </a:t>
            </a:r>
            <a:endParaRPr lang="cs-CZ" sz="4000" b="1" i="1" dirty="0">
              <a:ln w="12700">
                <a:solidFill>
                  <a:srgbClr val="FFFD6B"/>
                </a:solidFill>
              </a:ln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72816"/>
            <a:ext cx="1306488" cy="3384376"/>
          </a:xfrm>
          <a:solidFill>
            <a:srgbClr val="F73F05"/>
          </a:solidFill>
        </p:spPr>
        <p:txBody>
          <a:bodyPr/>
          <a:lstStyle/>
          <a:p>
            <a:r>
              <a:rPr lang="cs-CZ" sz="3600" b="1" dirty="0"/>
              <a:t>He</a:t>
            </a:r>
          </a:p>
          <a:p>
            <a:r>
              <a:rPr lang="cs-CZ" sz="3600" b="1" dirty="0"/>
              <a:t>Ne</a:t>
            </a:r>
          </a:p>
          <a:p>
            <a:r>
              <a:rPr lang="cs-CZ" sz="3600" b="1" dirty="0"/>
              <a:t>Ar</a:t>
            </a:r>
          </a:p>
          <a:p>
            <a:r>
              <a:rPr lang="cs-CZ" sz="3600" b="1" dirty="0" err="1"/>
              <a:t>Kr</a:t>
            </a:r>
            <a:endParaRPr lang="cs-CZ" sz="3600" b="1" dirty="0"/>
          </a:p>
          <a:p>
            <a:r>
              <a:rPr lang="cs-CZ" sz="3600" b="1" dirty="0" err="1" smtClean="0"/>
              <a:t>Xe</a:t>
            </a:r>
            <a:endParaRPr lang="cs-CZ" sz="3600" b="1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123728" y="1484784"/>
            <a:ext cx="6804025" cy="4868862"/>
          </a:xfrm>
          <a:ln>
            <a:noFill/>
          </a:ln>
        </p:spPr>
        <p:txBody>
          <a:bodyPr/>
          <a:lstStyle/>
          <a:p>
            <a:r>
              <a:rPr lang="cs-CZ" sz="3600" b="1" dirty="0">
                <a:ln w="12700">
                  <a:solidFill>
                    <a:srgbClr val="660066"/>
                  </a:solidFill>
                </a:ln>
                <a:solidFill>
                  <a:srgbClr val="FFFF00"/>
                </a:solidFill>
              </a:rPr>
              <a:t>bezbarvé plyny</a:t>
            </a:r>
          </a:p>
          <a:p>
            <a:r>
              <a:rPr lang="cs-CZ" sz="3600" b="1" dirty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mají </a:t>
            </a: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8 </a:t>
            </a:r>
            <a:r>
              <a:rPr lang="cs-CZ" sz="3600" b="1" dirty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valenčních elektronů, proto </a:t>
            </a: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až na </a:t>
            </a:r>
            <a:r>
              <a:rPr lang="cs-CZ" sz="3600" b="1" dirty="0" err="1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vyjímky</a:t>
            </a: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 nevytvářejí </a:t>
            </a:r>
            <a:r>
              <a:rPr lang="cs-CZ" sz="3600" b="1" dirty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žádné </a:t>
            </a: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sloučeniny</a:t>
            </a:r>
          </a:p>
          <a:p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00"/>
                </a:solidFill>
              </a:rPr>
              <a:t>inertní </a:t>
            </a:r>
            <a:r>
              <a:rPr lang="cs-CZ" sz="3600" b="1" dirty="0">
                <a:ln w="12700">
                  <a:solidFill>
                    <a:srgbClr val="660066"/>
                  </a:solidFill>
                </a:ln>
                <a:solidFill>
                  <a:srgbClr val="FFFF00"/>
                </a:solidFill>
              </a:rPr>
              <a:t>plyny </a:t>
            </a: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00"/>
                </a:solidFill>
              </a:rPr>
              <a:t>(netečné</a:t>
            </a:r>
            <a:r>
              <a:rPr lang="cs-CZ" sz="3600" b="1" dirty="0">
                <a:ln w="12700">
                  <a:solidFill>
                    <a:srgbClr val="660066"/>
                  </a:solidFill>
                </a:ln>
                <a:solidFill>
                  <a:srgbClr val="FFFF00"/>
                </a:solidFill>
              </a:rPr>
              <a:t>)</a:t>
            </a:r>
          </a:p>
          <a:p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i když jsou to plyny, netvoří dvouatomové molekuly</a:t>
            </a:r>
            <a:endParaRPr lang="cs-CZ" sz="3600" b="1" dirty="0">
              <a:ln w="12700">
                <a:solidFill>
                  <a:srgbClr val="660066"/>
                </a:solidFill>
              </a:ln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76672"/>
            <a:ext cx="8964488" cy="26638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4000" b="1" dirty="0" smtClean="0">
                <a:solidFill>
                  <a:srgbClr val="FF3300"/>
                </a:solidFill>
              </a:rPr>
              <a:t> helium</a:t>
            </a:r>
            <a:r>
              <a:rPr lang="cs-CZ" sz="4000" dirty="0" smtClean="0"/>
              <a:t> </a:t>
            </a:r>
            <a:r>
              <a:rPr lang="cs-CZ" sz="4000" b="1" dirty="0">
                <a:solidFill>
                  <a:srgbClr val="FF3300"/>
                </a:solidFill>
              </a:rPr>
              <a:t>-</a:t>
            </a:r>
            <a:r>
              <a:rPr lang="cs-CZ" sz="3600" dirty="0"/>
              <a:t> </a:t>
            </a:r>
            <a:r>
              <a:rPr lang="cs-CZ" sz="3600" b="1" dirty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nejlehčí vzácný </a:t>
            </a: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plyn,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                  druhý nejrozšířenější plyn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                  ve vesmíru (Slunce)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3600" dirty="0">
                <a:solidFill>
                  <a:srgbClr val="FFFFA7"/>
                </a:solidFill>
              </a:rPr>
              <a:t> </a:t>
            </a:r>
            <a:r>
              <a:rPr lang="cs-CZ" sz="3600" dirty="0" smtClean="0">
                <a:solidFill>
                  <a:srgbClr val="FFFFA7"/>
                </a:solidFill>
              </a:rPr>
              <a:t>               </a:t>
            </a:r>
            <a:r>
              <a:rPr lang="cs-CZ" sz="4000" b="1" dirty="0" smtClean="0">
                <a:solidFill>
                  <a:srgbClr val="FF3300"/>
                </a:solidFill>
              </a:rPr>
              <a:t>-</a:t>
            </a:r>
            <a:r>
              <a:rPr lang="cs-CZ" sz="3600" dirty="0" smtClean="0">
                <a:solidFill>
                  <a:srgbClr val="FFFFA7"/>
                </a:solidFill>
              </a:rPr>
              <a:t> </a:t>
            </a: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plnění balónků</a:t>
            </a:r>
            <a:endParaRPr lang="cs-CZ" sz="3600" b="1" dirty="0">
              <a:ln w="12700">
                <a:solidFill>
                  <a:srgbClr val="660066"/>
                </a:solidFill>
              </a:ln>
              <a:solidFill>
                <a:srgbClr val="FFFF99"/>
              </a:solidFill>
            </a:endParaRPr>
          </a:p>
        </p:txBody>
      </p:sp>
      <p:pic>
        <p:nvPicPr>
          <p:cNvPr id="4100" name="Picture 4" descr="http://www.hobart.k12.in.us/ksms/PeriodicTable/About%20Graphics/hel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1656184" cy="1379344"/>
          </a:xfrm>
          <a:prstGeom prst="rect">
            <a:avLst/>
          </a:prstGeom>
          <a:noFill/>
        </p:spPr>
      </p:pic>
      <p:pic>
        <p:nvPicPr>
          <p:cNvPr id="21506" name="Picture 2" descr="http://www.carondelet.pvt.k12.ca.us/PeriodicTable/He/helium%20pi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336827"/>
            <a:ext cx="2304256" cy="4222863"/>
          </a:xfrm>
          <a:prstGeom prst="rect">
            <a:avLst/>
          </a:prstGeom>
          <a:noFill/>
        </p:spPr>
      </p:pic>
      <p:pic>
        <p:nvPicPr>
          <p:cNvPr id="21508" name="Picture 4" descr="http://profile.ak.fbcdn.net/hprofile-ak-prn1/c50.0.300.300/s160x160/25148_105784182778290_542299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84984"/>
            <a:ext cx="2232248" cy="2232248"/>
          </a:xfrm>
          <a:prstGeom prst="rect">
            <a:avLst/>
          </a:prstGeom>
          <a:noFill/>
        </p:spPr>
      </p:pic>
      <p:pic>
        <p:nvPicPr>
          <p:cNvPr id="21510" name="Picture 6" descr="http://p.vitalmx.com/photos/users/64/photos/717/s780_GY5L6688.jpg?12942212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005064"/>
            <a:ext cx="2607260" cy="2476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9024" y="188640"/>
            <a:ext cx="8784976" cy="3312368"/>
          </a:xfrm>
        </p:spPr>
        <p:txBody>
          <a:bodyPr/>
          <a:lstStyle/>
          <a:p>
            <a:pPr algn="l"/>
            <a:r>
              <a:rPr lang="cs-CZ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FFFF"/>
                </a:solidFill>
              </a:rPr>
              <a:t>  </a:t>
            </a:r>
            <a:r>
              <a:rPr lang="cs-CZ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FFFF"/>
                </a:solidFill>
                <a:latin typeface="+mn-lt"/>
              </a:rPr>
              <a:t> argon  </a:t>
            </a:r>
            <a:r>
              <a:rPr lang="cs-CZ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FFFF"/>
                </a:solidFill>
              </a:rPr>
              <a:t>- </a:t>
            </a: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  <a:latin typeface="+mn-lt"/>
                <a:ea typeface="+mn-ea"/>
                <a:cs typeface="+mn-cs"/>
              </a:rPr>
              <a:t>ve </a:t>
            </a:r>
            <a:r>
              <a:rPr lang="cs-CZ" sz="3600" b="1" dirty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  <a:latin typeface="+mn-lt"/>
                <a:ea typeface="+mn-ea"/>
                <a:cs typeface="+mn-cs"/>
              </a:rPr>
              <a:t>vzduchu je ho asi 1% </a:t>
            </a:r>
            <a:r>
              <a:rPr lang="cs-CZ" sz="3600" dirty="0">
                <a:solidFill>
                  <a:srgbClr val="FFFFA7"/>
                </a:solidFill>
              </a:rPr>
              <a:t/>
            </a:r>
            <a:br>
              <a:rPr lang="cs-CZ" sz="3600" dirty="0">
                <a:solidFill>
                  <a:srgbClr val="FFFFA7"/>
                </a:solidFill>
              </a:rPr>
            </a:br>
            <a:r>
              <a:rPr lang="cs-CZ" sz="3600" dirty="0">
                <a:solidFill>
                  <a:srgbClr val="FFFFA7"/>
                </a:solidFill>
              </a:rPr>
              <a:t>             </a:t>
            </a:r>
            <a:r>
              <a:rPr lang="cs-CZ" sz="3600" dirty="0" smtClean="0">
                <a:solidFill>
                  <a:srgbClr val="FFFFA7"/>
                </a:solidFill>
              </a:rPr>
              <a:t>      </a:t>
            </a: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3600" b="1" dirty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  <a:latin typeface="+mn-lt"/>
                <a:ea typeface="+mn-ea"/>
                <a:cs typeface="+mn-cs"/>
              </a:rPr>
              <a:t>hned po N a O) </a:t>
            </a:r>
            <a:br>
              <a:rPr lang="cs-CZ" sz="3600" b="1" dirty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  <a:latin typeface="+mn-lt"/>
                <a:ea typeface="+mn-ea"/>
                <a:cs typeface="+mn-cs"/>
              </a:rPr>
            </a:br>
            <a:r>
              <a:rPr lang="cs-CZ" sz="3600" b="1" dirty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  <a:latin typeface="+mn-lt"/>
                <a:ea typeface="+mn-ea"/>
                <a:cs typeface="+mn-cs"/>
              </a:rPr>
              <a:t>         </a:t>
            </a:r>
            <a:r>
              <a:rPr lang="cs-CZ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FFFF"/>
                </a:solidFill>
              </a:rPr>
              <a:t>-</a:t>
            </a: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3600" b="1" dirty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  <a:latin typeface="+mn-lt"/>
                <a:ea typeface="+mn-ea"/>
                <a:cs typeface="+mn-cs"/>
              </a:rPr>
              <a:t>používá se jako ochranná </a:t>
            </a: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  <a:latin typeface="+mn-lt"/>
                <a:ea typeface="+mn-ea"/>
                <a:cs typeface="+mn-cs"/>
              </a:rPr>
              <a:t>   </a:t>
            </a:r>
            <a:b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  <a:latin typeface="+mn-lt"/>
                <a:ea typeface="+mn-ea"/>
                <a:cs typeface="+mn-cs"/>
              </a:rPr>
            </a:b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  <a:latin typeface="+mn-lt"/>
                <a:ea typeface="+mn-ea"/>
                <a:cs typeface="+mn-cs"/>
              </a:rPr>
              <a:t>                   a umělá </a:t>
            </a:r>
            <a:r>
              <a:rPr lang="cs-CZ" sz="3600" b="1" dirty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  <a:latin typeface="+mn-lt"/>
                <a:ea typeface="+mn-ea"/>
                <a:cs typeface="+mn-cs"/>
              </a:rPr>
              <a:t>atmosféra </a:t>
            </a:r>
            <a:br>
              <a:rPr lang="cs-CZ" sz="3600" b="1" dirty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  <a:latin typeface="+mn-lt"/>
                <a:ea typeface="+mn-ea"/>
                <a:cs typeface="+mn-cs"/>
              </a:rPr>
            </a:br>
            <a:r>
              <a:rPr lang="cs-CZ" sz="3600" b="1" dirty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  <a:latin typeface="+mn-lt"/>
                <a:ea typeface="+mn-ea"/>
                <a:cs typeface="+mn-cs"/>
              </a:rPr>
              <a:t>         </a:t>
            </a: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  <a:latin typeface="+mn-lt"/>
                <a:ea typeface="+mn-ea"/>
                <a:cs typeface="+mn-cs"/>
              </a:rPr>
              <a:t>         (družice</a:t>
            </a:r>
            <a:r>
              <a:rPr lang="cs-CZ" sz="3600" b="1" dirty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  <a:latin typeface="+mn-lt"/>
                <a:ea typeface="+mn-ea"/>
                <a:cs typeface="+mn-cs"/>
              </a:rPr>
              <a:t>, letadla, žárovky,…) </a:t>
            </a:r>
          </a:p>
        </p:txBody>
      </p:sp>
      <p:pic>
        <p:nvPicPr>
          <p:cNvPr id="2" name="Picture 2" descr="http://www.hobart.k12.in.us/ksms/PeriodicTable/About%20Graphics/arg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2304256" cy="1728192"/>
          </a:xfrm>
          <a:prstGeom prst="rect">
            <a:avLst/>
          </a:prstGeom>
          <a:noFill/>
        </p:spPr>
      </p:pic>
      <p:pic>
        <p:nvPicPr>
          <p:cNvPr id="4102" name="Picture 6" descr="http://pss.scdsb.on.ca/Departments/Science/SCH4U/Zac%20and%20Ben/Html's%20incase%20site%20doesn't%20upload/Argon%20light%20bu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3511683" cy="2808312"/>
          </a:xfrm>
          <a:prstGeom prst="rect">
            <a:avLst/>
          </a:prstGeom>
          <a:noFill/>
        </p:spPr>
      </p:pic>
      <p:pic>
        <p:nvPicPr>
          <p:cNvPr id="4104" name="Picture 8" descr="http://img.ehowcdn.com/article-new/ehow/images/a07/3s/qg/uses-argon-welding-1.1-8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5024"/>
            <a:ext cx="301953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640"/>
            <a:ext cx="8820472" cy="6119961"/>
          </a:xfrm>
        </p:spPr>
        <p:txBody>
          <a:bodyPr/>
          <a:lstStyle/>
          <a:p>
            <a:pPr>
              <a:buNone/>
            </a:pPr>
            <a:r>
              <a:rPr lang="cs-CZ" sz="4000" b="1" dirty="0" smtClean="0">
                <a:solidFill>
                  <a:srgbClr val="FF3300"/>
                </a:solidFill>
              </a:rPr>
              <a:t> neon</a:t>
            </a:r>
            <a:r>
              <a:rPr lang="cs-CZ" sz="4000" b="1" dirty="0" smtClean="0"/>
              <a:t> </a:t>
            </a:r>
            <a:r>
              <a:rPr lang="cs-CZ" sz="4000" b="1" dirty="0">
                <a:solidFill>
                  <a:srgbClr val="FF3300"/>
                </a:solidFill>
              </a:rPr>
              <a:t>-</a:t>
            </a:r>
            <a:r>
              <a:rPr lang="cs-CZ" sz="4000" dirty="0">
                <a:solidFill>
                  <a:srgbClr val="FFFFA7"/>
                </a:solidFill>
              </a:rPr>
              <a:t> </a:t>
            </a:r>
            <a:r>
              <a:rPr lang="cs-CZ" sz="3600" b="1" dirty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neonové </a:t>
            </a: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trubice, osvětlení, </a:t>
            </a:r>
          </a:p>
          <a:p>
            <a:pPr>
              <a:buNone/>
            </a:pP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                                  reklamní nápisy </a:t>
            </a:r>
            <a:endParaRPr lang="cs-CZ" sz="3600" b="1" dirty="0">
              <a:ln w="12700">
                <a:solidFill>
                  <a:srgbClr val="660066"/>
                </a:solidFill>
              </a:ln>
              <a:solidFill>
                <a:srgbClr val="FFFF99"/>
              </a:solidFill>
            </a:endParaRPr>
          </a:p>
          <a:p>
            <a:pPr>
              <a:buNone/>
            </a:pPr>
            <a:r>
              <a:rPr lang="cs-CZ" sz="3600" b="1" dirty="0" smtClean="0">
                <a:solidFill>
                  <a:srgbClr val="EC3510"/>
                </a:solidFill>
              </a:rPr>
              <a:t>   </a:t>
            </a:r>
          </a:p>
          <a:p>
            <a:pPr>
              <a:buNone/>
            </a:pPr>
            <a:endParaRPr lang="cs-CZ" sz="3600" b="1" u="sng" dirty="0" smtClean="0">
              <a:solidFill>
                <a:srgbClr val="EC351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3600" b="1" dirty="0" smtClean="0">
                <a:solidFill>
                  <a:srgbClr val="EC3510"/>
                </a:solidFill>
              </a:rPr>
              <a:t> </a:t>
            </a:r>
            <a:r>
              <a:rPr lang="cs-CZ" sz="3600" b="1" dirty="0" smtClean="0">
                <a:solidFill>
                  <a:srgbClr val="FFFF00"/>
                </a:solidFill>
              </a:rPr>
              <a:t>všechny vzácné plyny</a:t>
            </a:r>
          </a:p>
          <a:p>
            <a:pPr>
              <a:spcBef>
                <a:spcPts val="0"/>
              </a:spcBef>
              <a:buNone/>
            </a:pPr>
            <a:r>
              <a:rPr lang="cs-CZ" sz="4000" b="1" dirty="0" smtClean="0">
                <a:solidFill>
                  <a:srgbClr val="FFFF00"/>
                </a:solidFill>
              </a:rPr>
              <a:t> </a:t>
            </a:r>
            <a:r>
              <a:rPr lang="cs-CZ" sz="34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se používají ve </a:t>
            </a:r>
            <a:r>
              <a:rPr lang="cs-CZ" sz="3400" b="1" dirty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výbojkách</a:t>
            </a:r>
            <a:r>
              <a:rPr lang="cs-CZ" sz="34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cs-CZ" sz="34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 halogenových žárovkách,..</a:t>
            </a:r>
            <a:r>
              <a:rPr lang="cs-CZ" sz="3600" b="1" dirty="0" smtClean="0">
                <a:ln w="12700">
                  <a:solidFill>
                    <a:srgbClr val="660066"/>
                  </a:solidFill>
                </a:ln>
                <a:solidFill>
                  <a:srgbClr val="FFFF99"/>
                </a:solidFill>
              </a:rPr>
              <a:t>.</a:t>
            </a:r>
            <a:endParaRPr lang="cs-CZ" sz="3600" b="1" dirty="0">
              <a:ln w="12700">
                <a:solidFill>
                  <a:srgbClr val="660066"/>
                </a:solidFill>
              </a:ln>
              <a:solidFill>
                <a:srgbClr val="FFFF99"/>
              </a:solidFill>
            </a:endParaRPr>
          </a:p>
        </p:txBody>
      </p:sp>
      <p:pic>
        <p:nvPicPr>
          <p:cNvPr id="9224" name="Picture 8" descr="http://atlanticneon.com/neon_color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653136"/>
            <a:ext cx="2747798" cy="2060848"/>
          </a:xfrm>
          <a:prstGeom prst="rect">
            <a:avLst/>
          </a:prstGeom>
          <a:noFill/>
        </p:spPr>
      </p:pic>
      <p:pic>
        <p:nvPicPr>
          <p:cNvPr id="5" name="Picture 2" descr="http://static.prozeny.cz/images/stories/A1_2013/02_unor/05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060848"/>
            <a:ext cx="2824894" cy="2492896"/>
          </a:xfrm>
          <a:prstGeom prst="rect">
            <a:avLst/>
          </a:prstGeom>
          <a:noFill/>
        </p:spPr>
      </p:pic>
      <p:pic>
        <p:nvPicPr>
          <p:cNvPr id="6" name="Picture 9" descr="http://www.oblibene.com/userdata/shopimg/neonzlin/Image/img/velke/neon_019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39552" y="1124744"/>
            <a:ext cx="3096344" cy="16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51520" y="188640"/>
            <a:ext cx="8712968" cy="647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400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Zdroje:</a:t>
            </a:r>
          </a:p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cs-CZ" sz="1100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FFF00"/>
                </a:solidFill>
              </a:rPr>
              <a:t>http://static.</a:t>
            </a:r>
            <a:r>
              <a:rPr lang="cs-CZ" sz="2000" dirty="0" err="1" smtClean="0">
                <a:solidFill>
                  <a:srgbClr val="FFFF00"/>
                </a:solidFill>
              </a:rPr>
              <a:t>prozeny.cz</a:t>
            </a:r>
            <a:r>
              <a:rPr lang="cs-CZ" sz="2000" dirty="0" smtClean="0">
                <a:solidFill>
                  <a:srgbClr val="FFFF00"/>
                </a:solidFill>
              </a:rPr>
              <a:t>/</a:t>
            </a:r>
            <a:r>
              <a:rPr lang="cs-CZ" sz="2000" dirty="0" err="1" smtClean="0">
                <a:solidFill>
                  <a:srgbClr val="FFFF00"/>
                </a:solidFill>
              </a:rPr>
              <a:t>images</a:t>
            </a:r>
            <a:r>
              <a:rPr lang="cs-CZ" sz="2000" dirty="0" smtClean="0">
                <a:solidFill>
                  <a:srgbClr val="FFFF00"/>
                </a:solidFill>
              </a:rPr>
              <a:t>/</a:t>
            </a:r>
            <a:r>
              <a:rPr lang="cs-CZ" sz="2000" dirty="0" err="1" smtClean="0">
                <a:solidFill>
                  <a:srgbClr val="FFFF00"/>
                </a:solidFill>
              </a:rPr>
              <a:t>stories</a:t>
            </a:r>
            <a:r>
              <a:rPr lang="cs-CZ" sz="2000" dirty="0" smtClean="0">
                <a:solidFill>
                  <a:srgbClr val="FFFF00"/>
                </a:solidFill>
              </a:rPr>
              <a:t>/A1_2013/02_</a:t>
            </a:r>
            <a:r>
              <a:rPr lang="cs-CZ" sz="2000" dirty="0" err="1" smtClean="0">
                <a:solidFill>
                  <a:srgbClr val="FFFF00"/>
                </a:solidFill>
              </a:rPr>
              <a:t>unor</a:t>
            </a:r>
            <a:r>
              <a:rPr lang="cs-CZ" sz="2000" dirty="0" smtClean="0">
                <a:solidFill>
                  <a:srgbClr val="FFFF00"/>
                </a:solidFill>
              </a:rPr>
              <a:t>/05/1.jpg</a:t>
            </a:r>
            <a:endParaRPr lang="cs-CZ" sz="2000" dirty="0" smtClean="0">
              <a:solidFill>
                <a:srgbClr val="FFFF00"/>
              </a:solidFill>
              <a:hlinkClick r:id="rId2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FFF00"/>
                </a:solidFill>
              </a:rPr>
              <a:t>http://atlanticneon.com/neon_colors2.JPG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FFF00"/>
                </a:solidFill>
              </a:rPr>
              <a:t>http://www.hobart.k12.in.us/</a:t>
            </a:r>
            <a:r>
              <a:rPr lang="cs-CZ" sz="2000" dirty="0" err="1" smtClean="0">
                <a:solidFill>
                  <a:srgbClr val="FFFF00"/>
                </a:solidFill>
              </a:rPr>
              <a:t>ksms</a:t>
            </a:r>
            <a:r>
              <a:rPr lang="cs-CZ" sz="2000" dirty="0" smtClean="0">
                <a:solidFill>
                  <a:srgbClr val="FFFF00"/>
                </a:solidFill>
              </a:rPr>
              <a:t>/</a:t>
            </a:r>
            <a:r>
              <a:rPr lang="cs-CZ" sz="2000" dirty="0" err="1" smtClean="0">
                <a:solidFill>
                  <a:srgbClr val="FFFF00"/>
                </a:solidFill>
              </a:rPr>
              <a:t>PeriodicTable</a:t>
            </a:r>
            <a:r>
              <a:rPr lang="cs-CZ" sz="2000" dirty="0" smtClean="0">
                <a:solidFill>
                  <a:srgbClr val="FFFF00"/>
                </a:solidFill>
              </a:rPr>
              <a:t>/</a:t>
            </a:r>
            <a:r>
              <a:rPr lang="cs-CZ" sz="2000" dirty="0" err="1" smtClean="0">
                <a:solidFill>
                  <a:srgbClr val="FFFF00"/>
                </a:solidFill>
              </a:rPr>
              <a:t>About</a:t>
            </a:r>
            <a:r>
              <a:rPr lang="cs-CZ" sz="2000" dirty="0" smtClean="0">
                <a:solidFill>
                  <a:srgbClr val="FFFF00"/>
                </a:solidFill>
              </a:rPr>
              <a:t>%20Graphics/helium.</a:t>
            </a:r>
            <a:r>
              <a:rPr lang="cs-CZ" sz="2000" dirty="0" err="1" smtClean="0">
                <a:solidFill>
                  <a:srgbClr val="FFFF00"/>
                </a:solidFill>
              </a:rPr>
              <a:t>jpg</a:t>
            </a:r>
            <a:endParaRPr lang="cs-CZ" sz="2000" dirty="0" smtClean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FFF00"/>
                </a:solidFill>
              </a:rPr>
              <a:t>http://www.carondelet.pvt.k12.ca.us/</a:t>
            </a:r>
            <a:r>
              <a:rPr lang="cs-CZ" sz="2000" dirty="0" err="1" smtClean="0">
                <a:solidFill>
                  <a:srgbClr val="FFFF00"/>
                </a:solidFill>
              </a:rPr>
              <a:t>PeriodicTable</a:t>
            </a:r>
            <a:r>
              <a:rPr lang="cs-CZ" sz="2000" dirty="0" smtClean="0">
                <a:solidFill>
                  <a:srgbClr val="FFFF00"/>
                </a:solidFill>
              </a:rPr>
              <a:t>/He/helium%20pic3.jpg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FFF00"/>
                </a:solidFill>
              </a:rPr>
              <a:t>http://p.vitalmx.com/photos/users/64/photos/717/s780_GY5L6688.jpg?1294221230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FFF00"/>
                </a:solidFill>
              </a:rPr>
              <a:t>http://www.</a:t>
            </a:r>
            <a:r>
              <a:rPr lang="cs-CZ" sz="2000" dirty="0" err="1" smtClean="0">
                <a:solidFill>
                  <a:srgbClr val="FFFF00"/>
                </a:solidFill>
              </a:rPr>
              <a:t>oblibene.com</a:t>
            </a:r>
            <a:r>
              <a:rPr lang="cs-CZ" sz="2000" dirty="0" smtClean="0">
                <a:solidFill>
                  <a:srgbClr val="FFFF00"/>
                </a:solidFill>
              </a:rPr>
              <a:t>/</a:t>
            </a:r>
            <a:r>
              <a:rPr lang="cs-CZ" sz="2000" dirty="0" err="1" smtClean="0">
                <a:solidFill>
                  <a:srgbClr val="FFFF00"/>
                </a:solidFill>
              </a:rPr>
              <a:t>userdata</a:t>
            </a:r>
            <a:r>
              <a:rPr lang="cs-CZ" sz="2000" dirty="0" smtClean="0">
                <a:solidFill>
                  <a:srgbClr val="FFFF00"/>
                </a:solidFill>
              </a:rPr>
              <a:t>/</a:t>
            </a:r>
            <a:r>
              <a:rPr lang="cs-CZ" sz="2000" dirty="0" err="1" smtClean="0">
                <a:solidFill>
                  <a:srgbClr val="FFFF00"/>
                </a:solidFill>
              </a:rPr>
              <a:t>shopimg</a:t>
            </a:r>
            <a:r>
              <a:rPr lang="cs-CZ" sz="2000" dirty="0" smtClean="0">
                <a:solidFill>
                  <a:srgbClr val="FFFF00"/>
                </a:solidFill>
              </a:rPr>
              <a:t>/</a:t>
            </a:r>
            <a:r>
              <a:rPr lang="cs-CZ" sz="2000" dirty="0" err="1" smtClean="0">
                <a:solidFill>
                  <a:srgbClr val="FFFF00"/>
                </a:solidFill>
              </a:rPr>
              <a:t>neonzlin</a:t>
            </a:r>
            <a:r>
              <a:rPr lang="cs-CZ" sz="2000" dirty="0" smtClean="0">
                <a:solidFill>
                  <a:srgbClr val="FFFF00"/>
                </a:solidFill>
              </a:rPr>
              <a:t>/Image/</a:t>
            </a:r>
            <a:r>
              <a:rPr lang="cs-CZ" sz="2000" dirty="0" err="1" smtClean="0">
                <a:solidFill>
                  <a:srgbClr val="FFFF00"/>
                </a:solidFill>
              </a:rPr>
              <a:t>img</a:t>
            </a:r>
            <a:r>
              <a:rPr lang="cs-CZ" sz="2000" dirty="0" smtClean="0">
                <a:solidFill>
                  <a:srgbClr val="FFFF00"/>
                </a:solidFill>
              </a:rPr>
              <a:t>/</a:t>
            </a:r>
            <a:r>
              <a:rPr lang="cs-CZ" sz="2000" dirty="0" err="1" smtClean="0">
                <a:solidFill>
                  <a:srgbClr val="FFFF00"/>
                </a:solidFill>
              </a:rPr>
              <a:t>velke</a:t>
            </a:r>
            <a:r>
              <a:rPr lang="cs-CZ" sz="2000" dirty="0" smtClean="0">
                <a:solidFill>
                  <a:srgbClr val="FFFF00"/>
                </a:solidFill>
              </a:rPr>
              <a:t>/neon_019.jpg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FFF00"/>
                </a:solidFill>
              </a:rPr>
              <a:t>http://www.hobart.k12.in.us/</a:t>
            </a:r>
            <a:r>
              <a:rPr lang="cs-CZ" sz="2000" dirty="0" err="1" smtClean="0">
                <a:solidFill>
                  <a:srgbClr val="FFFF00"/>
                </a:solidFill>
              </a:rPr>
              <a:t>ksms</a:t>
            </a:r>
            <a:r>
              <a:rPr lang="cs-CZ" sz="2000" dirty="0" smtClean="0">
                <a:solidFill>
                  <a:srgbClr val="FFFF00"/>
                </a:solidFill>
              </a:rPr>
              <a:t>/</a:t>
            </a:r>
            <a:r>
              <a:rPr lang="cs-CZ" sz="2000" dirty="0" err="1" smtClean="0">
                <a:solidFill>
                  <a:srgbClr val="FFFF00"/>
                </a:solidFill>
              </a:rPr>
              <a:t>PeriodicTable</a:t>
            </a:r>
            <a:r>
              <a:rPr lang="cs-CZ" sz="2000" dirty="0" smtClean="0">
                <a:solidFill>
                  <a:srgbClr val="FFFF00"/>
                </a:solidFill>
              </a:rPr>
              <a:t>/</a:t>
            </a:r>
            <a:r>
              <a:rPr lang="cs-CZ" sz="2000" dirty="0" err="1" smtClean="0">
                <a:solidFill>
                  <a:srgbClr val="FFFF00"/>
                </a:solidFill>
              </a:rPr>
              <a:t>About</a:t>
            </a:r>
            <a:r>
              <a:rPr lang="cs-CZ" sz="2000" dirty="0" smtClean="0">
                <a:solidFill>
                  <a:srgbClr val="FFFF00"/>
                </a:solidFill>
              </a:rPr>
              <a:t>%20Graphics/argon1.jpg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FFF00"/>
                </a:solidFill>
              </a:rPr>
              <a:t>http://pss.scdsb.on.ca/Departments/Science/SCH4U/Zac%20and%20Ben/Html's%20incase%20site%20doesn't%20upload/Argon%20light%20bulb.jpg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FFF00"/>
                </a:solidFill>
              </a:rPr>
              <a:t>http://img.ehowcdn.com/article-new/ehow/images/a07/3s/qg/uses-argon-welding-1.1-800x800.jpg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123</Words>
  <Application>Microsoft Office PowerPoint</Application>
  <PresentationFormat>Předvádění na obrazovce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Výchozí návrh</vt:lpstr>
      <vt:lpstr>Snímek 1</vt:lpstr>
      <vt:lpstr>VIII.A skupina </vt:lpstr>
      <vt:lpstr>Snímek 3</vt:lpstr>
      <vt:lpstr>   argon  - ve vzduchu je ho asi 1%                     (hned po N a O)                   - používá se jako ochranná                        a umělá atmosféra                    (družice, letadla, žárovky,…) </vt:lpstr>
      <vt:lpstr>Snímek 5</vt:lpstr>
      <vt:lpstr>Snímek 6</vt:lpstr>
    </vt:vector>
  </TitlesOfParts>
  <Company>Základní škola Moravské Budějovice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VZÁCNÉ   PLYNY                                           VIII.A skupina</dc:title>
  <dc:creator>kantor</dc:creator>
  <cp:lastModifiedBy>marsik</cp:lastModifiedBy>
  <cp:revision>18</cp:revision>
  <dcterms:created xsi:type="dcterms:W3CDTF">2008-10-21T11:08:36Z</dcterms:created>
  <dcterms:modified xsi:type="dcterms:W3CDTF">2013-02-20T20:54:01Z</dcterms:modified>
</cp:coreProperties>
</file>