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57" r:id="rId5"/>
    <p:sldId id="263" r:id="rId6"/>
    <p:sldId id="265" r:id="rId7"/>
    <p:sldId id="264" r:id="rId8"/>
    <p:sldId id="259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CB61"/>
    <a:srgbClr val="006600"/>
    <a:srgbClr val="008000"/>
    <a:srgbClr val="CCFF99"/>
    <a:srgbClr val="5BC992"/>
    <a:srgbClr val="E5FFCB"/>
    <a:srgbClr val="EBFFD7"/>
    <a:srgbClr val="E0FFC1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9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1A786-0014-4457-8A59-C86B4D4A2D7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210B0-6163-4696-A458-7687EC3D7DD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499C-58AA-4F32-AE7F-3B6181D6D4F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47505-063C-4F4D-BD9B-C59677D56B5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0FA94-AD36-4A83-BF20-052CDE4FF06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7A89B-4FFE-43E8-9E0A-A71C678C9F9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9E43C-FA77-4005-988E-652D9EBC424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FD61D-A575-484E-8749-85F80631B5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F5B83-BE06-49F0-AF8E-4AE15AC53D7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0C229-5844-42FF-BE7D-9CA8D0112FF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18E8B-67B6-431A-B235-D77BFE11D6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576603-E207-4B67-99A2-F232F44D7F8D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kdf.mff.cuni.cz/veletrh/sbornik/rozsirene/Rotter/images/s_obr04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kdf.mff.cuni.cz/veletrh/sbornik/rozsirene/Rotter/images/s_obr05.jpg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2" cstate="print"/>
          <a:srcRect t="12239"/>
          <a:stretch>
            <a:fillRect/>
          </a:stretch>
        </p:blipFill>
        <p:spPr bwMode="auto">
          <a:xfrm>
            <a:off x="4355976" y="476672"/>
            <a:ext cx="4392488" cy="8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99592" y="1052736"/>
            <a:ext cx="2880320" cy="1080120"/>
          </a:xfrm>
          <a:prstGeom prst="rect">
            <a:avLst/>
          </a:prstGeom>
          <a:solidFill>
            <a:srgbClr val="61CB61">
              <a:alpha val="4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DUSÍK</a:t>
            </a:r>
            <a:r>
              <a:rPr kumimoji="0" lang="cs-CZ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</a:t>
            </a:r>
          </a:p>
        </p:txBody>
      </p:sp>
      <p:pic>
        <p:nvPicPr>
          <p:cNvPr id="9218" name="Picture 2" descr="C:\Users\marsik\Desktop\new-nitrogen.jpg"/>
          <p:cNvPicPr>
            <a:picLocks noChangeAspect="1" noChangeArrowheads="1"/>
          </p:cNvPicPr>
          <p:nvPr/>
        </p:nvPicPr>
        <p:blipFill>
          <a:blip r:embed="rId3" cstate="print"/>
          <a:srcRect l="38010" t="14662" r="3221"/>
          <a:stretch>
            <a:fillRect/>
          </a:stretch>
        </p:blipFill>
        <p:spPr bwMode="auto">
          <a:xfrm>
            <a:off x="5436096" y="2132856"/>
            <a:ext cx="3283938" cy="3142916"/>
          </a:xfrm>
          <a:prstGeom prst="rect">
            <a:avLst/>
          </a:prstGeom>
          <a:noFill/>
        </p:spPr>
      </p:pic>
      <p:pic>
        <p:nvPicPr>
          <p:cNvPr id="9222" name="Picture 6" descr="http://timenewsfeed.files.wordpress.com/2012/10/liquidnitrogen.jpg?w=360&amp;h=240&amp;cro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453650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4221088"/>
            <a:ext cx="1600200" cy="1143000"/>
          </a:xfrm>
        </p:spPr>
        <p:txBody>
          <a:bodyPr/>
          <a:lstStyle/>
          <a:p>
            <a:r>
              <a:rPr lang="cs-CZ" sz="6000" b="1" baseline="-25000" dirty="0">
                <a:solidFill>
                  <a:srgbClr val="336600"/>
                </a:solidFill>
                <a:latin typeface="Trebuchet MS" pitchFamily="34" charset="0"/>
              </a:rPr>
              <a:t>7</a:t>
            </a:r>
            <a:r>
              <a:rPr lang="cs-CZ" sz="6000" b="1" dirty="0">
                <a:solidFill>
                  <a:srgbClr val="336600"/>
                </a:solidFill>
                <a:latin typeface="Trebuchet MS" pitchFamily="34" charset="0"/>
              </a:rPr>
              <a:t>N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23528" y="1268760"/>
            <a:ext cx="835292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volný dusík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se nachází ve vzduchu (78%)</a:t>
            </a:r>
          </a:p>
          <a:p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3200" dirty="0">
                <a:latin typeface="Arial" pitchFamily="34" charset="0"/>
                <a:cs typeface="Arial" pitchFamily="34" charset="0"/>
              </a:rPr>
              <a:t> vázaný ve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sloučeninách, např. dusík je v </a:t>
            </a:r>
          </a:p>
          <a:p>
            <a:r>
              <a:rPr lang="cs-CZ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půdě obsažen v dusičnanech, které se v  </a:t>
            </a:r>
          </a:p>
          <a:p>
            <a:r>
              <a:rPr lang="cs-CZ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rostlinách mění na bílkoviny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2664296" cy="720080"/>
          </a:xfrm>
          <a:prstGeom prst="rect">
            <a:avLst/>
          </a:prstGeom>
          <a:solidFill>
            <a:srgbClr val="61CB61">
              <a:alpha val="42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Výskyt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</a:t>
            </a:r>
          </a:p>
        </p:txBody>
      </p:sp>
      <p:pic>
        <p:nvPicPr>
          <p:cNvPr id="5130" name="Picture 10" descr="C:\Users\marsik\Desktop\Nitrogen_cycle_c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0626" y="3645024"/>
            <a:ext cx="538662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268760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bezbarvý plyn, velmi stálý, tvoří dvouatomové </a:t>
            </a:r>
          </a:p>
          <a:p>
            <a:r>
              <a:rPr lang="cs-CZ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molekuly N</a:t>
            </a:r>
            <a:r>
              <a:rPr lang="cs-CZ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, s jinými prvky za normálních  </a:t>
            </a:r>
          </a:p>
          <a:p>
            <a:r>
              <a:rPr lang="cs-CZ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podmínek nereaguje (inertní plyn)</a:t>
            </a:r>
          </a:p>
          <a:p>
            <a:pPr>
              <a:buFontTx/>
              <a:buChar char="-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v dusíku látky nehoří !</a:t>
            </a:r>
          </a:p>
          <a:p>
            <a:pPr>
              <a:buFontTx/>
              <a:buChar char="-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významný je i kapalný dusík </a:t>
            </a:r>
          </a:p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  (teplota - 196°C)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3240360" cy="720080"/>
          </a:xfrm>
          <a:prstGeom prst="rect">
            <a:avLst/>
          </a:prstGeom>
          <a:solidFill>
            <a:srgbClr val="61CB61">
              <a:alpha val="42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Vlastnosti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</a:t>
            </a:r>
            <a:endParaRPr kumimoji="0" lang="cs-CZ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6" name="Picture 9" descr="http://www.cuketka.cz/pic/cuketka.cz_molekularni_mixologie5.jpg"/>
          <p:cNvPicPr>
            <a:picLocks noChangeAspect="1" noChangeArrowheads="1"/>
          </p:cNvPicPr>
          <p:nvPr/>
        </p:nvPicPr>
        <p:blipFill>
          <a:blip r:embed="rId2" cstate="print"/>
          <a:srcRect t="7087"/>
          <a:stretch>
            <a:fillRect/>
          </a:stretch>
        </p:blipFill>
        <p:spPr bwMode="auto">
          <a:xfrm>
            <a:off x="4644008" y="3861048"/>
            <a:ext cx="4032448" cy="2809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534400" cy="579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destilací </a:t>
            </a:r>
            <a:r>
              <a:rPr lang="cs-CZ" dirty="0">
                <a:latin typeface="Arial" pitchFamily="34" charset="0"/>
                <a:cs typeface="Arial" pitchFamily="34" charset="0"/>
              </a:rPr>
              <a:t>zkapalněného vzduchu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přeprava </a:t>
            </a:r>
            <a:r>
              <a:rPr lang="cs-CZ" dirty="0">
                <a:latin typeface="Arial" pitchFamily="34" charset="0"/>
                <a:cs typeface="Arial" pitchFamily="34" charset="0"/>
              </a:rPr>
              <a:t>v lahvích se </a:t>
            </a:r>
            <a:r>
              <a:rPr lang="cs-CZ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zeleným </a:t>
            </a:r>
            <a:r>
              <a:rPr lang="cs-CZ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pruhem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>
              <a:solidFill>
                <a:srgbClr val="008000"/>
              </a:solidFill>
              <a:latin typeface="Trebuchet MS" pitchFamily="34" charset="0"/>
            </a:endParaRPr>
          </a:p>
        </p:txBody>
      </p:sp>
      <p:pic>
        <p:nvPicPr>
          <p:cNvPr id="6153" name="Picture 9" descr="http://www.oxywise.com/img/cylin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24944"/>
            <a:ext cx="3649588" cy="3649588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2808312" cy="720080"/>
          </a:xfrm>
          <a:prstGeom prst="rect">
            <a:avLst/>
          </a:prstGeom>
          <a:solidFill>
            <a:srgbClr val="61CB61">
              <a:alpha val="42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Výroba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</a:t>
            </a:r>
            <a:endParaRPr kumimoji="0" lang="cs-CZ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712968" cy="43924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Trebuchet MS" pitchFamily="34" charset="0"/>
              </a:rPr>
              <a:t>ochranná atmosféra při práci s hořlavinami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>
                <a:latin typeface="Trebuchet MS" pitchFamily="34" charset="0"/>
              </a:rPr>
              <a:t>o</a:t>
            </a:r>
            <a:r>
              <a:rPr lang="cs-CZ" dirty="0" smtClean="0">
                <a:latin typeface="Trebuchet MS" pitchFamily="34" charset="0"/>
              </a:rPr>
              <a:t>chranná atmosféra pro balení potravin (</a:t>
            </a:r>
            <a:r>
              <a:rPr lang="cs-CZ" dirty="0" err="1" smtClean="0">
                <a:latin typeface="Trebuchet MS" pitchFamily="34" charset="0"/>
              </a:rPr>
              <a:t>chipsy</a:t>
            </a:r>
            <a:r>
              <a:rPr lang="cs-CZ" dirty="0" smtClean="0">
                <a:latin typeface="Trebuchet MS" pitchFamily="34" charset="0"/>
              </a:rPr>
              <a:t>,…)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>
                <a:latin typeface="Trebuchet MS" pitchFamily="34" charset="0"/>
              </a:rPr>
              <a:t>v</a:t>
            </a:r>
            <a:r>
              <a:rPr lang="cs-CZ" dirty="0" smtClean="0">
                <a:latin typeface="Trebuchet MS" pitchFamily="34" charset="0"/>
              </a:rPr>
              <a:t>ýroba amoniaku, dusíkatých hnojiv, výbušnin (TNT, dynamit)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b="1" dirty="0">
                <a:latin typeface="Trebuchet MS" pitchFamily="34" charset="0"/>
              </a:rPr>
              <a:t>k</a:t>
            </a:r>
            <a:r>
              <a:rPr lang="cs-CZ" b="1" dirty="0" smtClean="0">
                <a:latin typeface="Trebuchet MS" pitchFamily="34" charset="0"/>
              </a:rPr>
              <a:t>apalný dusík</a:t>
            </a:r>
            <a:r>
              <a:rPr lang="cs-CZ" dirty="0" smtClean="0">
                <a:latin typeface="Trebuchet MS" pitchFamily="34" charset="0"/>
              </a:rPr>
              <a:t>:</a:t>
            </a:r>
            <a:r>
              <a:rPr lang="cs-CZ" b="1" dirty="0" smtClean="0">
                <a:latin typeface="Trebuchet MS" pitchFamily="34" charset="0"/>
              </a:rPr>
              <a:t> </a:t>
            </a:r>
            <a:r>
              <a:rPr lang="cs-CZ" b="1" dirty="0" smtClean="0">
                <a:latin typeface="Trebuchet MS" pitchFamily="34" charset="0"/>
                <a:sym typeface="Wingdings"/>
              </a:rPr>
              <a:t> </a:t>
            </a:r>
            <a:r>
              <a:rPr lang="cs-CZ" dirty="0" smtClean="0">
                <a:latin typeface="Trebuchet MS" pitchFamily="34" charset="0"/>
              </a:rPr>
              <a:t>chlazení a mražení potravin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 smtClean="0">
                <a:latin typeface="Trebuchet MS" pitchFamily="34" charset="0"/>
              </a:rPr>
              <a:t>				    </a:t>
            </a:r>
            <a:r>
              <a:rPr lang="cs-CZ" b="1" dirty="0" smtClean="0">
                <a:latin typeface="Trebuchet MS" pitchFamily="34" charset="0"/>
                <a:sym typeface="Wingdings"/>
              </a:rPr>
              <a:t> </a:t>
            </a:r>
            <a:r>
              <a:rPr lang="cs-CZ" dirty="0" smtClean="0">
                <a:latin typeface="Trebuchet MS" pitchFamily="34" charset="0"/>
              </a:rPr>
              <a:t>uchovávání biologických 				      materiálů ve zdravotnictví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260648"/>
            <a:ext cx="2808312" cy="720080"/>
          </a:xfrm>
          <a:prstGeom prst="rect">
            <a:avLst/>
          </a:prstGeom>
          <a:solidFill>
            <a:srgbClr val="61CB61">
              <a:alpha val="42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Použití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</a:t>
            </a:r>
            <a:endParaRPr kumimoji="0" lang="cs-CZ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7" name="Picture 2" descr="http://www.messergroup.com/cz/Produkte/Zdravotnictvi/Uchov__v__n___a_transport_biologick__ch_materi__l__/C__Prenos_citrix_O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1" y="4293097"/>
            <a:ext cx="342895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gromanual.cz/userfiles/image/clanky/hnojiva_kollant/univerz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096344" cy="3096344"/>
          </a:xfrm>
          <a:prstGeom prst="rect">
            <a:avLst/>
          </a:prstGeom>
          <a:noFill/>
        </p:spPr>
      </p:pic>
      <p:pic>
        <p:nvPicPr>
          <p:cNvPr id="4" name="Picture 4" descr="http://www.gastronews.cz/pictures/a-SX185DT7J9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4104456" cy="2723868"/>
          </a:xfrm>
          <a:prstGeom prst="rect">
            <a:avLst/>
          </a:prstGeom>
          <a:noFill/>
        </p:spPr>
      </p:pic>
      <p:pic>
        <p:nvPicPr>
          <p:cNvPr id="25604" name="Picture 4" descr="http://www.facestar.cz/images/gallery/566/Nejoblibenejsi_chipsy_v_Ceske_republice_jsou_sole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2394">
            <a:off x="5292075" y="4217177"/>
            <a:ext cx="1443010" cy="2237225"/>
          </a:xfrm>
          <a:prstGeom prst="rect">
            <a:avLst/>
          </a:prstGeom>
          <a:noFill/>
        </p:spPr>
      </p:pic>
      <p:pic>
        <p:nvPicPr>
          <p:cNvPr id="25606" name="Picture 6" descr="http://farm1.staticflickr.com/29/91980377_3a0bad5071.jpg"/>
          <p:cNvPicPr>
            <a:picLocks noChangeAspect="1" noChangeArrowheads="1"/>
          </p:cNvPicPr>
          <p:nvPr/>
        </p:nvPicPr>
        <p:blipFill>
          <a:blip r:embed="rId5" cstate="print"/>
          <a:srcRect l="1134" r="1134" b="758"/>
          <a:stretch>
            <a:fillRect/>
          </a:stretch>
        </p:blipFill>
        <p:spPr bwMode="auto">
          <a:xfrm>
            <a:off x="4139952" y="188640"/>
            <a:ext cx="4680520" cy="3555107"/>
          </a:xfrm>
          <a:prstGeom prst="rect">
            <a:avLst/>
          </a:prstGeom>
          <a:noFill/>
        </p:spPr>
      </p:pic>
      <p:pic>
        <p:nvPicPr>
          <p:cNvPr id="25608" name="Picture 8" descr="http://www.hexal-elements.de/sandoz_ca/2/images/products/5960_v_nitroglycerin_5mg-240x2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933056"/>
            <a:ext cx="2286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g.denik.cz/43/69/ftg_barman_02_denik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6366"/>
            <a:ext cx="5796136" cy="4171634"/>
          </a:xfrm>
          <a:prstGeom prst="rect">
            <a:avLst/>
          </a:prstGeom>
          <a:noFill/>
        </p:spPr>
      </p:pic>
      <p:pic>
        <p:nvPicPr>
          <p:cNvPr id="5" name="Picture 3" descr="http://www.blackeye.sk/obrazky/obsah/zapisy/Dusik_prom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9968" y="0"/>
            <a:ext cx="547403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Miloš Rotter: Pokusy s kapalným dusíkem - Nafouknutý gumový balónek před ochlazením v kapalném dusíku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5334000" cy="3994150"/>
          </a:xfrm>
          <a:prstGeom prst="rect">
            <a:avLst/>
          </a:prstGeom>
          <a:noFill/>
        </p:spPr>
      </p:pic>
      <p:pic>
        <p:nvPicPr>
          <p:cNvPr id="8194" name="Picture 2" descr="Miloš Rotter: Pokusy s kapalným dusíkem - Gumový balónek po ochlazení kapalným dusíkem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962400" y="2976563"/>
            <a:ext cx="5181600" cy="3881437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536" y="5373216"/>
            <a:ext cx="4346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umový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balónek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ochlazení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cs-CZ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kapalným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dusíkem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79912" y="260648"/>
            <a:ext cx="52200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afouknutý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gumový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balónek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cs-CZ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cs-CZ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ř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ed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ochlazením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v 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kapalném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dusíku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0648"/>
            <a:ext cx="8568952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kern="0" dirty="0">
                <a:latin typeface="Arial" pitchFamily="34" charset="0"/>
                <a:cs typeface="Arial" pitchFamily="34" charset="0"/>
              </a:rPr>
              <a:t>Zdroje: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cs-CZ" sz="11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http://images.lctmag.com/post/new-nitrogen.jpg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http://timenewsfeed.files.wordpress.com/2012/10/liquidnitrogen.jpg?w=360&amp;h=240&amp;crop=1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oxywise.com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cs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product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tlakove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-lahve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cuketka.cz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/pic/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cuketka.cz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molekularni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_mixologie5.jpg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http://upload.wikimedia.org/wikipedia/commons/thumb/3/3e/Nitrogen_cycle_cs.svg/400px-Nitrogen_cycle_cs.svg.png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messergroup.com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/Produkte/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Zdravotnictvi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Uchov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__v__n___a_transport_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biologick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__ch_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materi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__l__/C__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Prenos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citrix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_Ob2.jpg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gastronews.cz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pictures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/a-SX185DT7J9-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small.jpg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blackeye.sk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obrazky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/obsah/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zapisy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Dusik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_promo1.jpg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http://g.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denik.cz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/43/69/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ftg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_barman_02_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denik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-1024.jpg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agromanual.cz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userfiles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/image/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clanky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/hnojiva_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kollant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univerzal.jpg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facestar.cz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gourmet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smazene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krupave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-a-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hlavne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ceske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jiz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-30-let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http://farm1.staticflickr.com/29/91980377_3a0bad5071.jpg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194</Words>
  <Application>Microsoft Office PowerPoint</Application>
  <PresentationFormat>Předvádění na obrazovce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Times New Roman</vt:lpstr>
      <vt:lpstr>Trebuchet MS</vt:lpstr>
      <vt:lpstr>Arial Unicode MS</vt:lpstr>
      <vt:lpstr>Default Design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marsik</dc:creator>
  <cp:lastModifiedBy>marsik</cp:lastModifiedBy>
  <cp:revision>15</cp:revision>
  <dcterms:created xsi:type="dcterms:W3CDTF">1601-01-01T00:00:00Z</dcterms:created>
  <dcterms:modified xsi:type="dcterms:W3CDTF">2013-02-02T22:56:22Z</dcterms:modified>
</cp:coreProperties>
</file>