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61" r:id="rId6"/>
    <p:sldId id="265" r:id="rId7"/>
    <p:sldId id="264" r:id="rId8"/>
    <p:sldId id="266" r:id="rId9"/>
    <p:sldId id="263" r:id="rId10"/>
    <p:sldId id="267" r:id="rId11"/>
    <p:sldId id="268" r:id="rId12"/>
    <p:sldId id="269" r:id="rId13"/>
    <p:sldId id="270" r:id="rId14"/>
    <p:sldId id="25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9AB"/>
    <a:srgbClr val="FDE8D7"/>
    <a:srgbClr val="FBC69B"/>
    <a:srgbClr val="F8A15A"/>
    <a:srgbClr val="F692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179512" y="5877272"/>
            <a:ext cx="4248472" cy="83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9512" y="476672"/>
            <a:ext cx="6840760" cy="1008112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VÝROBA ŽELEZA A OCELI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2" descr="http://i3.cn.cz/1151299946_200606260004_EE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536504" cy="2876144"/>
          </a:xfrm>
          <a:prstGeom prst="rect">
            <a:avLst/>
          </a:prstGeom>
          <a:noFill/>
        </p:spPr>
      </p:pic>
      <p:pic>
        <p:nvPicPr>
          <p:cNvPr id="2051" name="Picture 3" descr="C:\Users\marsik\Desktop\Nepojmenovaný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372110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96" y="1124744"/>
            <a:ext cx="7056784" cy="2448272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None/>
            </a:pPr>
            <a:r>
              <a:rPr lang="cs-CZ" sz="3200" dirty="0" smtClean="0"/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obsahuje asi 4% C, dále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Mn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Si, P, S,…  </a:t>
            </a:r>
          </a:p>
          <a:p>
            <a:pPr>
              <a:buFont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- litina je pevná, tvrdá, ale křehká</a:t>
            </a:r>
          </a:p>
          <a:p>
            <a:pPr>
              <a:buFont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- většina se dále upravuje na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ocel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radiátory, kotle, kašny, krby, grily,</a:t>
            </a:r>
          </a:p>
          <a:p>
            <a:pPr>
              <a:buFontTx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poklopy na kanál, brány, mříže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116632"/>
            <a:ext cx="8496944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surové železo neboli litina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554" name="Picture 2" descr="http://kamna.unas.cz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385393"/>
            <a:ext cx="1741187" cy="2331639"/>
          </a:xfrm>
          <a:prstGeom prst="rect">
            <a:avLst/>
          </a:prstGeom>
          <a:noFill/>
        </p:spPr>
      </p:pic>
      <p:pic>
        <p:nvPicPr>
          <p:cNvPr id="23556" name="Picture 4" descr="http://g.denik.cz/1/60/5205897-praha-poklop-kanal-25_denik-380.jpg"/>
          <p:cNvPicPr>
            <a:picLocks noChangeAspect="1" noChangeArrowheads="1"/>
          </p:cNvPicPr>
          <p:nvPr/>
        </p:nvPicPr>
        <p:blipFill>
          <a:blip r:embed="rId4" cstate="print"/>
          <a:srcRect l="5968" r="5968"/>
          <a:stretch>
            <a:fillRect/>
          </a:stretch>
        </p:blipFill>
        <p:spPr bwMode="auto">
          <a:xfrm>
            <a:off x="107504" y="3933056"/>
            <a:ext cx="1860102" cy="1584176"/>
          </a:xfrm>
          <a:prstGeom prst="rect">
            <a:avLst/>
          </a:prstGeom>
          <a:noFill/>
        </p:spPr>
      </p:pic>
      <p:pic>
        <p:nvPicPr>
          <p:cNvPr id="23560" name="Picture 8" descr="http://www.mival.cz/storage/photo/eshop/large/litinovy_plot_vcetne_brany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861048"/>
            <a:ext cx="2195736" cy="2927648"/>
          </a:xfrm>
          <a:prstGeom prst="rect">
            <a:avLst/>
          </a:prstGeom>
          <a:noFill/>
        </p:spPr>
      </p:pic>
      <p:pic>
        <p:nvPicPr>
          <p:cNvPr id="23562" name="Picture 10" descr="https://kotly.com.pl/produkty_img/2487/0611489ab34d2d28b25e9fbd743383ce.jpg"/>
          <p:cNvPicPr>
            <a:picLocks noChangeAspect="1" noChangeArrowheads="1"/>
          </p:cNvPicPr>
          <p:nvPr/>
        </p:nvPicPr>
        <p:blipFill>
          <a:blip r:embed="rId6" cstate="print"/>
          <a:srcRect l="15118" t="35906" r="23307" b="3780"/>
          <a:stretch>
            <a:fillRect/>
          </a:stretch>
        </p:blipFill>
        <p:spPr bwMode="auto">
          <a:xfrm>
            <a:off x="4355976" y="3717032"/>
            <a:ext cx="2338719" cy="2291037"/>
          </a:xfrm>
          <a:prstGeom prst="rect">
            <a:avLst/>
          </a:prstGeom>
          <a:noFill/>
        </p:spPr>
      </p:pic>
      <p:pic>
        <p:nvPicPr>
          <p:cNvPr id="23564" name="Picture 12" descr="http://www.tptools.cz/fotky10481/fotos/gen320/gen__vyr_1364gril-liti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653136"/>
            <a:ext cx="2088232" cy="208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556792"/>
            <a:ext cx="8640960" cy="4176464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None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z litiny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se v ocelárnách vyrábí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různé druhy ocelí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zkujňování oceli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odstraňování uhlíku a dalších</a:t>
            </a:r>
          </a:p>
          <a:p>
            <a:pPr>
              <a:buFont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               prvků z roztavené litiny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ocel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obsahuje maximálně 1,7% uhlíku</a:t>
            </a:r>
          </a:p>
          <a:p>
            <a:pPr>
              <a:buFont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- ocel je pružnější a dá se obrábět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vlastnosti oceli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se vylepšují také přidáním </a:t>
            </a:r>
          </a:p>
          <a:p>
            <a:pPr>
              <a:buFont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některých dalších kovů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Cr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, Ni, V, W, Ti,…)</a:t>
            </a:r>
          </a:p>
          <a:p>
            <a:r>
              <a:rPr lang="cs-CZ" sz="2800" b="1" dirty="0" smtClean="0">
                <a:solidFill>
                  <a:srgbClr val="FFFF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nářadí, kolejnice, mosty, stavební nástroje,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nerez ocel, lékařské nástroje, turbíny, …</a:t>
            </a:r>
            <a:endParaRPr lang="cs-CZ" sz="2800" b="1" dirty="0" smtClean="0">
              <a:solidFill>
                <a:srgbClr val="FFFF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332656"/>
            <a:ext cx="3744416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výroba oceli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naradiweb.cz/wp-content/uploads/2010/08/naradi-1-300x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668025" cy="2232248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7/7f/Eiffelova_vez_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2700299" cy="3600399"/>
          </a:xfrm>
          <a:prstGeom prst="rect">
            <a:avLst/>
          </a:prstGeom>
          <a:noFill/>
        </p:spPr>
      </p:pic>
      <p:pic>
        <p:nvPicPr>
          <p:cNvPr id="24582" name="Picture 6" descr="http://www.vseprokuchyne.cz/cms/vseprokuchyne/products/kuchynske-nadobi/sada-hrncu-berghoff-ze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6632"/>
            <a:ext cx="2983757" cy="2160240"/>
          </a:xfrm>
          <a:prstGeom prst="rect">
            <a:avLst/>
          </a:prstGeom>
          <a:noFill/>
        </p:spPr>
      </p:pic>
      <p:pic>
        <p:nvPicPr>
          <p:cNvPr id="24584" name="Picture 8" descr="http://www.stribrne-sperky-nausnice.cz/fotky18038/fotos/_vyrn_5507___naramky_chirurgicka_oc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836712"/>
            <a:ext cx="1728192" cy="1728192"/>
          </a:xfrm>
          <a:prstGeom prst="rect">
            <a:avLst/>
          </a:prstGeom>
          <a:noFill/>
        </p:spPr>
      </p:pic>
      <p:pic>
        <p:nvPicPr>
          <p:cNvPr id="24586" name="Picture 10" descr="http://www.edb.cz/grmat/poptavky/36470x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827918" y="4533122"/>
            <a:ext cx="2640292" cy="1728192"/>
          </a:xfrm>
          <a:prstGeom prst="rect">
            <a:avLst/>
          </a:prstGeom>
          <a:noFill/>
        </p:spPr>
      </p:pic>
      <p:pic>
        <p:nvPicPr>
          <p:cNvPr id="24590" name="Picture 14" descr="http://secondglobe.com/wp-content/uploads/2013/08/Harbour_Bridge_Sydn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37911"/>
            <a:ext cx="3528392" cy="2447473"/>
          </a:xfrm>
          <a:prstGeom prst="rect">
            <a:avLst/>
          </a:prstGeom>
          <a:noFill/>
        </p:spPr>
      </p:pic>
      <p:pic>
        <p:nvPicPr>
          <p:cNvPr id="24588" name="Picture 12" descr="http://www.svet-bydleni.cz/wp-content/uploads/2013/11/Akros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2420888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3528" y="116632"/>
            <a:ext cx="3384376" cy="792088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doplň text: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980728"/>
            <a:ext cx="9036496" cy="5760640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Surové železo se vyrábí v hutích ve ………………... .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Surovinou pro výrobu železa jsou ………………..,  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……… a …………… 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Mezi železné rudy patří ……….…., limonit, …..….…, 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a siderit.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Ve vysoké peci za vysokých teplot probíhá redukce 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…….…. . Surové železo neboli ……… se usazuje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na dně, na něm plave …………. 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Jednou za 2 – 3 hodiny se provádí ………… železa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a strusky. Litina má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vysoký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obsah …..……,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který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způsobuje, že je litina ..…….,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ale zároveň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………... .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Proto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většinou zpracovává v ..………..…..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…... 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Její vlastnosti se vylepšují přidáním ………, např. …….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12160" y="1033572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vysoké peci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07904" y="5282044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pevná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84368" y="566124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ocel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6087" y="5661248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ocelárnách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84368" y="6074132"/>
            <a:ext cx="112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Ni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40152" y="6093296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kovů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68578" y="2257708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hematit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040654" y="2257708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magnetit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3553852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železa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220072" y="3553852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litina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26614" y="3985900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struska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4417948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odpich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652120" y="484999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uhlíku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899168" y="5282044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křehká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652120" y="1465620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elezné rudy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28" y="1897668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koks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63688" y="1897668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vápenec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http://i3.cn.cz/1151299946_200606260004_EEE_1.jpg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slideshare.net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kchtul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-kovy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pavelzubek.cz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/vysoka-pec-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arcelormittal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ostrava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-238.jpg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topgeo.de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bilder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/magnetit_11144.jpg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http://upload.wikimedia.org/wikipedia/commons/f/fc/Mineral_Olixisto_GDFL101.jpg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http://upload.wikimedia.org/wikipedia/commons/2/2a/Mineral_Limonita_GDFL120.jpg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https://web.natur.cuni.cz/ugmnz/mineral/mineral/fotv/siderit_2.jpg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http://img.ihned.cz/attachment.php/930/31043930/iost58EF7MNOjl6PQdfhqrz1w29ARVmn/nwr-koksovna-okk-kokosovny.JPG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abcservice.cz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_sortiment/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sor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_2435.jpg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http://im.novinky.cz/mynews/512/55127-top_foto1-nr7uf.jpg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dolnioblastvitkovice.cz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/default/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file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download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/id/14116/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inline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/1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http://kodiak.rajce.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idnes.cz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/Ing._Stach_-_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Vysoke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_pece_Nova_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hut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/#Odpich_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suroveho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zeleza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_pres_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piskove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_loze_do_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veronik.JPG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trz.cz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/struska_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vylevani.jpg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ua.all.biz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catalog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/1132722.jpeg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http://kamna.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unas.cz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/image001.jpg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http://g.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denik.cz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/1/60/5205897-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praha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-poklop-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kanal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-25_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denik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-380.jpg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mival.cz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storage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photo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eshop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litinovy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_plot_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vcetne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brany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_01.jpg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https://kotly.com.pl/produkty_img/2487/0611489ab34d2d28b25e9fbd743383ce.jpg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tptools.cz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/fotky10481/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/gen320/gen__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vyr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_1364gril-litina.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naradiweb.cz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/2010/08/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naradi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-1-300x251.jpg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http://upload.wikimedia.org/wikipedia/commons/7/7f/Eiffelova_vez_2006.jpg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vseprokuchyne.cz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cms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vseprokuchyne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kuchynske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nadobi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/sada-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hrncu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berghoff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-zeno.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stribrne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sperky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nausnice.cz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/fotky18038/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vyrn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_5507___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naramky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chirurgicka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_ocel.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edb.cz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grmat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poptavky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/36470x1.jpg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svet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-bydleni.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/2013/11/Akros1.jpg</a:t>
            </a: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pavelzubek.cz/photos/vysoka-pec-arcelormittal-ostrava-cz-238.jpg"/>
          <p:cNvPicPr>
            <a:picLocks noChangeAspect="1" noChangeArrowheads="1"/>
          </p:cNvPicPr>
          <p:nvPr/>
        </p:nvPicPr>
        <p:blipFill>
          <a:blip r:embed="rId2" cstate="print"/>
          <a:srcRect b="4535"/>
          <a:stretch>
            <a:fillRect/>
          </a:stretch>
        </p:blipFill>
        <p:spPr bwMode="auto">
          <a:xfrm>
            <a:off x="323528" y="1196752"/>
            <a:ext cx="3732133" cy="5344378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51520" y="188640"/>
            <a:ext cx="6048672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Výroba surového železa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366" name="Picture 6" descr="C:\Users\marsik\Desktop\Nepojmenovaný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404"/>
            <a:ext cx="4032448" cy="5205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.novinky.cz/mynews/512/55127-top_foto1-nr7u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6263415" cy="352839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63888" y="3861048"/>
            <a:ext cx="5184576" cy="2808312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- 30 až 40 m vysoká,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15 m široká šachtová pec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z oceli, uvnitř je vyzděna  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ohnivzdorným materiálem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pracuje nepřetržitě až 10 let,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pak odstávka (opravuje se)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23528" y="3933056"/>
            <a:ext cx="2880320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vysoká pec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3" y="1268760"/>
            <a:ext cx="4392488" cy="2664296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1) železná ruda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4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magnetit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hematit 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limonit  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n H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cs-CZ" sz="2800" baseline="-25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siderit   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116632"/>
            <a:ext cx="2880320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suroviny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386" name="Picture 2" descr="http://www.topgeo.de/bilder/magnetit_11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2736304" cy="2084152"/>
          </a:xfrm>
          <a:prstGeom prst="rect">
            <a:avLst/>
          </a:prstGeom>
          <a:noFill/>
        </p:spPr>
      </p:pic>
      <p:pic>
        <p:nvPicPr>
          <p:cNvPr id="16388" name="Picture 4" descr="http://upload.wikimedia.org/wikipedia/commons/f/fc/Mineral_Olixisto_GDFL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688298" cy="2016224"/>
          </a:xfrm>
          <a:prstGeom prst="rect">
            <a:avLst/>
          </a:prstGeom>
          <a:noFill/>
        </p:spPr>
      </p:pic>
      <p:pic>
        <p:nvPicPr>
          <p:cNvPr id="16390" name="Picture 6" descr="http://upload.wikimedia.org/wikipedia/commons/2/2a/Mineral_Limonita_GDFL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3024336" cy="2281694"/>
          </a:xfrm>
          <a:prstGeom prst="rect">
            <a:avLst/>
          </a:prstGeom>
          <a:noFill/>
        </p:spPr>
      </p:pic>
      <p:pic>
        <p:nvPicPr>
          <p:cNvPr id="16392" name="Picture 8" descr="https://web.natur.cuni.cz/ugmnz/mineral/mineral/fotv/siderit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581128"/>
            <a:ext cx="2808312" cy="210623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300192" y="188640"/>
            <a:ext cx="114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magnetit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452320" y="2420888"/>
            <a:ext cx="114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hematit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40152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limonit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44371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siderit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124744"/>
            <a:ext cx="4896544" cy="1512168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2) koks (z černého uhlí)</a:t>
            </a:r>
          </a:p>
          <a:p>
            <a:pPr marR="0" lvl="0" indent="-324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- je to téměř čistý uhlík </a:t>
            </a:r>
          </a:p>
          <a:p>
            <a:pPr marR="0" lvl="0" indent="-324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a slouží k redukci železa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7410" name="Picture 2" descr="http://img.ihned.cz/attachment.php/930/31043930/iost58EF7MNOjl6PQdfhqrz1w29ARVmn/nwr-koksovna-okk-kokosovny.JPG"/>
          <p:cNvPicPr>
            <a:picLocks noChangeAspect="1" noChangeArrowheads="1"/>
          </p:cNvPicPr>
          <p:nvPr/>
        </p:nvPicPr>
        <p:blipFill>
          <a:blip r:embed="rId2" cstate="print"/>
          <a:srcRect t="11182" r="29606"/>
          <a:stretch>
            <a:fillRect/>
          </a:stretch>
        </p:blipFill>
        <p:spPr bwMode="auto">
          <a:xfrm>
            <a:off x="5148064" y="620688"/>
            <a:ext cx="3849813" cy="2736304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923928" y="4797152"/>
            <a:ext cx="4896544" cy="1152128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3) vápenec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CaCO</a:t>
            </a:r>
            <a:r>
              <a:rPr kumimoji="0" lang="cs-CZ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  <a:p>
            <a:pPr marR="0" lvl="0" indent="-324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- napomáhá tvoření strusky</a:t>
            </a:r>
          </a:p>
        </p:txBody>
      </p:sp>
      <p:pic>
        <p:nvPicPr>
          <p:cNvPr id="17414" name="Picture 6" descr="http://www.abcservice.cz/img_sortiment/sor_2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528392" cy="27168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124744"/>
            <a:ext cx="6048672" cy="3744416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- vysoušení surovin: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. nH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  →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nH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- spalování koksu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C  +  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→  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C  →  2CO</a:t>
            </a: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- redukce železa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3C  →  2Fe  +  3CO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3CO  →  2Fe  +  3CO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116632"/>
            <a:ext cx="8496944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reakce, které probíhají ve vysoké peci: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5085184"/>
            <a:ext cx="6840760" cy="1512168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- odpich surového železa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strusky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cs-CZ" sz="2800" dirty="0" smtClean="0">
                <a:latin typeface="Arial" pitchFamily="34" charset="0"/>
                <a:cs typeface="Arial" pitchFamily="34" charset="0"/>
              </a:rPr>
              <a:t>    ze spodní části vysoké pece se provádí vždy asi po 2 - 3 hodinách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C:\Users\marsik\Desktop\Nepojmenovaný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234856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dpich_suroveho_zeleza_pres_piskove_loze_do_vero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868144" y="260648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odpich železa</a:t>
            </a:r>
            <a:endParaRPr lang="cs-CZ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rz.cz/images/struska_vylev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7704856" cy="43318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779912" y="2492896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vylévání strusky</a:t>
            </a:r>
            <a:endParaRPr lang="cs-CZ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331640" y="188640"/>
            <a:ext cx="7632848" cy="1656184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struska</a:t>
            </a: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lave na roztaveném železe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a chrání ho před oxidací kyslíkem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- používá se ve stavebnictví</a:t>
            </a: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484" name="Picture 4" descr="http://www.ua.all.biz/img/ua/catalog/11327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365104"/>
            <a:ext cx="8229600" cy="182879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260648"/>
            <a:ext cx="7272808" cy="1872208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Blip>
                <a:blip r:embed="rId2"/>
              </a:buBlip>
              <a:defRPr/>
            </a:pP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v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ČR jsou vysoké pece v Ostravě –      </a:t>
            </a:r>
          </a:p>
          <a:p>
            <a:pPr lvl="0">
              <a:spcBef>
                <a:spcPct val="0"/>
              </a:spcBef>
              <a:defRPr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cs-CZ" sz="3200" dirty="0" err="1" smtClean="0">
                <a:latin typeface="Arial" pitchFamily="34" charset="0"/>
                <a:cs typeface="Arial" pitchFamily="34" charset="0"/>
              </a:rPr>
              <a:t>ArcelorMittal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err="1" smtClean="0">
                <a:latin typeface="Arial" pitchFamily="34" charset="0"/>
                <a:cs typeface="Arial" pitchFamily="34" charset="0"/>
              </a:rPr>
              <a:t>Steel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Ostrava </a:t>
            </a:r>
          </a:p>
          <a:p>
            <a:pPr lvl="0">
              <a:spcBef>
                <a:spcPct val="0"/>
              </a:spcBef>
              <a:defRPr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   a v Třineckých železárnách</a:t>
            </a:r>
            <a:endParaRPr kumimoji="0" lang="cs-CZ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461" name="Picture 5" descr="C:\Users\marsik\Desktop\dolni_oblast_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8640960" cy="340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606</Words>
  <Application>Microsoft Office PowerPoint</Application>
  <PresentationFormat>Předvádění na obrazovce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marsik</cp:lastModifiedBy>
  <cp:revision>32</cp:revision>
  <dcterms:created xsi:type="dcterms:W3CDTF">2014-05-10T19:28:55Z</dcterms:created>
  <dcterms:modified xsi:type="dcterms:W3CDTF">2014-05-11T14:04:08Z</dcterms:modified>
</cp:coreProperties>
</file>