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A5FD"/>
    <a:srgbClr val="000000"/>
    <a:srgbClr val="FF9900"/>
    <a:srgbClr val="660066"/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878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878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78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879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879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79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1879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79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79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87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879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1879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1880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B02846-15EA-4CB8-97C8-0397B4E6E2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F8236-51A4-4CDC-8D7F-401BCF91EB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5A87F-02D2-4364-B63B-5B26367AB7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711F3-404F-428F-A610-900D735AB1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D74CC-4EF7-4BEA-B7E8-4E0457969B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62564-DF6D-496F-A953-3130E8E13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978D-9479-42FA-856B-16F658EEF67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E5B80-DFF7-4BA3-B8BD-E7C10D7759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52C3D-D7E2-4954-B79B-2E7BD971F2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59B2B-9FDB-4885-9F40-5339D410A5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82E4B-48CE-4307-80F9-CA5B6E26DD7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2A5F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1177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77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77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177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687322-3B73-44BE-B125-7258ECA9737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2A5F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331640" y="692696"/>
            <a:ext cx="7364412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CHEMICKÁ  VAZBA</a:t>
            </a:r>
          </a:p>
        </p:txBody>
      </p:sp>
      <p:pic>
        <p:nvPicPr>
          <p:cNvPr id="138244" name="Picture 4" descr="http://www.buzzle.com/img/articleImages/5528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1996" y="2060848"/>
            <a:ext cx="4632332" cy="3480868"/>
          </a:xfrm>
          <a:prstGeom prst="rect">
            <a:avLst/>
          </a:prstGeom>
          <a:noFill/>
        </p:spPr>
      </p:pic>
      <p:pic>
        <p:nvPicPr>
          <p:cNvPr id="6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3" cstate="print"/>
          <a:srcRect t="12239"/>
          <a:stretch>
            <a:fillRect/>
          </a:stretch>
        </p:blipFill>
        <p:spPr bwMode="auto">
          <a:xfrm>
            <a:off x="251520" y="5805264"/>
            <a:ext cx="4392488" cy="8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620688"/>
            <a:ext cx="7364412" cy="1027708"/>
          </a:xfrm>
        </p:spPr>
        <p:txBody>
          <a:bodyPr/>
          <a:lstStyle/>
          <a:p>
            <a:r>
              <a:rPr lang="cs-CZ" sz="6000" b="1" dirty="0">
                <a:latin typeface="Arial" charset="0"/>
              </a:rPr>
              <a:t>CHEMICKÁ  VAZBA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9512" y="2132856"/>
            <a:ext cx="82819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200" dirty="0" smtClean="0">
                <a:latin typeface="Arial" charset="0"/>
              </a:rPr>
              <a:t> vzniká </a:t>
            </a:r>
            <a:r>
              <a:rPr lang="cs-CZ" sz="3200" dirty="0">
                <a:latin typeface="Arial" charset="0"/>
              </a:rPr>
              <a:t>při slučování </a:t>
            </a:r>
            <a:r>
              <a:rPr lang="cs-CZ" sz="3200" dirty="0" smtClean="0">
                <a:latin typeface="Arial" charset="0"/>
              </a:rPr>
              <a:t>atomů do molekul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na </a:t>
            </a:r>
            <a:r>
              <a:rPr lang="cs-CZ" sz="3200" dirty="0">
                <a:latin typeface="Arial" charset="0"/>
              </a:rPr>
              <a:t>chemické vazbě se podílejí</a:t>
            </a:r>
          </a:p>
          <a:p>
            <a:pPr>
              <a:buFont typeface="Wingdings" pitchFamily="2" charset="2"/>
              <a:buNone/>
            </a:pPr>
            <a:r>
              <a:rPr lang="cs-CZ" sz="3200" dirty="0">
                <a:latin typeface="Arial" charset="0"/>
              </a:rPr>
              <a:t> </a:t>
            </a:r>
            <a:r>
              <a:rPr lang="cs-CZ" sz="3200" b="1" dirty="0" smtClean="0">
                <a:latin typeface="Arial" charset="0"/>
              </a:rPr>
              <a:t>valenční </a:t>
            </a:r>
            <a:r>
              <a:rPr lang="cs-CZ" sz="3200" b="1" dirty="0">
                <a:latin typeface="Arial" charset="0"/>
              </a:rPr>
              <a:t>elektrony  </a:t>
            </a:r>
            <a:r>
              <a:rPr lang="cs-CZ" sz="3200" dirty="0">
                <a:latin typeface="Arial" charset="0"/>
              </a:rPr>
              <a:t>→ </a:t>
            </a:r>
            <a:r>
              <a:rPr lang="cs-CZ" sz="3200" dirty="0" smtClean="0">
                <a:latin typeface="Arial" charset="0"/>
              </a:rPr>
              <a:t>nepárové </a:t>
            </a:r>
            <a:r>
              <a:rPr lang="cs-CZ" sz="3200" dirty="0" smtClean="0">
                <a:latin typeface="Arial" charset="0"/>
              </a:rPr>
              <a:t>valenční </a:t>
            </a:r>
            <a:r>
              <a:rPr lang="cs-CZ" sz="3200" dirty="0" smtClean="0"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sz="3200" dirty="0" smtClean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elektrony </a:t>
            </a:r>
            <a:r>
              <a:rPr lang="cs-CZ" sz="3200" dirty="0">
                <a:latin typeface="Arial" charset="0"/>
              </a:rPr>
              <a:t>dvou atomů vytváří</a:t>
            </a:r>
          </a:p>
          <a:p>
            <a:r>
              <a:rPr lang="cs-CZ" sz="3200" dirty="0">
                <a:latin typeface="Arial" charset="0"/>
              </a:rPr>
              <a:t> </a:t>
            </a:r>
            <a:r>
              <a:rPr lang="cs-CZ" sz="3200" b="1" dirty="0" smtClean="0">
                <a:solidFill>
                  <a:srgbClr val="0000FF"/>
                </a:solidFill>
                <a:latin typeface="Arial" charset="0"/>
              </a:rPr>
              <a:t>společný </a:t>
            </a:r>
            <a:r>
              <a:rPr lang="cs-CZ" sz="3200" b="1" dirty="0">
                <a:solidFill>
                  <a:srgbClr val="0000FF"/>
                </a:solidFill>
                <a:latin typeface="Arial" charset="0"/>
              </a:rPr>
              <a:t>elektronový pár</a:t>
            </a:r>
            <a:endParaRPr lang="cs-CZ" sz="3200" dirty="0">
              <a:latin typeface="Arial" charset="0"/>
            </a:endParaRPr>
          </a:p>
          <a:p>
            <a:r>
              <a:rPr lang="cs-CZ" sz="3200" dirty="0">
                <a:latin typeface="Arial" charset="0"/>
              </a:rPr>
              <a:t>        </a:t>
            </a:r>
          </a:p>
          <a:p>
            <a:r>
              <a:rPr lang="cs-CZ" sz="3200" dirty="0">
                <a:latin typeface="Arial" charset="0"/>
              </a:rPr>
              <a:t>         </a:t>
            </a:r>
            <a:r>
              <a:rPr lang="cs-CZ" sz="3200" dirty="0">
                <a:solidFill>
                  <a:schemeClr val="hlink"/>
                </a:solidFill>
                <a:latin typeface="Arial" charset="0"/>
              </a:rPr>
              <a:t>chemická </a:t>
            </a:r>
            <a:r>
              <a:rPr lang="cs-CZ" sz="3200" dirty="0" smtClean="0">
                <a:solidFill>
                  <a:schemeClr val="hlink"/>
                </a:solidFill>
                <a:latin typeface="Arial" charset="0"/>
              </a:rPr>
              <a:t>vazba</a:t>
            </a:r>
            <a:endParaRPr lang="cs-CZ" sz="3200" u="sng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771800" y="4653136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solidFill>
                <a:schemeClr val="folHlink"/>
              </a:solidFill>
            </a:endParaRPr>
          </a:p>
        </p:txBody>
      </p:sp>
      <p:pic>
        <p:nvPicPr>
          <p:cNvPr id="7" name="Picture 2" descr="http://home.tiscali.cz/chemie/images/chlorovodi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2" y="4221088"/>
            <a:ext cx="3456434" cy="23774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79512" y="2204864"/>
            <a:ext cx="87849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3200" b="1" dirty="0" smtClean="0">
                <a:latin typeface="Arial" charset="0"/>
              </a:rPr>
              <a:t> </a:t>
            </a:r>
            <a:r>
              <a:rPr lang="cs-CZ" sz="3200" b="1" dirty="0">
                <a:latin typeface="Arial" charset="0"/>
              </a:rPr>
              <a:t>nepolární </a:t>
            </a:r>
            <a:r>
              <a:rPr lang="cs-CZ" sz="3200" dirty="0">
                <a:latin typeface="Arial" charset="0"/>
              </a:rPr>
              <a:t>– stejné atomy  </a:t>
            </a:r>
            <a:r>
              <a:rPr lang="cs-CZ" sz="3200" dirty="0" smtClean="0">
                <a:latin typeface="Arial" charset="0"/>
              </a:rPr>
              <a:t>(H </a:t>
            </a:r>
            <a:r>
              <a:rPr lang="cs-CZ" sz="3200" dirty="0">
                <a:latin typeface="Arial" charset="0"/>
              </a:rPr>
              <a:t>─ </a:t>
            </a:r>
            <a:r>
              <a:rPr lang="cs-CZ" sz="3200" dirty="0" err="1" smtClean="0">
                <a:latin typeface="Arial" charset="0"/>
              </a:rPr>
              <a:t>H</a:t>
            </a:r>
            <a:r>
              <a:rPr lang="cs-CZ" sz="3200" dirty="0" smtClean="0">
                <a:latin typeface="Arial" charset="0"/>
              </a:rPr>
              <a:t>)</a:t>
            </a:r>
            <a:endParaRPr lang="cs-CZ" sz="3200" b="1" dirty="0">
              <a:latin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3200" b="1" dirty="0">
                <a:latin typeface="Arial" charset="0"/>
              </a:rPr>
              <a:t> polární - </a:t>
            </a:r>
            <a:r>
              <a:rPr lang="cs-CZ" sz="3200" dirty="0">
                <a:latin typeface="Arial" charset="0"/>
              </a:rPr>
              <a:t>atomy různých prvků </a:t>
            </a:r>
            <a:r>
              <a:rPr lang="cs-CZ" sz="3200" dirty="0" smtClean="0">
                <a:latin typeface="Arial" charset="0"/>
              </a:rPr>
              <a:t>(H </a:t>
            </a:r>
            <a:r>
              <a:rPr lang="cs-CZ" sz="3200" dirty="0">
                <a:latin typeface="Arial" charset="0"/>
              </a:rPr>
              <a:t>─ Br)</a:t>
            </a:r>
            <a:endParaRPr lang="cs-CZ" sz="3200" b="1" dirty="0">
              <a:latin typeface="Arial" charset="0"/>
            </a:endParaRPr>
          </a:p>
          <a:p>
            <a:pPr marL="457200" indent="-457200"/>
            <a:r>
              <a:rPr lang="cs-CZ" sz="3200" b="1" dirty="0">
                <a:latin typeface="Arial" charset="0"/>
              </a:rPr>
              <a:t>        ↓</a:t>
            </a:r>
            <a:endParaRPr lang="cs-CZ" sz="3200" dirty="0">
              <a:latin typeface="Arial" charset="0"/>
            </a:endParaRPr>
          </a:p>
          <a:p>
            <a:pPr marL="457200" indent="-457200"/>
            <a:r>
              <a:rPr lang="cs-CZ" sz="3200" dirty="0">
                <a:latin typeface="Arial" charset="0"/>
              </a:rPr>
              <a:t>     hodně polární vazba se nazývá </a:t>
            </a:r>
          </a:p>
          <a:p>
            <a:pPr marL="457200" indent="-457200"/>
            <a:r>
              <a:rPr lang="cs-CZ" sz="3200" dirty="0">
                <a:latin typeface="Arial" charset="0"/>
              </a:rPr>
              <a:t>     </a:t>
            </a:r>
            <a:r>
              <a:rPr lang="cs-CZ" sz="3200" b="1" dirty="0">
                <a:solidFill>
                  <a:srgbClr val="0000FF"/>
                </a:solidFill>
                <a:latin typeface="Arial" charset="0"/>
              </a:rPr>
              <a:t>iontová vazba</a:t>
            </a:r>
            <a:r>
              <a:rPr lang="cs-CZ" sz="3200" b="1" dirty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(Na </a:t>
            </a:r>
            <a:r>
              <a:rPr lang="cs-CZ" sz="3200" dirty="0">
                <a:latin typeface="Arial" charset="0"/>
              </a:rPr>
              <a:t>─ </a:t>
            </a:r>
            <a:r>
              <a:rPr lang="cs-CZ" sz="3200" dirty="0" smtClean="0">
                <a:latin typeface="Arial" charset="0"/>
              </a:rPr>
              <a:t>Cl)</a:t>
            </a:r>
            <a:endParaRPr lang="cs-CZ" sz="3200" dirty="0">
              <a:latin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331640" y="692696"/>
            <a:ext cx="7364412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CHEMICKÁ  VAZBA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2349500"/>
            <a:ext cx="8964612" cy="411480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latin typeface="Arial" charset="0"/>
              </a:rPr>
              <a:t>každý </a:t>
            </a:r>
            <a:r>
              <a:rPr lang="cs-CZ" dirty="0">
                <a:latin typeface="Arial" charset="0"/>
              </a:rPr>
              <a:t>prvek má svou </a:t>
            </a:r>
            <a:r>
              <a:rPr lang="cs-CZ" b="1" dirty="0">
                <a:latin typeface="Arial" charset="0"/>
              </a:rPr>
              <a:t>elektronegativitu</a:t>
            </a:r>
            <a:r>
              <a:rPr lang="cs-CZ" dirty="0" smtClean="0">
                <a:latin typeface="Arial" charset="0"/>
              </a:rPr>
              <a:t>,</a:t>
            </a:r>
          </a:p>
          <a:p>
            <a:pPr>
              <a:buNone/>
            </a:pP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  tj. schopnost </a:t>
            </a:r>
            <a:r>
              <a:rPr lang="cs-CZ" dirty="0">
                <a:latin typeface="Arial" charset="0"/>
              </a:rPr>
              <a:t>atomu přitahovat elektrony chemické </a:t>
            </a:r>
            <a:r>
              <a:rPr lang="cs-CZ" dirty="0" smtClean="0">
                <a:latin typeface="Arial" charset="0"/>
              </a:rPr>
              <a:t>vazby  </a:t>
            </a:r>
            <a:endParaRPr lang="cs-CZ" b="1" dirty="0">
              <a:latin typeface="Arial" charset="0"/>
            </a:endParaRPr>
          </a:p>
          <a:p>
            <a:pPr>
              <a:buClrTx/>
            </a:pPr>
            <a:r>
              <a:rPr lang="cs-CZ" dirty="0" smtClean="0">
                <a:latin typeface="Arial" charset="0"/>
              </a:rPr>
              <a:t>platí</a:t>
            </a:r>
            <a:r>
              <a:rPr lang="cs-CZ" dirty="0">
                <a:latin typeface="Arial" charset="0"/>
              </a:rPr>
              <a:t>: Čím je </a:t>
            </a:r>
            <a:r>
              <a:rPr lang="cs-CZ" b="1" dirty="0">
                <a:latin typeface="Arial" charset="0"/>
              </a:rPr>
              <a:t>rozdíl elektronegativit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Arial" charset="0"/>
              </a:rPr>
              <a:t>             vázaných atomů větší,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Arial" charset="0"/>
              </a:rPr>
              <a:t>             tím je vazba  </a:t>
            </a:r>
            <a:r>
              <a:rPr lang="cs-CZ" b="1" dirty="0">
                <a:latin typeface="Arial" charset="0"/>
              </a:rPr>
              <a:t>polárnější!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476375" y="1125538"/>
            <a:ext cx="46077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Arial" charset="0"/>
              </a:rPr>
              <a:t>elektronegativita</a:t>
            </a:r>
            <a:endParaRPr lang="cs-CZ" sz="4000" b="1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144000" cy="4724400"/>
          </a:xfrm>
        </p:spPr>
        <p:txBody>
          <a:bodyPr/>
          <a:lstStyle/>
          <a:p>
            <a:pPr>
              <a:lnSpc>
                <a:spcPct val="80000"/>
              </a:lnSpc>
              <a:buClrTx/>
            </a:pPr>
            <a:r>
              <a:rPr lang="cs-CZ" dirty="0" smtClean="0">
                <a:latin typeface="Arial" charset="0"/>
              </a:rPr>
              <a:t>při </a:t>
            </a:r>
            <a:r>
              <a:rPr lang="cs-CZ" dirty="0">
                <a:latin typeface="Arial" charset="0"/>
              </a:rPr>
              <a:t>vzniku vazby </a:t>
            </a:r>
            <a:r>
              <a:rPr lang="cs-CZ" dirty="0" smtClean="0">
                <a:latin typeface="Arial" charset="0"/>
              </a:rPr>
              <a:t>si </a:t>
            </a:r>
            <a:r>
              <a:rPr lang="cs-CZ" b="1" dirty="0" smtClean="0">
                <a:latin typeface="Arial" charset="0"/>
              </a:rPr>
              <a:t>jeden </a:t>
            </a:r>
            <a:r>
              <a:rPr lang="cs-CZ" b="1" dirty="0">
                <a:latin typeface="Arial" charset="0"/>
              </a:rPr>
              <a:t>atom </a:t>
            </a:r>
            <a:endParaRPr lang="cs-CZ" b="1" dirty="0" smtClean="0">
              <a:latin typeface="Arial" charset="0"/>
            </a:endParaRPr>
          </a:p>
          <a:p>
            <a:pPr>
              <a:lnSpc>
                <a:spcPct val="80000"/>
              </a:lnSpc>
              <a:buClrTx/>
              <a:buNone/>
            </a:pPr>
            <a:r>
              <a:rPr lang="cs-CZ" b="1" dirty="0">
                <a:latin typeface="Arial" charset="0"/>
              </a:rPr>
              <a:t> </a:t>
            </a:r>
            <a:r>
              <a:rPr lang="cs-CZ" b="1" dirty="0" smtClean="0">
                <a:latin typeface="Arial" charset="0"/>
              </a:rPr>
              <a:t>  přitáhne elektron </a:t>
            </a:r>
            <a:r>
              <a:rPr lang="cs-CZ" b="1" dirty="0">
                <a:latin typeface="Arial" charset="0"/>
              </a:rPr>
              <a:t>druhého</a:t>
            </a:r>
            <a:r>
              <a:rPr lang="cs-CZ" dirty="0">
                <a:latin typeface="Arial" charset="0"/>
              </a:rPr>
              <a:t> </a:t>
            </a:r>
            <a:r>
              <a:rPr lang="cs-CZ" b="1" dirty="0">
                <a:latin typeface="Arial" charset="0"/>
              </a:rPr>
              <a:t>atomu</a:t>
            </a:r>
            <a:r>
              <a:rPr lang="cs-CZ" sz="2800" b="1" dirty="0">
                <a:latin typeface="Arial" charset="0"/>
              </a:rPr>
              <a:t> </a:t>
            </a:r>
            <a:endParaRPr lang="cs-CZ" sz="2800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dirty="0">
                <a:latin typeface="Arial" charset="0"/>
              </a:rPr>
              <a:t>                     </a:t>
            </a:r>
            <a:r>
              <a:rPr lang="cs-CZ" dirty="0">
                <a:latin typeface="Arial" charset="0"/>
              </a:rPr>
              <a:t>→ vznikají tak </a:t>
            </a:r>
            <a:r>
              <a:rPr lang="cs-CZ" b="1" dirty="0">
                <a:solidFill>
                  <a:srgbClr val="0000FF"/>
                </a:solidFill>
                <a:latin typeface="Arial" charset="0"/>
              </a:rPr>
              <a:t>ionty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>
                <a:latin typeface="Arial" charset="0"/>
              </a:rPr>
              <a:t>                                                            </a:t>
            </a:r>
            <a:r>
              <a:rPr lang="cs-CZ" sz="2400" u="sng" dirty="0">
                <a:latin typeface="Arial" charset="0"/>
              </a:rPr>
              <a:t>                              </a:t>
            </a:r>
            <a:endParaRPr lang="cs-CZ" sz="2400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>
                <a:latin typeface="Arial" charset="0"/>
              </a:rPr>
              <a:t>              </a:t>
            </a:r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kationty</a:t>
            </a:r>
            <a:r>
              <a:rPr lang="cs-CZ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cs-CZ" sz="4000" b="1" baseline="30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+</a:t>
            </a:r>
            <a:r>
              <a:rPr lang="cs-CZ" sz="4000" b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cs-CZ" dirty="0">
                <a:solidFill>
                  <a:srgbClr val="FF9900"/>
                </a:solidFill>
                <a:latin typeface="Arial" charset="0"/>
              </a:rPr>
              <a:t>                      </a:t>
            </a:r>
            <a:r>
              <a:rPr lang="cs-CZ" b="1" dirty="0">
                <a:solidFill>
                  <a:schemeClr val="hlink"/>
                </a:solidFill>
                <a:latin typeface="Arial" charset="0"/>
              </a:rPr>
              <a:t>anionty</a:t>
            </a:r>
            <a:r>
              <a:rPr lang="cs-CZ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cs-CZ" sz="4000" b="1" baseline="50000" dirty="0">
                <a:solidFill>
                  <a:schemeClr val="hlink"/>
                </a:solidFill>
                <a:latin typeface="Arial" charset="0"/>
              </a:rPr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>
                <a:latin typeface="Arial" charset="0"/>
              </a:rPr>
              <a:t>  </a:t>
            </a:r>
            <a:r>
              <a:rPr lang="cs-CZ" dirty="0">
                <a:latin typeface="Arial" charset="0"/>
              </a:rPr>
              <a:t>částice s </a:t>
            </a:r>
            <a:r>
              <a:rPr lang="cs-CZ" b="1" dirty="0">
                <a:latin typeface="Arial" charset="0"/>
              </a:rPr>
              <a:t>kladným</a:t>
            </a:r>
            <a:r>
              <a:rPr lang="cs-CZ" dirty="0">
                <a:latin typeface="Arial" charset="0"/>
              </a:rPr>
              <a:t>            částice se </a:t>
            </a:r>
            <a:r>
              <a:rPr lang="cs-CZ" b="1" dirty="0">
                <a:latin typeface="Arial" charset="0"/>
              </a:rPr>
              <a:t>záporným</a:t>
            </a:r>
            <a:r>
              <a:rPr lang="cs-CZ" dirty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>
                <a:latin typeface="Arial" charset="0"/>
              </a:rPr>
              <a:t>           </a:t>
            </a:r>
            <a:r>
              <a:rPr lang="cs-CZ" dirty="0">
                <a:latin typeface="Arial" charset="0"/>
              </a:rPr>
              <a:t>nábojem</a:t>
            </a:r>
            <a:r>
              <a:rPr lang="cs-CZ" sz="2400" dirty="0">
                <a:latin typeface="Arial" charset="0"/>
              </a:rPr>
              <a:t>                                            </a:t>
            </a:r>
            <a:r>
              <a:rPr lang="cs-CZ" dirty="0" err="1">
                <a:latin typeface="Arial" charset="0"/>
              </a:rPr>
              <a:t>nábojem</a:t>
            </a:r>
            <a:r>
              <a:rPr lang="cs-CZ" dirty="0">
                <a:latin typeface="Arial" charset="0"/>
              </a:rPr>
              <a:t> </a:t>
            </a:r>
            <a:endParaRPr lang="cs-CZ" sz="2400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>
                <a:latin typeface="Arial" charset="0"/>
              </a:rPr>
              <a:t>  </a:t>
            </a:r>
            <a:r>
              <a:rPr lang="cs-CZ" dirty="0">
                <a:latin typeface="Arial" charset="0"/>
              </a:rPr>
              <a:t>K</a:t>
            </a:r>
            <a:r>
              <a:rPr lang="cs-CZ" baseline="30000" dirty="0">
                <a:latin typeface="Arial" charset="0"/>
              </a:rPr>
              <a:t>+</a:t>
            </a:r>
            <a:r>
              <a:rPr lang="cs-CZ" dirty="0">
                <a:latin typeface="Arial" charset="0"/>
              </a:rPr>
              <a:t> , Na</a:t>
            </a:r>
            <a:r>
              <a:rPr lang="cs-CZ" baseline="30000" dirty="0">
                <a:latin typeface="Arial" charset="0"/>
              </a:rPr>
              <a:t>+</a:t>
            </a:r>
            <a:r>
              <a:rPr lang="cs-CZ" dirty="0">
                <a:latin typeface="Arial" charset="0"/>
              </a:rPr>
              <a:t> , Mg</a:t>
            </a:r>
            <a:r>
              <a:rPr lang="cs-CZ" baseline="30000" dirty="0">
                <a:latin typeface="Arial" charset="0"/>
              </a:rPr>
              <a:t>2+</a:t>
            </a:r>
            <a:r>
              <a:rPr lang="cs-CZ" dirty="0">
                <a:latin typeface="Arial" charset="0"/>
              </a:rPr>
              <a:t> , Ca</a:t>
            </a:r>
            <a:r>
              <a:rPr lang="cs-CZ" baseline="30000" dirty="0">
                <a:latin typeface="Arial" charset="0"/>
              </a:rPr>
              <a:t>2+</a:t>
            </a:r>
            <a:r>
              <a:rPr lang="cs-CZ" dirty="0">
                <a:latin typeface="Arial" charset="0"/>
              </a:rPr>
              <a:t>                  Cl</a:t>
            </a:r>
            <a:r>
              <a:rPr lang="cs-CZ" baseline="50000" dirty="0">
                <a:latin typeface="Arial" charset="0"/>
              </a:rPr>
              <a:t>-</a:t>
            </a:r>
            <a:r>
              <a:rPr lang="cs-CZ" dirty="0">
                <a:latin typeface="Arial" charset="0"/>
              </a:rPr>
              <a:t>, Br</a:t>
            </a:r>
            <a:r>
              <a:rPr lang="cs-CZ" baseline="50000" dirty="0">
                <a:latin typeface="Arial" charset="0"/>
              </a:rPr>
              <a:t>-</a:t>
            </a:r>
            <a:r>
              <a:rPr lang="cs-CZ" dirty="0">
                <a:latin typeface="Arial" charset="0"/>
              </a:rPr>
              <a:t>, I</a:t>
            </a:r>
            <a:r>
              <a:rPr lang="cs-CZ" baseline="50000" dirty="0">
                <a:latin typeface="Arial" charset="0"/>
              </a:rPr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solidFill>
                  <a:srgbClr val="660066"/>
                </a:solidFill>
                <a:latin typeface="Arial" charset="0"/>
              </a:rPr>
              <a:t>  - ztratily elektron(y)           - přijaly elektron 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125538"/>
            <a:ext cx="41243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Arial" charset="0"/>
              </a:rPr>
              <a:t>vazba </a:t>
            </a:r>
            <a:r>
              <a:rPr lang="cs-CZ" sz="4000" b="1" dirty="0">
                <a:solidFill>
                  <a:srgbClr val="0000FF"/>
                </a:solidFill>
                <a:latin typeface="Arial" charset="0"/>
              </a:rPr>
              <a:t>iontová</a:t>
            </a:r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 flipH="1">
            <a:off x="3275856" y="3717032"/>
            <a:ext cx="1584176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>
            <a:off x="4860032" y="3717032"/>
            <a:ext cx="13668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8" name="Picture 8" descr="http://t3.gstatic.com/images?q=tbn:ANd9GcQ3YetMZNfAPMtYg-WMJ0EslHAsdZrXpqiaXzF75EbqnMZ9GsnCd0JVsu8h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4899" y="116632"/>
            <a:ext cx="2691597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6"/>
          <p:cNvSpPr txBox="1">
            <a:spLocks/>
          </p:cNvSpPr>
          <p:nvPr/>
        </p:nvSpPr>
        <p:spPr>
          <a:xfrm>
            <a:off x="251520" y="1196752"/>
            <a:ext cx="8712968" cy="32403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Zdroje obrázků: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lang="cs-CZ" sz="2400" kern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lang="cs-CZ" sz="1600" kern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buzzle.com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img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articleImages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/5528-38.jpg</a:t>
            </a:r>
          </a:p>
          <a:p>
            <a:pPr marL="342900" lvl="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http://home.tiscali.cz/chemie/images/chlorovodik.gif</a:t>
            </a:r>
          </a:p>
          <a:p>
            <a:pPr marL="342900" lvl="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http://t3.gstatic.com/</a:t>
            </a:r>
            <a:r>
              <a:rPr kumimoji="0" lang="cs-CZ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images</a:t>
            </a: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?q=</a:t>
            </a:r>
            <a:r>
              <a:rPr kumimoji="0" lang="cs-CZ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tbn</a:t>
            </a:r>
            <a:r>
              <a:rPr kumimoji="0" lang="cs-CZ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:ANd9GcQ3YetMZNfAPMtYg-WMJ0EslHAsdZrXpqiaXzF75EbqnMZ9GsnCd0JVsu8hng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148</Words>
  <Application>Microsoft Office PowerPoint</Application>
  <PresentationFormat>Předvádění na obrazovce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Směsice</vt:lpstr>
      <vt:lpstr>Snímek 1</vt:lpstr>
      <vt:lpstr>CHEMICKÁ  VAZBA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marsik</cp:lastModifiedBy>
  <cp:revision>10</cp:revision>
  <dcterms:created xsi:type="dcterms:W3CDTF">1601-01-01T00:00:00Z</dcterms:created>
  <dcterms:modified xsi:type="dcterms:W3CDTF">2013-01-02T19:01:00Z</dcterms:modified>
</cp:coreProperties>
</file>