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9" r:id="rId4"/>
    <p:sldId id="263" r:id="rId5"/>
    <p:sldId id="262" r:id="rId6"/>
    <p:sldId id="261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FD7"/>
    <a:srgbClr val="FEF9BE"/>
    <a:srgbClr val="BAFBFE"/>
    <a:srgbClr val="0000FF"/>
    <a:srgbClr val="FFFF66"/>
    <a:srgbClr val="CCFFCC"/>
    <a:srgbClr val="006666"/>
    <a:srgbClr val="CC0000"/>
    <a:srgbClr val="FFFF99"/>
    <a:srgbClr val="6E40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-10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D9600-D85D-471D-811A-FD8A2FC82E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AAF3C-55A3-4C32-812A-C3C9F363E1A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FCA6F-67E7-44B5-8BEF-79D2874AC61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887CE-79F1-4309-87EC-5D953C68E83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2CEF2-13F4-45D8-BEEA-801ECDF706C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0BA43-5C08-4F0A-85AD-71C51B4E513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A17CD-6B99-4FB6-B1D1-25D6D39DA12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B9A5B-092D-446A-B604-DD86001AD6F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2D1E4-E1A2-4BCF-8CEA-54EBB1D2AD2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1C774-3AC3-445E-9C1A-CBCCF0D0486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487D4-03F1-4B1A-9E55-A0D8169D409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04EF3B1-3321-4CAD-815E-03EF248D8B5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4016" y="1412776"/>
            <a:ext cx="5724128" cy="1224136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CHEMICKÉ PRVKY</a:t>
            </a:r>
          </a:p>
        </p:txBody>
      </p:sp>
      <p:pic>
        <p:nvPicPr>
          <p:cNvPr id="6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0"/>
            <a:ext cx="4897438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7294" y="2348880"/>
            <a:ext cx="272317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284984"/>
            <a:ext cx="4216105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404664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cs-CZ" sz="3200" dirty="0" smtClean="0">
                <a:latin typeface="Arial" charset="0"/>
              </a:rPr>
              <a:t>Atomy </a:t>
            </a:r>
            <a:r>
              <a:rPr lang="cs-CZ" sz="3200" dirty="0">
                <a:latin typeface="Arial" charset="0"/>
              </a:rPr>
              <a:t>se od sebe liší počtem protonů</a:t>
            </a:r>
          </a:p>
          <a:p>
            <a:pPr>
              <a:buFontTx/>
              <a:buNone/>
            </a:pPr>
            <a:endParaRPr lang="cs-CZ" sz="1000" dirty="0">
              <a:latin typeface="Arial" charset="0"/>
            </a:endParaRPr>
          </a:p>
          <a:p>
            <a:pPr>
              <a:buFontTx/>
              <a:buNone/>
            </a:pPr>
            <a:r>
              <a:rPr lang="cs-CZ" sz="3200" b="1" dirty="0">
                <a:solidFill>
                  <a:srgbClr val="0000FF"/>
                </a:solidFill>
                <a:latin typeface="Arial" charset="0"/>
              </a:rPr>
              <a:t>Prvek </a:t>
            </a:r>
            <a:r>
              <a:rPr lang="cs-CZ" sz="3200" dirty="0">
                <a:latin typeface="Arial" charset="0"/>
              </a:rPr>
              <a:t>je látka tvořená z atomů </a:t>
            </a:r>
          </a:p>
          <a:p>
            <a:pPr>
              <a:buFontTx/>
              <a:buNone/>
            </a:pPr>
            <a:r>
              <a:rPr lang="cs-CZ" sz="3200" dirty="0">
                <a:latin typeface="Arial" charset="0"/>
              </a:rPr>
              <a:t>           </a:t>
            </a:r>
            <a:r>
              <a:rPr lang="cs-CZ" sz="3200" dirty="0" smtClean="0">
                <a:latin typeface="Arial" charset="0"/>
              </a:rPr>
              <a:t>se </a:t>
            </a:r>
            <a:r>
              <a:rPr lang="cs-CZ" sz="3200" b="1" dirty="0">
                <a:solidFill>
                  <a:srgbClr val="0000FF"/>
                </a:solidFill>
                <a:latin typeface="Arial" charset="0"/>
              </a:rPr>
              <a:t>stejným protonovým číslem</a:t>
            </a:r>
            <a:r>
              <a:rPr lang="cs-CZ" sz="3200" dirty="0">
                <a:latin typeface="Arial" charset="0"/>
              </a:rPr>
              <a:t>. </a:t>
            </a:r>
          </a:p>
          <a:p>
            <a:pPr>
              <a:buFontTx/>
              <a:buNone/>
            </a:pPr>
            <a:endParaRPr lang="cs-CZ" sz="3200" u="sng" dirty="0">
              <a:latin typeface="Arial" charset="0"/>
            </a:endParaRPr>
          </a:p>
          <a:p>
            <a:pPr>
              <a:buFontTx/>
              <a:buNone/>
            </a:pPr>
            <a:r>
              <a:rPr lang="cs-CZ" sz="3200" b="1" dirty="0">
                <a:solidFill>
                  <a:srgbClr val="7030A0"/>
                </a:solidFill>
                <a:latin typeface="Arial" charset="0"/>
              </a:rPr>
              <a:t>Chemický prvek charakterizuje:</a:t>
            </a:r>
          </a:p>
          <a:p>
            <a:r>
              <a:rPr lang="cs-CZ" sz="3200" dirty="0">
                <a:latin typeface="Arial" charset="0"/>
              </a:rPr>
              <a:t>název</a:t>
            </a:r>
          </a:p>
          <a:p>
            <a:r>
              <a:rPr lang="cs-CZ" sz="3200" dirty="0">
                <a:latin typeface="Arial" charset="0"/>
              </a:rPr>
              <a:t>značka</a:t>
            </a:r>
          </a:p>
          <a:p>
            <a:r>
              <a:rPr lang="cs-CZ" sz="3200" dirty="0">
                <a:latin typeface="Arial" charset="0"/>
              </a:rPr>
              <a:t>protonové a nukleonové číslo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372200" y="3861048"/>
            <a:ext cx="2304256" cy="2448272"/>
          </a:xfrm>
          <a:solidFill>
            <a:srgbClr val="FFFF66"/>
          </a:solidFill>
        </p:spPr>
        <p:txBody>
          <a:bodyPr/>
          <a:lstStyle/>
          <a:p>
            <a:pPr>
              <a:buNone/>
            </a:pPr>
            <a:r>
              <a:rPr lang="cs-CZ" sz="3600" dirty="0" smtClean="0">
                <a:solidFill>
                  <a:srgbClr val="800080"/>
                </a:solidFill>
                <a:latin typeface="Arial" charset="0"/>
              </a:rPr>
              <a:t>    dusík</a:t>
            </a:r>
            <a:endParaRPr lang="cs-CZ" sz="3600" dirty="0">
              <a:solidFill>
                <a:srgbClr val="800080"/>
              </a:solidFill>
              <a:latin typeface="Arial" charset="0"/>
            </a:endParaRPr>
          </a:p>
          <a:p>
            <a:pPr>
              <a:buFontTx/>
              <a:buNone/>
            </a:pPr>
            <a:endParaRPr lang="cs-CZ" sz="800" dirty="0">
              <a:solidFill>
                <a:srgbClr val="800080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cs-CZ" sz="5400" baseline="60000" dirty="0">
                <a:solidFill>
                  <a:srgbClr val="800080"/>
                </a:solidFill>
                <a:latin typeface="Arial" charset="0"/>
              </a:rPr>
              <a:t>   </a:t>
            </a:r>
            <a:r>
              <a:rPr lang="cs-CZ" sz="5400" baseline="60000" dirty="0" smtClean="0">
                <a:solidFill>
                  <a:srgbClr val="800080"/>
                </a:solidFill>
                <a:latin typeface="Arial" charset="0"/>
              </a:rPr>
              <a:t> 14</a:t>
            </a:r>
            <a:r>
              <a:rPr lang="cs-CZ" sz="6000" b="1" dirty="0" smtClean="0">
                <a:solidFill>
                  <a:srgbClr val="800080"/>
                </a:solidFill>
                <a:latin typeface="Arial" charset="0"/>
              </a:rPr>
              <a:t>N</a:t>
            </a:r>
            <a:endParaRPr lang="cs-CZ" sz="5400" b="1" dirty="0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127453" y="5301208"/>
            <a:ext cx="396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rgbClr val="800080"/>
                </a:solidFill>
              </a:rPr>
              <a:t>7</a:t>
            </a:r>
            <a:endParaRPr lang="cs-CZ" sz="3600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86800" cy="2667000"/>
          </a:xfrm>
          <a:solidFill>
            <a:srgbClr val="CCECFF"/>
          </a:solidFill>
        </p:spPr>
        <p:txBody>
          <a:bodyPr/>
          <a:lstStyle/>
          <a:p>
            <a:pPr algn="l">
              <a:buFontTx/>
              <a:buChar char="•"/>
            </a:pPr>
            <a:r>
              <a:rPr lang="cs-CZ" sz="3200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cs-CZ" sz="3200" b="1" dirty="0">
                <a:solidFill>
                  <a:srgbClr val="0000FF"/>
                </a:solidFill>
                <a:latin typeface="Arial" charset="0"/>
              </a:rPr>
              <a:t>název </a:t>
            </a:r>
            <a:r>
              <a:rPr lang="cs-CZ" sz="3200" dirty="0" smtClean="0">
                <a:solidFill>
                  <a:schemeClr val="tx1"/>
                </a:solidFill>
                <a:latin typeface="Arial" charset="0"/>
              </a:rPr>
              <a:t>- </a:t>
            </a:r>
            <a:r>
              <a:rPr lang="cs-CZ" sz="3200" dirty="0">
                <a:solidFill>
                  <a:schemeClr val="tx1"/>
                </a:solidFill>
                <a:latin typeface="Arial" charset="0"/>
              </a:rPr>
              <a:t>mezinárodní (latinský)</a:t>
            </a:r>
            <a:br>
              <a:rPr lang="cs-CZ" sz="3200" dirty="0">
                <a:solidFill>
                  <a:schemeClr val="tx1"/>
                </a:solidFill>
                <a:latin typeface="Arial" charset="0"/>
              </a:rPr>
            </a:br>
            <a:r>
              <a:rPr lang="cs-CZ" sz="3200" dirty="0">
                <a:solidFill>
                  <a:schemeClr val="tx1"/>
                </a:solidFill>
                <a:latin typeface="Arial" charset="0"/>
              </a:rPr>
              <a:t>             </a:t>
            </a:r>
            <a:r>
              <a:rPr lang="cs-CZ" sz="3200" dirty="0" smtClean="0">
                <a:solidFill>
                  <a:schemeClr val="tx1"/>
                </a:solidFill>
                <a:latin typeface="Arial" charset="0"/>
              </a:rPr>
              <a:t> - </a:t>
            </a:r>
            <a:r>
              <a:rPr lang="cs-CZ" sz="3200" dirty="0">
                <a:solidFill>
                  <a:schemeClr val="tx1"/>
                </a:solidFill>
                <a:latin typeface="Arial" charset="0"/>
              </a:rPr>
              <a:t>český </a:t>
            </a:r>
            <a:br>
              <a:rPr lang="cs-CZ" sz="3200" dirty="0">
                <a:solidFill>
                  <a:schemeClr val="tx1"/>
                </a:solidFill>
                <a:latin typeface="Arial" charset="0"/>
              </a:rPr>
            </a:br>
            <a:r>
              <a:rPr lang="cs-CZ" sz="3200" dirty="0">
                <a:solidFill>
                  <a:schemeClr val="tx1"/>
                </a:solidFill>
                <a:latin typeface="Arial" charset="0"/>
              </a:rPr>
              <a:t>  byl určován podle: a) vlastností, výskytu</a:t>
            </a:r>
            <a:br>
              <a:rPr lang="cs-CZ" sz="3200" dirty="0">
                <a:solidFill>
                  <a:schemeClr val="tx1"/>
                </a:solidFill>
                <a:latin typeface="Arial" charset="0"/>
              </a:rPr>
            </a:br>
            <a:r>
              <a:rPr lang="cs-CZ" sz="3200" dirty="0">
                <a:solidFill>
                  <a:schemeClr val="tx1"/>
                </a:solidFill>
                <a:latin typeface="Arial" charset="0"/>
              </a:rPr>
              <a:t>                                b) jmen států</a:t>
            </a:r>
            <a:br>
              <a:rPr lang="cs-CZ" sz="3200" dirty="0">
                <a:solidFill>
                  <a:schemeClr val="tx1"/>
                </a:solidFill>
                <a:latin typeface="Arial" charset="0"/>
              </a:rPr>
            </a:br>
            <a:r>
              <a:rPr lang="cs-CZ" sz="3200" dirty="0">
                <a:solidFill>
                  <a:schemeClr val="tx1"/>
                </a:solidFill>
                <a:latin typeface="Arial" charset="0"/>
              </a:rPr>
              <a:t>                                c) významných osobností</a:t>
            </a:r>
            <a:endParaRPr lang="cs-CZ" sz="3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114800"/>
            <a:ext cx="8839200" cy="1905000"/>
          </a:xfrm>
          <a:solidFill>
            <a:srgbClr val="FFCC99"/>
          </a:solidFill>
        </p:spPr>
        <p:txBody>
          <a:bodyPr/>
          <a:lstStyle/>
          <a:p>
            <a:r>
              <a:rPr lang="cs-CZ" b="1" dirty="0">
                <a:solidFill>
                  <a:srgbClr val="800080"/>
                </a:solidFill>
                <a:latin typeface="Arial" charset="0"/>
              </a:rPr>
              <a:t>značka</a:t>
            </a:r>
            <a:r>
              <a:rPr lang="cs-CZ" b="1" dirty="0">
                <a:latin typeface="Arial" charset="0"/>
              </a:rPr>
              <a:t> </a:t>
            </a:r>
            <a:r>
              <a:rPr lang="cs-CZ" dirty="0">
                <a:latin typeface="Arial" charset="0"/>
              </a:rPr>
              <a:t>– odvozena od mezinárodního názvu</a:t>
            </a:r>
          </a:p>
          <a:p>
            <a:pPr>
              <a:buFontTx/>
              <a:buNone/>
            </a:pPr>
            <a:r>
              <a:rPr lang="cs-CZ" b="1" dirty="0">
                <a:solidFill>
                  <a:srgbClr val="800080"/>
                </a:solidFill>
                <a:latin typeface="Arial" charset="0"/>
              </a:rPr>
              <a:t>                      </a:t>
            </a:r>
            <a:r>
              <a:rPr lang="cs-CZ" dirty="0">
                <a:latin typeface="Arial" charset="0"/>
              </a:rPr>
              <a:t>začáteční písmeno: </a:t>
            </a:r>
            <a:r>
              <a:rPr lang="cs-CZ" dirty="0">
                <a:solidFill>
                  <a:srgbClr val="CC0000"/>
                </a:solidFill>
                <a:latin typeface="Arial" charset="0"/>
              </a:rPr>
              <a:t>H, N, O</a:t>
            </a:r>
          </a:p>
          <a:p>
            <a:pPr>
              <a:buFontTx/>
              <a:buNone/>
            </a:pPr>
            <a:r>
              <a:rPr lang="cs-CZ" dirty="0">
                <a:solidFill>
                  <a:srgbClr val="CC0000"/>
                </a:solidFill>
                <a:latin typeface="Arial" charset="0"/>
              </a:rPr>
              <a:t>                      </a:t>
            </a:r>
            <a:r>
              <a:rPr lang="cs-CZ" dirty="0">
                <a:latin typeface="Arial" charset="0"/>
              </a:rPr>
              <a:t>dvěma písmeny: </a:t>
            </a:r>
            <a:r>
              <a:rPr lang="cs-CZ" dirty="0" err="1">
                <a:solidFill>
                  <a:srgbClr val="CC0000"/>
                </a:solidFill>
                <a:latin typeface="Arial" charset="0"/>
              </a:rPr>
              <a:t>Zn</a:t>
            </a:r>
            <a:r>
              <a:rPr lang="cs-CZ" dirty="0">
                <a:solidFill>
                  <a:srgbClr val="CC0000"/>
                </a:solidFill>
                <a:latin typeface="Arial" charset="0"/>
              </a:rPr>
              <a:t>, Ni, </a:t>
            </a:r>
            <a:r>
              <a:rPr lang="cs-CZ" dirty="0" err="1">
                <a:solidFill>
                  <a:srgbClr val="CC0000"/>
                </a:solidFill>
                <a:latin typeface="Arial" charset="0"/>
              </a:rPr>
              <a:t>Cu</a:t>
            </a:r>
            <a:endParaRPr lang="cs-CZ" dirty="0">
              <a:latin typeface="Arial" charset="0"/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600200" y="4724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600200" y="47244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6632"/>
            <a:ext cx="8458200" cy="2808312"/>
          </a:xfrm>
          <a:solidFill>
            <a:srgbClr val="FFFF99"/>
          </a:solidFill>
          <a:ln/>
        </p:spPr>
        <p:txBody>
          <a:bodyPr/>
          <a:lstStyle/>
          <a:p>
            <a:pPr algn="l">
              <a:buFontTx/>
              <a:buChar char="•"/>
            </a:pPr>
            <a:r>
              <a:rPr lang="cs-CZ" sz="32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cs-CZ" sz="3600" b="1" dirty="0" smtClean="0">
                <a:solidFill>
                  <a:srgbClr val="CC0000"/>
                </a:solidFill>
                <a:latin typeface="Arial" charset="0"/>
              </a:rPr>
              <a:t>protonové </a:t>
            </a:r>
            <a:r>
              <a:rPr lang="cs-CZ" sz="3600" b="1" dirty="0">
                <a:solidFill>
                  <a:srgbClr val="CC0000"/>
                </a:solidFill>
                <a:latin typeface="Arial" charset="0"/>
              </a:rPr>
              <a:t>číslo … Z</a:t>
            </a:r>
            <a:br>
              <a:rPr lang="cs-CZ" sz="3600" b="1" dirty="0">
                <a:solidFill>
                  <a:srgbClr val="CC0000"/>
                </a:solidFill>
                <a:latin typeface="Arial" charset="0"/>
              </a:rPr>
            </a:br>
            <a:r>
              <a:rPr lang="cs-CZ" sz="3200" b="1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cs-CZ" sz="3200" dirty="0">
                <a:solidFill>
                  <a:schemeClr val="tx1"/>
                </a:solidFill>
                <a:latin typeface="Arial" charset="0"/>
              </a:rPr>
              <a:t>- udává </a:t>
            </a:r>
            <a:r>
              <a:rPr lang="cs-CZ" sz="3200" b="1" dirty="0">
                <a:solidFill>
                  <a:schemeClr val="tx1"/>
                </a:solidFill>
                <a:latin typeface="Arial" charset="0"/>
              </a:rPr>
              <a:t>počet protonů</a:t>
            </a:r>
            <a:r>
              <a:rPr lang="cs-CZ" sz="3200" dirty="0">
                <a:solidFill>
                  <a:schemeClr val="tx1"/>
                </a:solidFill>
                <a:latin typeface="Arial" charset="0"/>
              </a:rPr>
              <a:t> v jádře atomu</a:t>
            </a:r>
            <a:br>
              <a:rPr lang="cs-CZ" sz="3200" dirty="0">
                <a:solidFill>
                  <a:schemeClr val="tx1"/>
                </a:solidFill>
                <a:latin typeface="Arial" charset="0"/>
              </a:rPr>
            </a:br>
            <a:r>
              <a:rPr lang="cs-CZ" sz="3200" dirty="0">
                <a:solidFill>
                  <a:schemeClr val="tx1"/>
                </a:solidFill>
                <a:latin typeface="Arial" charset="0"/>
              </a:rPr>
              <a:t>     </a:t>
            </a:r>
            <a:r>
              <a:rPr lang="cs-CZ" sz="3200" dirty="0" smtClean="0">
                <a:solidFill>
                  <a:schemeClr val="tx1"/>
                </a:solidFill>
                <a:latin typeface="Arial" charset="0"/>
              </a:rPr>
              <a:t>(současně </a:t>
            </a:r>
            <a:r>
              <a:rPr lang="cs-CZ" sz="3200" dirty="0">
                <a:solidFill>
                  <a:schemeClr val="tx1"/>
                </a:solidFill>
                <a:latin typeface="Arial" charset="0"/>
              </a:rPr>
              <a:t>i počet </a:t>
            </a:r>
            <a:r>
              <a:rPr lang="cs-CZ" sz="3200" dirty="0" smtClean="0">
                <a:solidFill>
                  <a:schemeClr val="tx1"/>
                </a:solidFill>
                <a:latin typeface="Arial" charset="0"/>
              </a:rPr>
              <a:t>elektronů)</a:t>
            </a:r>
            <a:r>
              <a:rPr lang="cs-CZ" sz="32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cs-CZ" sz="3200" dirty="0">
                <a:solidFill>
                  <a:schemeClr val="tx1"/>
                </a:solidFill>
                <a:latin typeface="Arial" charset="0"/>
              </a:rPr>
            </a:br>
            <a:r>
              <a:rPr lang="cs-CZ" sz="3200" dirty="0" smtClean="0">
                <a:solidFill>
                  <a:schemeClr val="tx1"/>
                </a:solidFill>
                <a:latin typeface="Arial" charset="0"/>
              </a:rPr>
              <a:t>          </a:t>
            </a:r>
            <a:r>
              <a:rPr lang="cs-CZ" sz="4000" dirty="0">
                <a:solidFill>
                  <a:schemeClr val="tx1"/>
                </a:solidFill>
                <a:latin typeface="Arial" charset="0"/>
              </a:rPr>
              <a:t>Na</a:t>
            </a:r>
            <a:endParaRPr lang="cs-CZ" sz="3200" dirty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132584"/>
            <a:ext cx="8458200" cy="2672680"/>
          </a:xfrm>
          <a:solidFill>
            <a:srgbClr val="CCFFCC"/>
          </a:solidFill>
        </p:spPr>
        <p:txBody>
          <a:bodyPr/>
          <a:lstStyle/>
          <a:p>
            <a:r>
              <a:rPr lang="cs-CZ" sz="3600" b="1" dirty="0">
                <a:solidFill>
                  <a:srgbClr val="006666"/>
                </a:solidFill>
                <a:latin typeface="Arial" charset="0"/>
              </a:rPr>
              <a:t>nukleonové číslo … A</a:t>
            </a:r>
          </a:p>
          <a:p>
            <a:pPr marL="288000">
              <a:spcBef>
                <a:spcPts val="0"/>
              </a:spcBef>
              <a:buFontTx/>
              <a:buNone/>
            </a:pPr>
            <a:r>
              <a:rPr lang="cs-CZ" sz="3600" dirty="0">
                <a:latin typeface="Arial" charset="0"/>
              </a:rPr>
              <a:t>   </a:t>
            </a:r>
            <a:r>
              <a:rPr lang="cs-CZ" dirty="0">
                <a:latin typeface="Arial" charset="0"/>
              </a:rPr>
              <a:t>- udává </a:t>
            </a:r>
            <a:r>
              <a:rPr lang="cs-CZ" b="1" dirty="0">
                <a:latin typeface="Arial" charset="0"/>
              </a:rPr>
              <a:t>počet protonů a neutronů </a:t>
            </a:r>
            <a:endParaRPr lang="cs-CZ" dirty="0">
              <a:latin typeface="Arial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cs-CZ" dirty="0">
                <a:latin typeface="Arial" charset="0"/>
              </a:rPr>
              <a:t>      v jádře </a:t>
            </a:r>
            <a:r>
              <a:rPr lang="cs-CZ" dirty="0" smtClean="0">
                <a:latin typeface="Arial" charset="0"/>
              </a:rPr>
              <a:t>atomu (</a:t>
            </a:r>
            <a:r>
              <a:rPr lang="cs-CZ" i="1" dirty="0" smtClean="0">
                <a:latin typeface="Arial" charset="0"/>
              </a:rPr>
              <a:t>počet </a:t>
            </a:r>
            <a:r>
              <a:rPr lang="cs-CZ" i="1" dirty="0">
                <a:latin typeface="Arial" charset="0"/>
              </a:rPr>
              <a:t>neutronů: A – </a:t>
            </a:r>
            <a:r>
              <a:rPr lang="cs-CZ" i="1" dirty="0" smtClean="0">
                <a:latin typeface="Arial" charset="0"/>
              </a:rPr>
              <a:t>Z</a:t>
            </a:r>
            <a:r>
              <a:rPr lang="cs-CZ" dirty="0" smtClean="0">
                <a:latin typeface="Arial" charset="0"/>
              </a:rPr>
              <a:t>)</a:t>
            </a:r>
            <a:endParaRPr lang="cs-CZ" dirty="0">
              <a:latin typeface="Arial" charset="0"/>
            </a:endParaRPr>
          </a:p>
          <a:p>
            <a:pPr>
              <a:buFontTx/>
              <a:buNone/>
            </a:pPr>
            <a:r>
              <a:rPr lang="cs-CZ" sz="4000" dirty="0" smtClean="0">
                <a:latin typeface="Arial" charset="0"/>
              </a:rPr>
              <a:t>        </a:t>
            </a:r>
            <a:r>
              <a:rPr lang="cs-CZ" sz="4000" b="1" dirty="0">
                <a:latin typeface="Arial" charset="0"/>
              </a:rPr>
              <a:t>F  </a:t>
            </a:r>
            <a:endParaRPr lang="cs-CZ" sz="4000" dirty="0">
              <a:latin typeface="Arial" charset="0"/>
            </a:endParaRPr>
          </a:p>
          <a:p>
            <a:pPr>
              <a:buFontTx/>
              <a:buNone/>
            </a:pPr>
            <a:endParaRPr lang="cs-CZ" sz="1800" dirty="0">
              <a:latin typeface="Arial" charset="0"/>
            </a:endParaRPr>
          </a:p>
          <a:p>
            <a:pPr>
              <a:buFontTx/>
              <a:buNone/>
            </a:pPr>
            <a:endParaRPr lang="cs-CZ" dirty="0">
              <a:latin typeface="Arial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276872"/>
            <a:ext cx="633264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000" b="1" dirty="0">
                <a:solidFill>
                  <a:srgbClr val="CC0000"/>
                </a:solidFill>
              </a:rPr>
              <a:t>11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66056" y="5111973"/>
            <a:ext cx="60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000" b="1" dirty="0">
                <a:solidFill>
                  <a:srgbClr val="006666"/>
                </a:solidFill>
              </a:rPr>
              <a:t>19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t="26416" b="10160"/>
          <a:stretch>
            <a:fillRect/>
          </a:stretch>
        </p:blipFill>
        <p:spPr bwMode="auto">
          <a:xfrm>
            <a:off x="2267744" y="5445224"/>
            <a:ext cx="6696744" cy="111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52673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 cstate="print"/>
          <a:srcRect t="20009" b="15563"/>
          <a:stretch>
            <a:fillRect/>
          </a:stretch>
        </p:blipFill>
        <p:spPr bwMode="auto">
          <a:xfrm>
            <a:off x="1691680" y="4797152"/>
            <a:ext cx="5400600" cy="1337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60648"/>
            <a:ext cx="342900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délník 10"/>
          <p:cNvSpPr/>
          <p:nvPr/>
        </p:nvSpPr>
        <p:spPr>
          <a:xfrm>
            <a:off x="899592" y="3140968"/>
            <a:ext cx="40748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  <a:latin typeface="Arial Black" pitchFamily="34" charset="0"/>
              </a:rPr>
              <a:t>protonové číslo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149080"/>
            <a:ext cx="828092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2984"/>
            <a:ext cx="4824536" cy="475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 r="16378"/>
          <a:stretch>
            <a:fillRect/>
          </a:stretch>
        </p:blipFill>
        <p:spPr bwMode="auto">
          <a:xfrm>
            <a:off x="5687616" y="1113223"/>
            <a:ext cx="2890266" cy="462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395536" y="404664"/>
            <a:ext cx="7677102" cy="584775"/>
          </a:xfrm>
          <a:prstGeom prst="rect">
            <a:avLst/>
          </a:prstGeom>
          <a:solidFill>
            <a:srgbClr val="BAFBFE"/>
          </a:solidFill>
        </p:spPr>
        <p:txBody>
          <a:bodyPr wrap="none" rtlCol="0">
            <a:spAutoFit/>
          </a:bodyPr>
          <a:lstStyle/>
          <a:p>
            <a:r>
              <a:rPr lang="cs-CZ" sz="3200" dirty="0" smtClean="0"/>
              <a:t>Urči protonové a nukleonové číslo uhlíku: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</p:nvPr>
        </p:nvGraphicFramePr>
        <p:xfrm>
          <a:off x="323526" y="1484788"/>
          <a:ext cx="8568954" cy="4176460"/>
        </p:xfrm>
        <a:graphic>
          <a:graphicData uri="http://schemas.openxmlformats.org/drawingml/2006/table">
            <a:tbl>
              <a:tblPr/>
              <a:tblGrid>
                <a:gridCol w="1415704"/>
                <a:gridCol w="1415704"/>
                <a:gridCol w="1487917"/>
                <a:gridCol w="1416543"/>
                <a:gridCol w="1416543"/>
                <a:gridCol w="1416543"/>
              </a:tblGrid>
              <a:tr h="59189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Arial"/>
                          <a:ea typeface="Calibri"/>
                        </a:rPr>
                        <a:t>značka</a:t>
                      </a:r>
                      <a:endParaRPr lang="cs-CZ" sz="1800" dirty="0"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Arial"/>
                          <a:ea typeface="Calibri"/>
                        </a:rPr>
                        <a:t>prvku</a:t>
                      </a:r>
                      <a:endParaRPr lang="cs-CZ" sz="1800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Arial"/>
                          <a:ea typeface="Calibri"/>
                        </a:rPr>
                        <a:t>protonové číslo</a:t>
                      </a:r>
                      <a:endParaRPr lang="cs-CZ" sz="1800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Arial"/>
                          <a:ea typeface="Calibri"/>
                        </a:rPr>
                        <a:t>nukleonové číslo</a:t>
                      </a:r>
                      <a:endParaRPr lang="cs-CZ" sz="1800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Arial"/>
                          <a:ea typeface="Calibri"/>
                        </a:rPr>
                        <a:t>počet částic v atomu</a:t>
                      </a:r>
                      <a:endParaRPr lang="cs-CZ" sz="1800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189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Arial"/>
                          <a:ea typeface="Calibri"/>
                        </a:rPr>
                        <a:t>protonů</a:t>
                      </a:r>
                      <a:endParaRPr lang="cs-CZ" sz="1800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Arial"/>
                          <a:ea typeface="Calibri"/>
                        </a:rPr>
                        <a:t>neutronů</a:t>
                      </a:r>
                      <a:endParaRPr lang="cs-CZ" sz="1800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Arial"/>
                          <a:ea typeface="Calibri"/>
                        </a:rPr>
                        <a:t>elektronů</a:t>
                      </a:r>
                      <a:endParaRPr lang="cs-CZ" sz="180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Arial"/>
                          <a:ea typeface="Calibri"/>
                        </a:rPr>
                        <a:t>F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Arial"/>
                          <a:ea typeface="Calibri"/>
                        </a:rPr>
                        <a:t>10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Arial"/>
                          <a:ea typeface="Calibri"/>
                        </a:rPr>
                        <a:t>11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Arial"/>
                          <a:ea typeface="Calibri"/>
                        </a:rPr>
                        <a:t>23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Arial"/>
                          <a:ea typeface="Calibri"/>
                        </a:rPr>
                        <a:t>7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latin typeface="Arial"/>
                          <a:ea typeface="Calibri"/>
                        </a:rPr>
                        <a:t>7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latin typeface="Arial"/>
                          <a:ea typeface="Calibri"/>
                        </a:rPr>
                        <a:t>K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latin typeface="Arial"/>
                          <a:ea typeface="Calibri"/>
                        </a:rPr>
                        <a:t>39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latin typeface="Arial"/>
                          <a:ea typeface="Calibri"/>
                        </a:rPr>
                        <a:t>27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latin typeface="Arial"/>
                          <a:ea typeface="Calibri"/>
                        </a:rPr>
                        <a:t>13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1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51520" y="260648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Doplň údaje o prvcích v tabulce, použij periodickou tabulku: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pro obsah 4"/>
          <p:cNvGraphicFramePr>
            <a:graphicFrameLocks/>
          </p:cNvGraphicFramePr>
          <p:nvPr/>
        </p:nvGraphicFramePr>
        <p:xfrm>
          <a:off x="323528" y="1412776"/>
          <a:ext cx="8568954" cy="4176460"/>
        </p:xfrm>
        <a:graphic>
          <a:graphicData uri="http://schemas.openxmlformats.org/drawingml/2006/table">
            <a:tbl>
              <a:tblPr/>
              <a:tblGrid>
                <a:gridCol w="1415704"/>
                <a:gridCol w="1415704"/>
                <a:gridCol w="1487917"/>
                <a:gridCol w="1416543"/>
                <a:gridCol w="1416543"/>
                <a:gridCol w="1416543"/>
              </a:tblGrid>
              <a:tr h="59189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Arial"/>
                          <a:ea typeface="Calibri"/>
                        </a:rPr>
                        <a:t>značka</a:t>
                      </a:r>
                      <a:endParaRPr lang="cs-CZ" sz="1800" dirty="0">
                        <a:latin typeface="Arial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Arial"/>
                          <a:ea typeface="Calibri"/>
                        </a:rPr>
                        <a:t>prvku</a:t>
                      </a:r>
                      <a:endParaRPr lang="cs-CZ" sz="1800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Arial"/>
                          <a:ea typeface="Calibri"/>
                        </a:rPr>
                        <a:t>protonové číslo</a:t>
                      </a:r>
                      <a:endParaRPr lang="cs-CZ" sz="1800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Arial"/>
                          <a:ea typeface="Calibri"/>
                        </a:rPr>
                        <a:t>nukleonové číslo</a:t>
                      </a:r>
                      <a:endParaRPr lang="cs-CZ" sz="1800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Arial"/>
                          <a:ea typeface="Calibri"/>
                        </a:rPr>
                        <a:t>počet částic v atomu</a:t>
                      </a:r>
                      <a:endParaRPr lang="cs-CZ" sz="180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189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Arial"/>
                          <a:ea typeface="Calibri"/>
                        </a:rPr>
                        <a:t>protonů</a:t>
                      </a:r>
                      <a:endParaRPr lang="cs-CZ" sz="1800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Arial"/>
                          <a:ea typeface="Calibri"/>
                        </a:rPr>
                        <a:t>neutronů</a:t>
                      </a:r>
                      <a:endParaRPr lang="cs-CZ" sz="1800" dirty="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latin typeface="Arial"/>
                          <a:ea typeface="Calibri"/>
                        </a:rPr>
                        <a:t>elektronů</a:t>
                      </a:r>
                      <a:endParaRPr lang="cs-CZ" sz="1800"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Arial"/>
                          <a:ea typeface="Calibri"/>
                        </a:rPr>
                        <a:t>F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9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19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9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Arial"/>
                          <a:ea typeface="Calibri"/>
                        </a:rPr>
                        <a:t>10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9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Na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Arial"/>
                          <a:ea typeface="Calibri"/>
                        </a:rPr>
                        <a:t>11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Arial"/>
                          <a:ea typeface="Calibri"/>
                        </a:rPr>
                        <a:t>23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11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12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11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N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7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14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Arial"/>
                          <a:ea typeface="Calibri"/>
                        </a:rPr>
                        <a:t>7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Arial"/>
                          <a:ea typeface="Calibri"/>
                        </a:rPr>
                        <a:t>7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7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Arial"/>
                          <a:ea typeface="Calibri"/>
                        </a:rPr>
                        <a:t>K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19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latin typeface="Arial"/>
                          <a:ea typeface="Calibri"/>
                        </a:rPr>
                        <a:t>39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19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20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19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err="1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Al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13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latin typeface="Arial"/>
                          <a:ea typeface="Calibri"/>
                        </a:rPr>
                        <a:t>27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Arial"/>
                          <a:ea typeface="Calibri"/>
                        </a:rPr>
                        <a:t>13</a:t>
                      </a: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14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</a:rPr>
                        <a:t>13</a:t>
                      </a:r>
                      <a:endParaRPr lang="cs-CZ" sz="2400" b="1" dirty="0">
                        <a:solidFill>
                          <a:srgbClr val="FF0000"/>
                        </a:solidFill>
                        <a:latin typeface="Arial"/>
                        <a:ea typeface="Calibri"/>
                      </a:endParaRPr>
                    </a:p>
                  </a:txBody>
                  <a:tcPr marL="40321" marR="4032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11560" y="548680"/>
            <a:ext cx="1484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Řešení: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67544" y="764704"/>
            <a:ext cx="8280920" cy="4114800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Zdroje obrázků:</a:t>
            </a:r>
          </a:p>
          <a:p>
            <a:pPr lvl="0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otevřená galerie 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office.</a:t>
            </a:r>
            <a:r>
              <a:rPr lang="cs-CZ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microsoft.com</a:t>
            </a:r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400" dirty="0" smtClean="0">
                <a:latin typeface="Arial" pitchFamily="34" charset="0"/>
                <a:cs typeface="Arial" pitchFamily="34" charset="0"/>
              </a:rPr>
              <a:t>vlastní galerie obrázků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196</Words>
  <Application>Microsoft Office PowerPoint</Application>
  <PresentationFormat>Předvádění na obrazovce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Times New Roman</vt:lpstr>
      <vt:lpstr>Poster Bodoni CE</vt:lpstr>
      <vt:lpstr>Arial</vt:lpstr>
      <vt:lpstr>Wingdings</vt:lpstr>
      <vt:lpstr>Default Design</vt:lpstr>
      <vt:lpstr>Snímek 1</vt:lpstr>
      <vt:lpstr>Snímek 2</vt:lpstr>
      <vt:lpstr> název - mezinárodní (latinský)               - český    byl určován podle: a) vlastností, výskytu                                 b) jmen států                                 c) významných osobností</vt:lpstr>
      <vt:lpstr> protonové číslo … Z   - udává počet protonů v jádře atomu      (současně i počet elektronů)           Na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marsik</dc:creator>
  <cp:lastModifiedBy>marsik</cp:lastModifiedBy>
  <cp:revision>19</cp:revision>
  <dcterms:created xsi:type="dcterms:W3CDTF">1601-01-01T00:00:00Z</dcterms:created>
  <dcterms:modified xsi:type="dcterms:W3CDTF">2012-11-18T22:39:47Z</dcterms:modified>
</cp:coreProperties>
</file>