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63" r:id="rId5"/>
    <p:sldId id="264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00A44A"/>
    <a:srgbClr val="800000"/>
    <a:srgbClr val="FCA08E"/>
    <a:srgbClr val="F47268"/>
    <a:srgbClr val="FF4B4B"/>
    <a:srgbClr val="FFFF99"/>
    <a:srgbClr val="CC0000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0" d="100"/>
          <a:sy n="60" d="100"/>
        </p:scale>
        <p:origin x="-105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2529D-EFDE-4117-9981-0A0484EC27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E37FC-4729-489E-9C67-00B359EEB9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3C86-7480-4AAA-A8A7-881114F06C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0B944-B4F1-4BEF-9D59-A174FEE53A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A048B-AA03-4197-A086-30532576EF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5CB9D-117E-42AE-9A49-A88CE487C2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26CC0-364A-40E3-AA34-28DA5B90B5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34EF8-7661-4638-9F0B-150A686DEE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6DBC-2F23-40E1-B8B8-87D098882C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1BE98-F896-4330-9655-86E8278289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6CF57-D3E8-49D3-BE2C-4D0B76846E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57741420-C30E-47F4-BA38-2AAE5CBBFF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44824"/>
            <a:ext cx="8568952" cy="863948"/>
          </a:xfrm>
          <a:solidFill>
            <a:srgbClr val="FCA08E"/>
          </a:solidFill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ČÁSTICOVÉ SLOŽENÍ LÁTEK</a:t>
            </a:r>
            <a:endParaRPr lang="cs-CZ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2" descr="C:\Users\marsik\Desktop\426inkoust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284984"/>
            <a:ext cx="4049601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E:\Ch projekt\8 -nebezpečné látky - test HOTPOT\logo b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175" y="188913"/>
            <a:ext cx="4897438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C:\Users\marsik\Desktop\obrázky na ppt\smile_ato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3429000"/>
            <a:ext cx="3168352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:\Users\marsik\Desktop\atom.jpg"/>
          <p:cNvPicPr>
            <a:picLocks noChangeAspect="1" noChangeArrowheads="1"/>
          </p:cNvPicPr>
          <p:nvPr/>
        </p:nvPicPr>
        <p:blipFill>
          <a:blip r:embed="rId2" cstate="print"/>
          <a:srcRect l="1890" r="2520"/>
          <a:stretch>
            <a:fillRect/>
          </a:stretch>
        </p:blipFill>
        <p:spPr bwMode="auto">
          <a:xfrm>
            <a:off x="4662342" y="3140968"/>
            <a:ext cx="4302146" cy="3000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51275" y="333375"/>
            <a:ext cx="3241675" cy="91440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ATOM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3048000"/>
            <a:ext cx="5351463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b="1" dirty="0" smtClean="0">
                <a:solidFill>
                  <a:srgbClr val="FF0000"/>
                </a:solidFill>
                <a:latin typeface="Arial" charset="0"/>
              </a:rPr>
              <a:t>Jádro atomu:</a:t>
            </a:r>
          </a:p>
          <a:p>
            <a:pPr eaLnBrk="1" hangingPunct="1">
              <a:lnSpc>
                <a:spcPct val="90000"/>
              </a:lnSpc>
              <a:buSzPct val="50000"/>
              <a:buFont typeface="Wingdings" pitchFamily="2" charset="2"/>
              <a:buChar char="§"/>
            </a:pPr>
            <a:r>
              <a:rPr lang="cs-CZ" dirty="0" smtClean="0">
                <a:latin typeface="Arial" charset="0"/>
              </a:rPr>
              <a:t>protony</a:t>
            </a:r>
            <a:r>
              <a:rPr lang="cs-CZ" b="1" dirty="0" smtClean="0">
                <a:latin typeface="Arial" charset="0"/>
              </a:rPr>
              <a:t>   </a:t>
            </a:r>
            <a:r>
              <a:rPr lang="cs-CZ" b="1" dirty="0" smtClean="0">
                <a:solidFill>
                  <a:srgbClr val="FF3300"/>
                </a:solidFill>
                <a:latin typeface="Arial" charset="0"/>
              </a:rPr>
              <a:t>p</a:t>
            </a:r>
            <a:r>
              <a:rPr lang="cs-CZ" b="1" baseline="30000" dirty="0" smtClean="0">
                <a:solidFill>
                  <a:srgbClr val="FF3300"/>
                </a:solidFill>
                <a:latin typeface="Arial" charset="0"/>
              </a:rPr>
              <a:t>+ </a:t>
            </a:r>
            <a:r>
              <a:rPr lang="cs-CZ" dirty="0" smtClean="0">
                <a:solidFill>
                  <a:srgbClr val="FF3300"/>
                </a:solidFill>
                <a:latin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  <a:buSzPct val="50000"/>
              <a:buFont typeface="Wingdings" pitchFamily="2" charset="2"/>
              <a:buNone/>
            </a:pPr>
            <a:r>
              <a:rPr lang="cs-CZ" sz="2400" dirty="0" smtClean="0">
                <a:latin typeface="Arial" charset="0"/>
              </a:rPr>
              <a:t>     (částice s kladným nábojem)</a:t>
            </a:r>
            <a:endParaRPr lang="cs-CZ" sz="2400" b="1" baseline="30000" dirty="0" smtClean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SzPct val="50000"/>
              <a:buFont typeface="Wingdings" pitchFamily="2" charset="2"/>
              <a:buChar char="§"/>
            </a:pPr>
            <a:r>
              <a:rPr lang="cs-CZ" dirty="0" smtClean="0">
                <a:latin typeface="Arial" charset="0"/>
              </a:rPr>
              <a:t>neutrony</a:t>
            </a:r>
            <a:r>
              <a:rPr lang="cs-CZ" b="1" dirty="0" smtClean="0">
                <a:latin typeface="Arial" charset="0"/>
              </a:rPr>
              <a:t>  </a:t>
            </a:r>
            <a:r>
              <a:rPr lang="cs-CZ" b="1" dirty="0" smtClean="0">
                <a:solidFill>
                  <a:srgbClr val="00A44A"/>
                </a:solidFill>
                <a:latin typeface="Arial" charset="0"/>
              </a:rPr>
              <a:t>n</a:t>
            </a:r>
            <a:r>
              <a:rPr lang="cs-CZ" b="1" baseline="30000" dirty="0" smtClean="0">
                <a:solidFill>
                  <a:srgbClr val="00A44A"/>
                </a:solidFill>
                <a:latin typeface="Arial" charset="0"/>
              </a:rPr>
              <a:t>o</a:t>
            </a:r>
          </a:p>
          <a:p>
            <a:pPr eaLnBrk="1" hangingPunct="1">
              <a:lnSpc>
                <a:spcPct val="90000"/>
              </a:lnSpc>
              <a:buSzPct val="50000"/>
              <a:buFont typeface="Wingdings" pitchFamily="2" charset="2"/>
              <a:buNone/>
            </a:pPr>
            <a:r>
              <a:rPr lang="cs-CZ" b="1" baseline="30000" dirty="0" smtClean="0">
                <a:solidFill>
                  <a:srgbClr val="0000FF"/>
                </a:solidFill>
                <a:latin typeface="Arial" charset="0"/>
              </a:rPr>
              <a:t>       </a:t>
            </a:r>
            <a:r>
              <a:rPr lang="cs-CZ" sz="2400" dirty="0" smtClean="0">
                <a:latin typeface="Arial" charset="0"/>
              </a:rPr>
              <a:t>(částice bez náboje)</a:t>
            </a:r>
            <a:endParaRPr lang="cs-CZ" sz="2400" b="1" baseline="30000" dirty="0" smtClean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SzPct val="50000"/>
              <a:buFont typeface="Wingdings" pitchFamily="2" charset="2"/>
              <a:buNone/>
            </a:pPr>
            <a:r>
              <a:rPr lang="cs-CZ" b="1" dirty="0" smtClean="0">
                <a:solidFill>
                  <a:srgbClr val="0000FF"/>
                </a:solidFill>
                <a:latin typeface="Arial" charset="0"/>
              </a:rPr>
              <a:t>Obal atomu:</a:t>
            </a:r>
          </a:p>
          <a:p>
            <a:pPr eaLnBrk="1" hangingPunct="1">
              <a:lnSpc>
                <a:spcPct val="90000"/>
              </a:lnSpc>
              <a:buSzPct val="50000"/>
              <a:buFont typeface="Wingdings" pitchFamily="2" charset="2"/>
              <a:buChar char="§"/>
            </a:pPr>
            <a:r>
              <a:rPr lang="cs-CZ" dirty="0" smtClean="0">
                <a:latin typeface="Arial" charset="0"/>
              </a:rPr>
              <a:t>elektrony </a:t>
            </a:r>
            <a:r>
              <a:rPr lang="cs-CZ" b="1" dirty="0" smtClean="0">
                <a:latin typeface="Arial" charset="0"/>
              </a:rPr>
              <a:t>  </a:t>
            </a:r>
            <a:r>
              <a:rPr lang="cs-CZ" b="1" dirty="0" smtClean="0">
                <a:solidFill>
                  <a:srgbClr val="0000FF"/>
                </a:solidFill>
                <a:latin typeface="Arial" charset="0"/>
              </a:rPr>
              <a:t>e</a:t>
            </a:r>
            <a:r>
              <a:rPr lang="cs-CZ" b="1" baseline="40000" dirty="0" smtClean="0">
                <a:solidFill>
                  <a:srgbClr val="0000FF"/>
                </a:solidFill>
                <a:latin typeface="Arial" charset="0"/>
              </a:rPr>
              <a:t>-</a:t>
            </a:r>
          </a:p>
          <a:p>
            <a:pPr eaLnBrk="1" hangingPunct="1">
              <a:lnSpc>
                <a:spcPct val="90000"/>
              </a:lnSpc>
              <a:buSzPct val="50000"/>
              <a:buFont typeface="Wingdings" pitchFamily="2" charset="2"/>
              <a:buNone/>
            </a:pPr>
            <a:r>
              <a:rPr lang="cs-CZ" b="1" baseline="40000" dirty="0" smtClean="0">
                <a:solidFill>
                  <a:srgbClr val="0000FF"/>
                </a:solidFill>
                <a:latin typeface="Arial" charset="0"/>
              </a:rPr>
              <a:t>        </a:t>
            </a:r>
            <a:r>
              <a:rPr lang="cs-CZ" sz="2400" dirty="0" smtClean="0">
                <a:latin typeface="Arial" charset="0"/>
              </a:rPr>
              <a:t>(částice se záporným nábojem)</a:t>
            </a:r>
            <a:endParaRPr lang="cs-CZ" sz="2400" b="1" baseline="30000" dirty="0" smtClean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SzPct val="50000"/>
              <a:buFont typeface="Wingdings" pitchFamily="2" charset="2"/>
              <a:buNone/>
            </a:pPr>
            <a:endParaRPr lang="cs-CZ" b="1" baseline="40000" dirty="0" smtClean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b="1" dirty="0" smtClean="0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3077" name="Picture 5" descr="C:\Documents and Settings\Standard\Plocha\Nová složka\1271891-model-atomu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60648"/>
            <a:ext cx="2628528" cy="262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3886200" y="1295400"/>
            <a:ext cx="5029200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cs-CZ" dirty="0"/>
              <a:t> nejmenší částice hmoty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cs-CZ" dirty="0"/>
              <a:t> tvoří ho </a:t>
            </a:r>
            <a:r>
              <a:rPr lang="cs-CZ" b="1" dirty="0">
                <a:solidFill>
                  <a:srgbClr val="FF0000"/>
                </a:solidFill>
              </a:rPr>
              <a:t>kladné jádro </a:t>
            </a:r>
            <a:r>
              <a:rPr lang="cs-CZ" dirty="0"/>
              <a:t>a</a:t>
            </a:r>
          </a:p>
          <a:p>
            <a:pPr>
              <a:spcBef>
                <a:spcPct val="20000"/>
              </a:spcBef>
            </a:pPr>
            <a:r>
              <a:rPr lang="cs-CZ" dirty="0"/>
              <a:t>   </a:t>
            </a:r>
            <a:r>
              <a:rPr lang="cs-CZ" b="1" dirty="0">
                <a:solidFill>
                  <a:srgbClr val="0000FF"/>
                </a:solidFill>
              </a:rPr>
              <a:t>záporný obal</a:t>
            </a:r>
            <a:endParaRPr lang="cs-CZ" b="1" baseline="30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260350"/>
            <a:ext cx="8713092" cy="4343400"/>
          </a:xfrm>
        </p:spPr>
        <p:txBody>
          <a:bodyPr/>
          <a:lstStyle/>
          <a:p>
            <a:pPr eaLnBrk="1" hangingPunct="1"/>
            <a:r>
              <a:rPr lang="cs-CZ" dirty="0" smtClean="0">
                <a:latin typeface="Arial" charset="0"/>
              </a:rPr>
              <a:t> </a:t>
            </a:r>
            <a:r>
              <a:rPr lang="cs-CZ" sz="3200" dirty="0" smtClean="0">
                <a:latin typeface="Arial" charset="0"/>
              </a:rPr>
              <a:t>Elektrony se kolem jádra pohybují </a:t>
            </a:r>
            <a:endParaRPr lang="cs-CZ" sz="3200" dirty="0" smtClean="0">
              <a:latin typeface="Arial" charset="0"/>
            </a:endParaRPr>
          </a:p>
          <a:p>
            <a:pPr eaLnBrk="1" hangingPunct="1">
              <a:buNone/>
            </a:pPr>
            <a:r>
              <a:rPr lang="cs-CZ" sz="3200" dirty="0" smtClean="0">
                <a:latin typeface="Arial" charset="0"/>
              </a:rPr>
              <a:t> </a:t>
            </a:r>
            <a:r>
              <a:rPr lang="cs-CZ" sz="3200" dirty="0" smtClean="0">
                <a:latin typeface="Arial" charset="0"/>
              </a:rPr>
              <a:t>   uspořádaně </a:t>
            </a:r>
            <a:r>
              <a:rPr lang="cs-CZ" sz="3200" b="1" dirty="0" smtClean="0">
                <a:solidFill>
                  <a:srgbClr val="0000FF"/>
                </a:solidFill>
                <a:latin typeface="Arial" charset="0"/>
              </a:rPr>
              <a:t>ve </a:t>
            </a:r>
            <a:r>
              <a:rPr lang="cs-CZ" sz="3200" b="1" dirty="0" smtClean="0">
                <a:solidFill>
                  <a:srgbClr val="0000FF"/>
                </a:solidFill>
                <a:latin typeface="Arial" charset="0"/>
              </a:rPr>
              <a:t>vrstvách</a:t>
            </a:r>
            <a:r>
              <a:rPr lang="cs-CZ" sz="3200" b="1" dirty="0" smtClean="0">
                <a:latin typeface="Arial" charset="0"/>
              </a:rPr>
              <a:t>,</a:t>
            </a:r>
          </a:p>
          <a:p>
            <a:pPr eaLnBrk="1" hangingPunct="1">
              <a:buNone/>
            </a:pPr>
            <a:r>
              <a:rPr lang="cs-CZ" sz="3200" b="1" dirty="0" smtClean="0">
                <a:latin typeface="Arial" charset="0"/>
              </a:rPr>
              <a:t> </a:t>
            </a:r>
            <a:r>
              <a:rPr lang="cs-CZ" sz="3200" b="1" dirty="0" smtClean="0">
                <a:latin typeface="Arial" charset="0"/>
              </a:rPr>
              <a:t>   </a:t>
            </a:r>
            <a:r>
              <a:rPr lang="cs-CZ" sz="3200" dirty="0" smtClean="0">
                <a:latin typeface="Arial" charset="0"/>
              </a:rPr>
              <a:t>nejvzdálenější </a:t>
            </a:r>
            <a:r>
              <a:rPr lang="cs-CZ" sz="3200" dirty="0" smtClean="0">
                <a:latin typeface="Arial" charset="0"/>
              </a:rPr>
              <a:t>vrstva od jádra se nazývá</a:t>
            </a:r>
            <a:r>
              <a:rPr lang="cs-CZ" sz="3200" b="1" dirty="0" smtClean="0">
                <a:solidFill>
                  <a:srgbClr val="6600FF"/>
                </a:solidFill>
                <a:latin typeface="Arial" charset="0"/>
              </a:rPr>
              <a:t> </a:t>
            </a:r>
          </a:p>
          <a:p>
            <a:pPr eaLnBrk="1" hangingPunct="1">
              <a:buNone/>
            </a:pPr>
            <a:r>
              <a:rPr lang="cs-CZ" sz="3200" b="1" dirty="0" smtClean="0">
                <a:solidFill>
                  <a:srgbClr val="6600FF"/>
                </a:solidFill>
                <a:latin typeface="Arial" charset="0"/>
              </a:rPr>
              <a:t> </a:t>
            </a:r>
            <a:r>
              <a:rPr lang="cs-CZ" sz="3200" b="1" dirty="0" smtClean="0">
                <a:solidFill>
                  <a:srgbClr val="6600FF"/>
                </a:solidFill>
                <a:latin typeface="Arial" charset="0"/>
              </a:rPr>
              <a:t>   valenční </a:t>
            </a:r>
            <a:r>
              <a:rPr lang="cs-CZ" sz="3200" b="1" dirty="0" smtClean="0">
                <a:solidFill>
                  <a:srgbClr val="6600FF"/>
                </a:solidFill>
                <a:latin typeface="Arial" charset="0"/>
              </a:rPr>
              <a:t>vrstva</a:t>
            </a:r>
            <a:r>
              <a:rPr lang="cs-CZ" sz="3200" b="1" dirty="0" smtClean="0">
                <a:latin typeface="Arial" charset="0"/>
              </a:rPr>
              <a:t>.</a:t>
            </a:r>
          </a:p>
          <a:p>
            <a:pPr eaLnBrk="1" hangingPunct="1"/>
            <a:r>
              <a:rPr lang="cs-CZ" sz="3200" b="1" dirty="0" smtClean="0">
                <a:latin typeface="Arial" charset="0"/>
              </a:rPr>
              <a:t> </a:t>
            </a:r>
            <a:r>
              <a:rPr lang="cs-CZ" sz="3200" dirty="0" smtClean="0">
                <a:latin typeface="Arial" charset="0"/>
              </a:rPr>
              <a:t>Mezi jádrem a obalem</a:t>
            </a:r>
          </a:p>
          <a:p>
            <a:pPr eaLnBrk="1" hangingPunct="1">
              <a:buFontTx/>
              <a:buNone/>
            </a:pPr>
            <a:r>
              <a:rPr lang="cs-CZ" sz="3200" dirty="0" smtClean="0">
                <a:latin typeface="Arial" charset="0"/>
              </a:rPr>
              <a:t>   </a:t>
            </a:r>
            <a:r>
              <a:rPr lang="cs-CZ" sz="3200" dirty="0" smtClean="0">
                <a:latin typeface="Arial" charset="0"/>
              </a:rPr>
              <a:t> působí </a:t>
            </a:r>
            <a:r>
              <a:rPr lang="cs-CZ" sz="3200" b="1" dirty="0" smtClean="0">
                <a:solidFill>
                  <a:srgbClr val="CC0000"/>
                </a:solidFill>
                <a:latin typeface="Arial" charset="0"/>
              </a:rPr>
              <a:t>přitažlivé síly</a:t>
            </a:r>
            <a:r>
              <a:rPr lang="cs-CZ" sz="3200" dirty="0" smtClean="0">
                <a:latin typeface="Arial" charset="0"/>
              </a:rPr>
              <a:t>.</a:t>
            </a:r>
            <a:endParaRPr lang="cs-CZ" sz="3000" b="1" dirty="0" smtClean="0">
              <a:latin typeface="Arial" charset="0"/>
            </a:endParaRPr>
          </a:p>
          <a:p>
            <a:pPr eaLnBrk="1" hangingPunct="1">
              <a:buFontTx/>
              <a:buNone/>
            </a:pPr>
            <a:endParaRPr lang="cs-CZ" sz="3000" b="1" dirty="0" smtClean="0">
              <a:latin typeface="Arial" charset="0"/>
            </a:endParaRPr>
          </a:p>
        </p:txBody>
      </p:sp>
      <p:pic>
        <p:nvPicPr>
          <p:cNvPr id="4102" name="Picture 6" descr="https://www.scientificlinux.org/documentation/graphics/logo.contest/carbon.atom.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3106" y="2499939"/>
            <a:ext cx="4159374" cy="41694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352928" cy="2089150"/>
          </a:xfrm>
          <a:noFill/>
        </p:spPr>
        <p:txBody>
          <a:bodyPr/>
          <a:lstStyle/>
          <a:p>
            <a:pPr algn="l" eaLnBrk="1" hangingPunct="1">
              <a:buFont typeface="Arial" pitchFamily="34" charset="0"/>
              <a:buChar char="•"/>
            </a:pPr>
            <a:r>
              <a:rPr lang="cs-CZ" sz="3200" dirty="0" smtClean="0">
                <a:latin typeface="Arial" charset="0"/>
              </a:rPr>
              <a:t> </a:t>
            </a:r>
            <a:r>
              <a:rPr lang="cs-CZ" sz="3200" b="1" dirty="0" smtClean="0">
                <a:solidFill>
                  <a:srgbClr val="FF3300"/>
                </a:solidFill>
                <a:latin typeface="Arial" charset="0"/>
              </a:rPr>
              <a:t>P</a:t>
            </a:r>
            <a:r>
              <a:rPr lang="cs-CZ" sz="3200" b="1" dirty="0" smtClean="0">
                <a:solidFill>
                  <a:srgbClr val="FF3300"/>
                </a:solidFill>
                <a:latin typeface="Arial" charset="0"/>
              </a:rPr>
              <a:t>očet protonů </a:t>
            </a:r>
            <a:r>
              <a:rPr lang="cs-CZ" sz="3200" dirty="0" smtClean="0">
                <a:latin typeface="Arial" charset="0"/>
              </a:rPr>
              <a:t>v jádře </a:t>
            </a:r>
            <a:r>
              <a:rPr lang="cs-CZ" sz="3200" b="1" i="1" dirty="0" smtClean="0">
                <a:solidFill>
                  <a:srgbClr val="7030A0"/>
                </a:solidFill>
                <a:latin typeface="Arial" charset="0"/>
              </a:rPr>
              <a:t>je </a:t>
            </a:r>
            <a:r>
              <a:rPr lang="cs-CZ" sz="3200" b="1" i="1" dirty="0" smtClean="0">
                <a:solidFill>
                  <a:srgbClr val="7030A0"/>
                </a:solidFill>
                <a:latin typeface="Arial" charset="0"/>
              </a:rPr>
              <a:t>stejný</a:t>
            </a:r>
            <a:r>
              <a:rPr lang="cs-CZ" sz="3200" b="1" dirty="0" smtClean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cs-CZ" sz="3200" dirty="0" smtClean="0">
                <a:latin typeface="Arial" charset="0"/>
              </a:rPr>
              <a:t/>
            </a:r>
            <a:br>
              <a:rPr lang="cs-CZ" sz="3200" dirty="0" smtClean="0">
                <a:latin typeface="Arial" charset="0"/>
              </a:rPr>
            </a:br>
            <a:r>
              <a:rPr lang="cs-CZ" sz="3200" dirty="0" smtClean="0">
                <a:latin typeface="Arial" charset="0"/>
              </a:rPr>
              <a:t> </a:t>
            </a:r>
            <a:r>
              <a:rPr lang="cs-CZ" sz="3200" dirty="0" smtClean="0">
                <a:latin typeface="Arial" charset="0"/>
              </a:rPr>
              <a:t>  jako </a:t>
            </a:r>
            <a:r>
              <a:rPr lang="cs-CZ" sz="3200" b="1" dirty="0" smtClean="0">
                <a:solidFill>
                  <a:srgbClr val="0000FF"/>
                </a:solidFill>
                <a:latin typeface="Arial" charset="0"/>
              </a:rPr>
              <a:t>p</a:t>
            </a:r>
            <a:r>
              <a:rPr lang="cs-CZ" sz="3200" b="1" dirty="0" smtClean="0">
                <a:solidFill>
                  <a:srgbClr val="0000FF"/>
                </a:solidFill>
                <a:latin typeface="Arial" charset="0"/>
              </a:rPr>
              <a:t>očet elektronů</a:t>
            </a:r>
            <a:r>
              <a:rPr lang="cs-CZ" sz="3200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cs-CZ" sz="3200" dirty="0" smtClean="0">
                <a:latin typeface="Arial" charset="0"/>
              </a:rPr>
              <a:t>v obalu</a:t>
            </a:r>
            <a:r>
              <a:rPr lang="cs-CZ" sz="3200" dirty="0" smtClean="0">
                <a:latin typeface="Arial" charset="0"/>
              </a:rPr>
              <a:t> –</a:t>
            </a:r>
            <a:br>
              <a:rPr lang="cs-CZ" sz="3200" dirty="0" smtClean="0">
                <a:latin typeface="Arial" charset="0"/>
              </a:rPr>
            </a:br>
            <a:r>
              <a:rPr lang="cs-CZ" sz="3200" dirty="0" smtClean="0">
                <a:latin typeface="Arial" charset="0"/>
              </a:rPr>
              <a:t>   atom </a:t>
            </a:r>
            <a:r>
              <a:rPr lang="cs-CZ" sz="3200" dirty="0" smtClean="0">
                <a:latin typeface="Arial" charset="0"/>
              </a:rPr>
              <a:t>je elektricky neutrální!</a:t>
            </a:r>
          </a:p>
        </p:txBody>
      </p:sp>
      <p:sp>
        <p:nvSpPr>
          <p:cNvPr id="5124" name="TextovéPole 9"/>
          <p:cNvSpPr txBox="1">
            <a:spLocks noChangeArrowheads="1"/>
          </p:cNvSpPr>
          <p:nvPr/>
        </p:nvSpPr>
        <p:spPr bwMode="auto">
          <a:xfrm>
            <a:off x="827584" y="2420888"/>
            <a:ext cx="38884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počet </a:t>
            </a:r>
            <a:r>
              <a:rPr lang="cs-CZ" sz="3200" b="1" dirty="0" smtClean="0">
                <a:solidFill>
                  <a:srgbClr val="FF0000"/>
                </a:solidFill>
              </a:rPr>
              <a:t>p</a:t>
            </a:r>
            <a:r>
              <a:rPr lang="cs-CZ" sz="3200" b="1" baseline="30000" dirty="0" smtClean="0">
                <a:solidFill>
                  <a:srgbClr val="FF0000"/>
                </a:solidFill>
              </a:rPr>
              <a:t>+</a:t>
            </a:r>
            <a:r>
              <a:rPr lang="cs-CZ" sz="3200" b="1" dirty="0" smtClean="0">
                <a:solidFill>
                  <a:srgbClr val="FF0000"/>
                </a:solidFill>
              </a:rPr>
              <a:t> </a:t>
            </a:r>
            <a:r>
              <a:rPr lang="cs-CZ" sz="3200" dirty="0">
                <a:solidFill>
                  <a:schemeClr val="tx2"/>
                </a:solidFill>
              </a:rPr>
              <a:t>=</a:t>
            </a:r>
            <a:r>
              <a:rPr lang="cs-CZ" sz="3200" b="1" dirty="0">
                <a:solidFill>
                  <a:srgbClr val="FF0000"/>
                </a:solidFill>
              </a:rPr>
              <a:t> </a:t>
            </a:r>
            <a:r>
              <a:rPr lang="cs-CZ" sz="3200" b="1" dirty="0">
                <a:solidFill>
                  <a:srgbClr val="0000FF"/>
                </a:solidFill>
              </a:rPr>
              <a:t>počet </a:t>
            </a:r>
            <a:r>
              <a:rPr lang="cs-CZ" sz="3200" b="1" dirty="0" smtClean="0">
                <a:solidFill>
                  <a:srgbClr val="0000FF"/>
                </a:solidFill>
              </a:rPr>
              <a:t>e</a:t>
            </a:r>
            <a:r>
              <a:rPr lang="cs-CZ" sz="3200" b="1" baseline="30000" dirty="0" smtClean="0">
                <a:solidFill>
                  <a:srgbClr val="0000FF"/>
                </a:solidFill>
              </a:rPr>
              <a:t>-</a:t>
            </a:r>
            <a:endParaRPr lang="cs-CZ" sz="3200" b="1" dirty="0">
              <a:solidFill>
                <a:srgbClr val="0000FF"/>
              </a:solidFill>
            </a:endParaRPr>
          </a:p>
        </p:txBody>
      </p:sp>
      <p:pic>
        <p:nvPicPr>
          <p:cNvPr id="5" name="Picture 7" descr="http://cdn.timerime.com/cdn-35/users/13749/media/mmadrid11_atom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204863"/>
            <a:ext cx="3240360" cy="3240361"/>
          </a:xfrm>
          <a:prstGeom prst="rect">
            <a:avLst/>
          </a:prstGeom>
          <a:noFill/>
        </p:spPr>
      </p:pic>
      <p:sp>
        <p:nvSpPr>
          <p:cNvPr id="6" name="Obdélník 5"/>
          <p:cNvSpPr/>
          <p:nvPr/>
        </p:nvSpPr>
        <p:spPr>
          <a:xfrm>
            <a:off x="326038" y="5157192"/>
            <a:ext cx="47500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 proton 1,672 621 637 × 10</a:t>
            </a:r>
            <a:r>
              <a:rPr lang="cs-CZ" sz="2400" baseline="30000" dirty="0" smtClean="0"/>
              <a:t>–27</a:t>
            </a:r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tx2"/>
                </a:solidFill>
              </a:rPr>
              <a:t>kg</a:t>
            </a:r>
            <a:endParaRPr lang="cs-CZ" sz="2400" dirty="0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23528" y="6165304"/>
            <a:ext cx="4801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 elektron 9,109 382 15 × 10</a:t>
            </a:r>
            <a:r>
              <a:rPr lang="cs-CZ" sz="2400" baseline="30000" dirty="0" smtClean="0"/>
              <a:t>–31</a:t>
            </a:r>
            <a:r>
              <a:rPr lang="cs-CZ" sz="2400" dirty="0" smtClean="0"/>
              <a:t> kg</a:t>
            </a:r>
            <a:endParaRPr lang="cs-CZ" sz="2400" dirty="0"/>
          </a:p>
        </p:txBody>
      </p:sp>
      <p:sp>
        <p:nvSpPr>
          <p:cNvPr id="8" name="Obdélník 7"/>
          <p:cNvSpPr/>
          <p:nvPr/>
        </p:nvSpPr>
        <p:spPr>
          <a:xfrm>
            <a:off x="323528" y="5661248"/>
            <a:ext cx="61926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/>
              <a:t> </a:t>
            </a:r>
            <a:r>
              <a:rPr lang="cs-CZ" sz="2400" dirty="0" smtClean="0"/>
              <a:t>neutron 1,674 927 351(74) × 10</a:t>
            </a:r>
            <a:r>
              <a:rPr lang="cs-CZ" sz="2400" baseline="30000" dirty="0" smtClean="0"/>
              <a:t>–27</a:t>
            </a:r>
            <a:r>
              <a:rPr lang="cs-CZ" sz="2400" dirty="0" smtClean="0"/>
              <a:t> kg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395536" y="4509120"/>
            <a:ext cx="29209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Hmotnosti částic: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i.telegraph.co.uk/multimedia/archive/01628/elephant_1628027c.jpg"/>
          <p:cNvPicPr>
            <a:picLocks noChangeAspect="1" noChangeArrowheads="1"/>
          </p:cNvPicPr>
          <p:nvPr/>
        </p:nvPicPr>
        <p:blipFill>
          <a:blip r:embed="rId2" cstate="print"/>
          <a:srcRect r="9860"/>
          <a:stretch>
            <a:fillRect/>
          </a:stretch>
        </p:blipFill>
        <p:spPr bwMode="auto">
          <a:xfrm>
            <a:off x="1907704" y="1340768"/>
            <a:ext cx="6945922" cy="4824536"/>
          </a:xfrm>
          <a:prstGeom prst="rect">
            <a:avLst/>
          </a:prstGeom>
          <a:noFill/>
        </p:spPr>
      </p:pic>
      <p:pic>
        <p:nvPicPr>
          <p:cNvPr id="33796" name="Picture 4" descr="Myš nilská (Arvicanthis niloticus)"/>
          <p:cNvPicPr>
            <a:picLocks noChangeAspect="1" noChangeArrowheads="1"/>
          </p:cNvPicPr>
          <p:nvPr/>
        </p:nvPicPr>
        <p:blipFill>
          <a:blip r:embed="rId3" cstate="print"/>
          <a:srcRect b="14050"/>
          <a:stretch>
            <a:fillRect/>
          </a:stretch>
        </p:blipFill>
        <p:spPr bwMode="auto">
          <a:xfrm>
            <a:off x="251520" y="5301208"/>
            <a:ext cx="1681824" cy="1296144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467544" y="188640"/>
            <a:ext cx="76258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800000"/>
                </a:solidFill>
              </a:rPr>
              <a:t>Porovnání hmotnosti protonu a neutronu (slon)</a:t>
            </a:r>
          </a:p>
          <a:p>
            <a:r>
              <a:rPr lang="cs-CZ" dirty="0">
                <a:solidFill>
                  <a:srgbClr val="800000"/>
                </a:solidFill>
              </a:rPr>
              <a:t>s</a:t>
            </a:r>
            <a:r>
              <a:rPr lang="cs-CZ" dirty="0" smtClean="0">
                <a:solidFill>
                  <a:srgbClr val="800000"/>
                </a:solidFill>
              </a:rPr>
              <a:t> hmotností elektronu (myš).</a:t>
            </a:r>
            <a:endParaRPr lang="cs-CZ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sah 2"/>
          <p:cNvSpPr>
            <a:spLocks noGrp="1"/>
          </p:cNvSpPr>
          <p:nvPr>
            <p:ph sz="half" idx="1"/>
          </p:nvPr>
        </p:nvSpPr>
        <p:spPr>
          <a:xfrm>
            <a:off x="250825" y="260648"/>
            <a:ext cx="8641655" cy="6408712"/>
          </a:xfrm>
        </p:spPr>
        <p:txBody>
          <a:bodyPr/>
          <a:lstStyle/>
          <a:p>
            <a:pPr eaLnBrk="1" hangingPunct="1">
              <a:buNone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Zdroje:</a:t>
            </a:r>
          </a:p>
          <a:p>
            <a:pPr eaLnBrk="1" hangingPunct="1">
              <a:buNone/>
            </a:pPr>
            <a:endParaRPr lang="cs-CZ" sz="12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cs-CZ" sz="2400" dirty="0" smtClean="0">
                <a:latin typeface="Arial" pitchFamily="34" charset="0"/>
                <a:cs typeface="Arial" pitchFamily="34" charset="0"/>
              </a:rPr>
              <a:t>http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://cs.wikipedia.org/wiki/Atom</a:t>
            </a:r>
          </a:p>
          <a:p>
            <a:pPr eaLnBrk="1" hangingPunct="1"/>
            <a:r>
              <a:rPr lang="cs-CZ" sz="2400" dirty="0" smtClean="0">
                <a:latin typeface="Arial" pitchFamily="34" charset="0"/>
                <a:cs typeface="Arial" pitchFamily="34" charset="0"/>
              </a:rPr>
              <a:t>http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://fyzika.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gjvj.cz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/pokusy/pokusy/fotky/426inkoust5.jpg</a:t>
            </a:r>
          </a:p>
          <a:p>
            <a:pPr eaLnBrk="1" hangingPunct="1"/>
            <a:r>
              <a:rPr lang="cs-CZ" sz="2400" dirty="0" smtClean="0">
                <a:latin typeface="Arial" pitchFamily="34" charset="0"/>
                <a:cs typeface="Arial" pitchFamily="34" charset="0"/>
              </a:rPr>
              <a:t>http://www.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mojewiki.cz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pancel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/lib/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exe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/detail.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php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?id=fyzika_6._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rocnik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&amp;media=atom.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jpg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cs-CZ" sz="2400" dirty="0" smtClean="0">
                <a:latin typeface="Arial" pitchFamily="34" charset="0"/>
                <a:cs typeface="Arial" pitchFamily="34" charset="0"/>
              </a:rPr>
              <a:t>http://cirkev.files.wordpress.com/2009/11/atom.jpg</a:t>
            </a:r>
          </a:p>
          <a:p>
            <a:pPr eaLnBrk="1" hangingPunct="1"/>
            <a:r>
              <a:rPr lang="cs-CZ" sz="2400" dirty="0" smtClean="0">
                <a:latin typeface="Arial" pitchFamily="34" charset="0"/>
                <a:cs typeface="Arial" pitchFamily="34" charset="0"/>
              </a:rPr>
              <a:t>http://timerime.com/en/timeline/154564/History+of+the+Atomic+Model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/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cs-CZ" sz="2400" dirty="0" smtClean="0">
                <a:latin typeface="Arial" pitchFamily="34" charset="0"/>
                <a:cs typeface="Arial" pitchFamily="34" charset="0"/>
              </a:rPr>
              <a:t>http://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www.900foot.com/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pages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/atom.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htm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cs-CZ" sz="2400" dirty="0" smtClean="0">
                <a:latin typeface="Arial" pitchFamily="34" charset="0"/>
                <a:cs typeface="Arial" pitchFamily="34" charset="0"/>
              </a:rPr>
              <a:t>https://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www.scientificlinux.org/documentation/graphics/logo.contest/carbon.atom.5.png</a:t>
            </a:r>
          </a:p>
          <a:p>
            <a:pPr eaLnBrk="1" hangingPunct="1"/>
            <a:r>
              <a:rPr lang="cs-CZ" sz="2400" dirty="0" smtClean="0">
                <a:latin typeface="Arial" pitchFamily="34" charset="0"/>
                <a:cs typeface="Arial" pitchFamily="34" charset="0"/>
              </a:rPr>
              <a:t>http://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www.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naturfoto.cz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/mys-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nilska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-fotografie-3109.html</a:t>
            </a:r>
          </a:p>
          <a:p>
            <a:pPr eaLnBrk="1" hangingPunct="1"/>
            <a:r>
              <a:rPr lang="cs-CZ" sz="2400" dirty="0" smtClean="0">
                <a:latin typeface="Arial" pitchFamily="34" charset="0"/>
                <a:cs typeface="Arial" pitchFamily="34" charset="0"/>
              </a:rPr>
              <a:t>http://i.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telegraph.co.uk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/multimedia/archive/01628/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elephant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_1628027c.jpg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169</Words>
  <Application>Microsoft Office PowerPoint</Application>
  <PresentationFormat>Předvádění na obrazovce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Calibri</vt:lpstr>
      <vt:lpstr>Wingdings</vt:lpstr>
      <vt:lpstr>Default Design</vt:lpstr>
      <vt:lpstr>ČÁSTICOVÉ SLOŽENÍ LÁTEK</vt:lpstr>
      <vt:lpstr>ATOM</vt:lpstr>
      <vt:lpstr>Snímek 3</vt:lpstr>
      <vt:lpstr> Počet protonů v jádře je stejný     jako počet elektronů v obalu –    atom je elektricky neutrální!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marsik</dc:creator>
  <cp:lastModifiedBy>marsik</cp:lastModifiedBy>
  <cp:revision>20</cp:revision>
  <dcterms:created xsi:type="dcterms:W3CDTF">1601-01-01T00:00:00Z</dcterms:created>
  <dcterms:modified xsi:type="dcterms:W3CDTF">2012-11-18T21:44:11Z</dcterms:modified>
</cp:coreProperties>
</file>