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232CC"/>
    <a:srgbClr val="4B5EEB"/>
    <a:srgbClr val="374CE9"/>
    <a:srgbClr val="F8F200"/>
    <a:srgbClr val="7886F0"/>
    <a:srgbClr val="596BED"/>
    <a:srgbClr val="FFCC99"/>
    <a:srgbClr val="FF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5E36-AA32-4A24-8415-91199BBBAB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F95B-438D-42A0-B671-2AAE338857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2EF4-DF85-4EB6-AD96-57E58764CA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90677-13E9-4D5B-A9C1-AA1D2BBB4C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350E4-0B52-4ED9-AAC2-A8D47C4C1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97B43-C6F0-4477-BF20-44F97D4C0C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95C0B-8DF3-45BA-9DBC-2C4B11C2A3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BA024-6E3A-4C59-ABF1-542599580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ED7C-0F78-4B4F-B0DD-4D77A9688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4360-5C45-4116-8C5C-934B946378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A8253-2B79-4440-95F4-53BECDF1F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t="-28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6413CA-695B-4D5F-9CE6-93FF321E6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 bwMode="auto">
          <a:xfrm>
            <a:off x="539552" y="1772816"/>
            <a:ext cx="6192688" cy="936104"/>
          </a:xfrm>
          <a:prstGeom prst="rect">
            <a:avLst/>
          </a:prstGeom>
          <a:solidFill>
            <a:srgbClr val="4B5EE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SLOŽENÍ ROZTOKŮ</a:t>
            </a:r>
            <a:endParaRPr kumimoji="0" lang="cs-CZ" sz="4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32656"/>
            <a:ext cx="4897438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C:\Users\marsik\Desktop\obrázky na ppt\MH9003905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12976"/>
            <a:ext cx="3312368" cy="3312368"/>
          </a:xfrm>
          <a:prstGeom prst="rect">
            <a:avLst/>
          </a:prstGeom>
          <a:noFill/>
        </p:spPr>
      </p:pic>
      <p:pic>
        <p:nvPicPr>
          <p:cNvPr id="19459" name="Picture 3" descr="C:\Users\marsik\Desktop\obrázky na ppt\MH900399578.JPG"/>
          <p:cNvPicPr>
            <a:picLocks noChangeAspect="1" noChangeArrowheads="1"/>
          </p:cNvPicPr>
          <p:nvPr/>
        </p:nvPicPr>
        <p:blipFill>
          <a:blip r:embed="rId4" cstate="print"/>
          <a:srcRect l="10466" r="11629"/>
          <a:stretch>
            <a:fillRect/>
          </a:stretch>
        </p:blipFill>
        <p:spPr bwMode="auto">
          <a:xfrm>
            <a:off x="1367579" y="3140968"/>
            <a:ext cx="2411658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29600" cy="6113512"/>
          </a:xfrm>
        </p:spPr>
        <p:txBody>
          <a:bodyPr/>
          <a:lstStyle/>
          <a:p>
            <a:pPr eaLnBrk="1" hangingPunct="1">
              <a:buNone/>
            </a:pPr>
            <a:r>
              <a:rPr lang="cs-CZ" dirty="0" smtClean="0">
                <a:latin typeface="Arial" charset="0"/>
              </a:rPr>
              <a:t>vyjadřuje </a:t>
            </a: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hmotnostní </a:t>
            </a: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zlomek </a:t>
            </a:r>
            <a:r>
              <a:rPr lang="cs-CZ" dirty="0" smtClean="0">
                <a:latin typeface="Arial" charset="0"/>
              </a:rPr>
              <a:t>nebo   </a:t>
            </a:r>
          </a:p>
          <a:p>
            <a:pPr eaLnBrk="1" hangingPunct="1">
              <a:buNone/>
            </a:pPr>
            <a:r>
              <a:rPr lang="cs-CZ" b="1" dirty="0" smtClean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cs-CZ" b="1" dirty="0" smtClean="0">
                <a:solidFill>
                  <a:srgbClr val="9900CC"/>
                </a:solidFill>
                <a:latin typeface="Arial" charset="0"/>
              </a:rPr>
              <a:t>              procentová </a:t>
            </a:r>
            <a:r>
              <a:rPr lang="cs-CZ" b="1" dirty="0" smtClean="0">
                <a:solidFill>
                  <a:srgbClr val="9900CC"/>
                </a:solidFill>
                <a:latin typeface="Arial" charset="0"/>
              </a:rPr>
              <a:t>koncentrace</a:t>
            </a:r>
          </a:p>
          <a:p>
            <a:pPr eaLnBrk="1" hangingPunct="1">
              <a:buFontTx/>
              <a:buNone/>
            </a:pPr>
            <a:endParaRPr lang="cs-CZ" b="1" dirty="0" smtClean="0">
              <a:solidFill>
                <a:srgbClr val="9900CC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Hmotnostní zlomek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0000FF"/>
                </a:solidFill>
                <a:latin typeface="Arial" charset="0"/>
              </a:rPr>
              <a:t>                  </a:t>
            </a:r>
          </a:p>
          <a:p>
            <a:pPr eaLnBrk="1" hangingPunct="1">
              <a:buFontTx/>
              <a:buNone/>
            </a:pPr>
            <a:endParaRPr lang="cs-CZ" b="1" dirty="0" smtClean="0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2052" name="Picture 4" descr="Nepojmenovaný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0"/>
            <a:ext cx="76009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élník 12"/>
          <p:cNvSpPr/>
          <p:nvPr/>
        </p:nvSpPr>
        <p:spPr>
          <a:xfrm>
            <a:off x="323528" y="332656"/>
            <a:ext cx="50725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SLOŽENÍ ROZTOKU</a:t>
            </a:r>
            <a:endParaRPr lang="cs-CZ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3058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9900CC"/>
                </a:solidFill>
                <a:latin typeface="Arial" charset="0"/>
              </a:rPr>
              <a:t>Procentová koncentrace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-</a:t>
            </a:r>
            <a:r>
              <a:rPr lang="cs-CZ" b="1" dirty="0" smtClean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vynásobíme-li </a:t>
            </a:r>
            <a:r>
              <a:rPr lang="cs-CZ" b="1" dirty="0" smtClean="0">
                <a:latin typeface="Arial" charset="0"/>
              </a:rPr>
              <a:t>hmotnostní zlomek</a:t>
            </a:r>
            <a:r>
              <a:rPr lang="cs-CZ" dirty="0" smtClean="0">
                <a:latin typeface="Arial" charset="0"/>
              </a:rPr>
              <a:t> </a:t>
            </a:r>
            <a:r>
              <a:rPr lang="cs-CZ" b="1" dirty="0" smtClean="0">
                <a:solidFill>
                  <a:srgbClr val="6600FF"/>
                </a:solidFill>
                <a:latin typeface="Arial" charset="0"/>
              </a:rPr>
              <a:t>100</a:t>
            </a:r>
            <a:r>
              <a:rPr lang="cs-CZ" dirty="0" smtClean="0">
                <a:latin typeface="Arial" charset="0"/>
              </a:rPr>
              <a:t>, dostaneme </a:t>
            </a:r>
            <a:r>
              <a:rPr lang="cs-CZ" dirty="0" smtClean="0">
                <a:solidFill>
                  <a:srgbClr val="9900CC"/>
                </a:solidFill>
                <a:latin typeface="Arial" charset="0"/>
              </a:rPr>
              <a:t>počet procent rozpuštěné látky v roztoku</a:t>
            </a:r>
            <a:endParaRPr lang="cs-CZ" dirty="0" smtClean="0">
              <a:latin typeface="Arial" charset="0"/>
            </a:endParaRPr>
          </a:p>
        </p:txBody>
      </p:sp>
      <p:pic>
        <p:nvPicPr>
          <p:cNvPr id="3076" name="Picture 4" descr="C:\Users\marsik\Desktop\obrázky na ppt\rozt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45893"/>
            <a:ext cx="5616624" cy="4223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28600"/>
            <a:ext cx="8534400" cy="2057400"/>
          </a:xfrm>
        </p:spPr>
        <p:txBody>
          <a:bodyPr/>
          <a:lstStyle/>
          <a:p>
            <a:pPr algn="l" eaLnBrk="1" hangingPunct="1"/>
            <a:r>
              <a:rPr lang="cs-CZ" sz="3200" b="1" dirty="0" smtClean="0">
                <a:latin typeface="Arial" charset="0"/>
              </a:rPr>
              <a:t>Příklady:</a:t>
            </a: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1. Do hrnku s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200</a:t>
            </a:r>
            <a:r>
              <a:rPr lang="cs-CZ" sz="3200" dirty="0" smtClean="0">
                <a:latin typeface="Arial" charset="0"/>
              </a:rPr>
              <a:t> g čaje nasypeme </a:t>
            </a: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cs-CZ" sz="3200" dirty="0" smtClean="0">
                <a:latin typeface="Arial" charset="0"/>
              </a:rPr>
              <a:t> g cukru.  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 Vypočti hmotnostní zlomek cukru v </a:t>
            </a:r>
            <a:r>
              <a:rPr lang="cs-CZ" sz="3200" dirty="0" smtClean="0">
                <a:latin typeface="Arial" charset="0"/>
              </a:rPr>
              <a:t>čaji.</a:t>
            </a: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 </a:t>
            </a:r>
            <a:r>
              <a:rPr lang="cs-CZ" sz="3200" dirty="0" smtClean="0">
                <a:latin typeface="Arial" charset="0"/>
              </a:rPr>
              <a:t>Kolik </a:t>
            </a:r>
            <a:r>
              <a:rPr lang="cs-CZ" sz="3200" dirty="0" smtClean="0">
                <a:latin typeface="Arial" charset="0"/>
              </a:rPr>
              <a:t>% cukru obsahuje čaj</a:t>
            </a:r>
            <a:r>
              <a:rPr lang="cs-CZ" sz="3200" dirty="0" smtClean="0">
                <a:latin typeface="Arial" charset="0"/>
              </a:rPr>
              <a:t>?</a:t>
            </a:r>
            <a:endParaRPr lang="cs-CZ" sz="3200" dirty="0" smtClean="0">
              <a:latin typeface="Arial" charset="0"/>
            </a:endParaRPr>
          </a:p>
        </p:txBody>
      </p:sp>
      <p:pic>
        <p:nvPicPr>
          <p:cNvPr id="6147" name="Picture 3" descr="Nepojmenovaný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868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35280" cy="2520280"/>
          </a:xfrm>
        </p:spPr>
        <p:txBody>
          <a:bodyPr/>
          <a:lstStyle/>
          <a:p>
            <a:pPr algn="l" eaLnBrk="1" hangingPunct="1"/>
            <a:r>
              <a:rPr lang="cs-CZ" sz="3200" dirty="0" smtClean="0">
                <a:latin typeface="Arial" charset="0"/>
              </a:rPr>
              <a:t>2. Na láhvi octu je údaj 8 % roztok.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 Z kolika g kyseliny octové a </a:t>
            </a:r>
            <a:r>
              <a:rPr lang="cs-CZ" sz="3200" dirty="0" smtClean="0">
                <a:latin typeface="Arial" charset="0"/>
              </a:rPr>
              <a:t/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  z </a:t>
            </a:r>
            <a:r>
              <a:rPr lang="cs-CZ" sz="3200" dirty="0" smtClean="0">
                <a:latin typeface="Arial" charset="0"/>
              </a:rPr>
              <a:t>kolika g vody </a:t>
            </a:r>
            <a:r>
              <a:rPr lang="cs-CZ" sz="3200" dirty="0" smtClean="0">
                <a:latin typeface="Arial" charset="0"/>
              </a:rPr>
              <a:t>je </a:t>
            </a:r>
            <a:r>
              <a:rPr lang="cs-CZ" sz="3200" dirty="0" smtClean="0">
                <a:latin typeface="Arial" charset="0"/>
              </a:rPr>
              <a:t>složeno</a:t>
            </a:r>
            <a:r>
              <a:rPr lang="cs-CZ" sz="3200" dirty="0" smtClean="0">
                <a:latin typeface="Arial" charset="0"/>
              </a:rPr>
              <a:t>: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</a:t>
            </a:r>
            <a:r>
              <a:rPr lang="cs-CZ" sz="3200" dirty="0" smtClean="0">
                <a:latin typeface="Arial" charset="0"/>
              </a:rPr>
              <a:t>                     </a:t>
            </a:r>
            <a:r>
              <a:rPr lang="cs-CZ" sz="3200" dirty="0" smtClean="0">
                <a:latin typeface="Arial" charset="0"/>
              </a:rPr>
              <a:t>a) 100g octu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                   b) 400 g </a:t>
            </a:r>
            <a:r>
              <a:rPr lang="cs-CZ" sz="3200" dirty="0" smtClean="0">
                <a:latin typeface="Arial" charset="0"/>
              </a:rPr>
              <a:t>octu</a:t>
            </a:r>
            <a:endParaRPr lang="cs-CZ" sz="3200" dirty="0" smtClean="0">
              <a:latin typeface="Arial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4437112"/>
            <a:ext cx="8280920" cy="206210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3200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8% roztok: </a:t>
            </a:r>
            <a:r>
              <a:rPr lang="cs-CZ" sz="3200" b="1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8 g </a:t>
            </a:r>
            <a:r>
              <a:rPr lang="cs-CZ" sz="3200" b="1" dirty="0" err="1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kys</a:t>
            </a:r>
            <a:r>
              <a:rPr lang="cs-CZ" sz="3200" b="1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. octové + 92 g vody</a:t>
            </a:r>
          </a:p>
          <a:p>
            <a:pPr marL="457200" indent="-457200"/>
            <a:r>
              <a:rPr lang="cs-CZ" sz="3200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                      ve 100 g roztoku</a:t>
            </a:r>
            <a:endParaRPr lang="cs-CZ" sz="3200" dirty="0">
              <a:solidFill>
                <a:srgbClr val="3232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cs-CZ" sz="3200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b) ve 400 g roztoku:</a:t>
            </a:r>
          </a:p>
          <a:p>
            <a:pPr marL="457200" indent="-457200"/>
            <a:r>
              <a:rPr lang="cs-CZ" sz="3200" dirty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200" b="1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32 g </a:t>
            </a:r>
            <a:r>
              <a:rPr lang="cs-CZ" sz="3200" b="1" dirty="0" err="1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kys</a:t>
            </a:r>
            <a:r>
              <a:rPr lang="cs-CZ" sz="3200" b="1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3200" b="1" dirty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3200" b="1" dirty="0" smtClean="0">
                <a:solidFill>
                  <a:srgbClr val="3232CC"/>
                </a:solidFill>
                <a:latin typeface="Arial" pitchFamily="34" charset="0"/>
                <a:cs typeface="Arial" pitchFamily="34" charset="0"/>
              </a:rPr>
              <a:t>ctové + 368 g vody</a:t>
            </a:r>
            <a:endParaRPr lang="cs-CZ" sz="3200" b="1" dirty="0">
              <a:solidFill>
                <a:srgbClr val="3232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4" descr="http://www.neli-vyskov.cz/images/ocet/ocet_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506053" cy="316835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23528" y="3068960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  <a:latin typeface="Arial" charset="0"/>
              </a:rPr>
              <a:t>8% roztok:</a:t>
            </a:r>
            <a:br>
              <a:rPr lang="cs-CZ" sz="32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cs-CZ" sz="3200" dirty="0" smtClean="0">
                <a:solidFill>
                  <a:srgbClr val="C00000"/>
                </a:solidFill>
                <a:latin typeface="Arial" charset="0"/>
              </a:rPr>
              <a:t>8 g složky + 92 g vody ve 100 g roztoku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1223963"/>
          </a:xfrm>
        </p:spPr>
        <p:txBody>
          <a:bodyPr/>
          <a:lstStyle/>
          <a:p>
            <a:pPr algn="l" eaLnBrk="1" hangingPunct="1"/>
            <a:r>
              <a:rPr lang="cs-CZ" sz="3200" dirty="0" smtClean="0">
                <a:latin typeface="Arial" charset="0"/>
              </a:rPr>
              <a:t>3. Vypočti hmotnostní zlomek kuchyňské soli, </a:t>
            </a:r>
            <a:br>
              <a:rPr lang="cs-CZ" sz="3200" dirty="0" smtClean="0">
                <a:latin typeface="Arial" charset="0"/>
              </a:rPr>
            </a:br>
            <a:r>
              <a:rPr lang="cs-CZ" sz="3200" dirty="0" smtClean="0">
                <a:latin typeface="Arial" charset="0"/>
              </a:rPr>
              <a:t>    </a:t>
            </a:r>
            <a:r>
              <a:rPr lang="cs-CZ" sz="3200" dirty="0" smtClean="0">
                <a:latin typeface="Arial" charset="0"/>
              </a:rPr>
              <a:t>jestliže:</a:t>
            </a:r>
            <a:endParaRPr lang="cs-CZ" sz="3200" dirty="0" smtClean="0">
              <a:latin typeface="Arial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4316412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3200" smtClean="0">
                <a:latin typeface="Arial" charset="0"/>
              </a:rPr>
              <a:t>a) 20 g soli rozpustíme </a:t>
            </a:r>
          </a:p>
          <a:p>
            <a:pPr eaLnBrk="1" hangingPunct="1">
              <a:buFontTx/>
              <a:buNone/>
            </a:pPr>
            <a:r>
              <a:rPr lang="cs-CZ" sz="3200" smtClean="0">
                <a:latin typeface="Arial" charset="0"/>
              </a:rPr>
              <a:t>    </a:t>
            </a:r>
            <a:r>
              <a:rPr lang="cs-CZ" sz="3200" b="1" smtClean="0">
                <a:latin typeface="Arial" charset="0"/>
              </a:rPr>
              <a:t>ve 400 g vody</a:t>
            </a:r>
          </a:p>
          <a:p>
            <a:pPr eaLnBrk="1" hangingPunct="1">
              <a:buFontTx/>
              <a:buNone/>
            </a:pPr>
            <a:endParaRPr lang="cs-CZ" sz="3200" b="1" smtClean="0">
              <a:latin typeface="Arial" charset="0"/>
            </a:endParaRPr>
          </a:p>
          <a:p>
            <a:pPr eaLnBrk="1" hangingPunct="1">
              <a:buFontTx/>
              <a:buNone/>
            </a:pPr>
            <a:endParaRPr lang="cs-CZ" sz="3200" b="1" smtClean="0">
              <a:latin typeface="Arial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524000"/>
            <a:ext cx="4046538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3200" smtClean="0">
                <a:latin typeface="Arial" charset="0"/>
              </a:rPr>
              <a:t>b) 20 g soli je   rozpuštěno</a:t>
            </a:r>
          </a:p>
          <a:p>
            <a:pPr eaLnBrk="1" hangingPunct="1">
              <a:buFontTx/>
              <a:buNone/>
            </a:pPr>
            <a:r>
              <a:rPr lang="cs-CZ" sz="3200" smtClean="0">
                <a:latin typeface="Arial" charset="0"/>
              </a:rPr>
              <a:t>   </a:t>
            </a:r>
            <a:r>
              <a:rPr lang="cs-CZ" sz="3200" b="1" smtClean="0">
                <a:latin typeface="Arial" charset="0"/>
              </a:rPr>
              <a:t>ve 400 g roztoku</a:t>
            </a:r>
            <a:endParaRPr lang="cs-CZ" sz="3200" smtClean="0">
              <a:latin typeface="Arial" charset="0"/>
            </a:endParaRPr>
          </a:p>
        </p:txBody>
      </p:sp>
      <p:pic>
        <p:nvPicPr>
          <p:cNvPr id="8199" name="Picture 7" descr="C:\Documents and Settings\Standard\Plocha\Nepojmenovaný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34290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Documents and Settings\Standard\Plocha\Nepojmenovaný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352800"/>
            <a:ext cx="3429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build="p" autoUpdateAnimBg="0"/>
      <p:bldP spid="819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3"/>
          <p:cNvSpPr txBox="1">
            <a:spLocks noChangeArrowheads="1"/>
          </p:cNvSpPr>
          <p:nvPr/>
        </p:nvSpPr>
        <p:spPr bwMode="auto">
          <a:xfrm>
            <a:off x="611188" y="304800"/>
            <a:ext cx="7921625" cy="523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latin typeface="Arial" charset="0"/>
              </a:rPr>
              <a:t>Složení roztoků – výsledky skupinové práce: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683568" y="1268760"/>
            <a:ext cx="3168352" cy="2448272"/>
          </a:xfrm>
          <a:prstGeom prst="can">
            <a:avLst>
              <a:gd name="adj" fmla="val 39338"/>
            </a:avLst>
          </a:prstGeom>
          <a:solidFill>
            <a:srgbClr val="D6ECF2"/>
          </a:solidFill>
          <a:ln w="1905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5148064" y="1340768"/>
            <a:ext cx="3168352" cy="2448272"/>
          </a:xfrm>
          <a:prstGeom prst="can">
            <a:avLst>
              <a:gd name="adj" fmla="val 39000"/>
            </a:avLst>
          </a:prstGeom>
          <a:solidFill>
            <a:srgbClr val="FFECD9"/>
          </a:solidFill>
          <a:ln w="190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755576" y="4149080"/>
            <a:ext cx="3168352" cy="2448272"/>
          </a:xfrm>
          <a:prstGeom prst="can">
            <a:avLst>
              <a:gd name="adj" fmla="val 38620"/>
            </a:avLst>
          </a:prstGeom>
          <a:solidFill>
            <a:srgbClr val="F9CFF4"/>
          </a:solidFill>
          <a:ln w="19050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148064" y="4149080"/>
            <a:ext cx="3168352" cy="2448272"/>
          </a:xfrm>
          <a:prstGeom prst="can">
            <a:avLst>
              <a:gd name="adj" fmla="val 38986"/>
            </a:avLst>
          </a:prstGeom>
          <a:solidFill>
            <a:srgbClr val="FFFFCD"/>
          </a:solidFill>
          <a:ln w="19050">
            <a:solidFill>
              <a:srgbClr val="EEC1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1115616" y="2492896"/>
            <a:ext cx="2409825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12,28%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724128" y="2564904"/>
            <a:ext cx="2095500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B4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2.  0,091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1259632" y="5445224"/>
            <a:ext cx="2200275" cy="6953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7030A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3.  3,75%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90" name="AutoShape 22"/>
          <p:cNvSpPr>
            <a:spLocks noChangeArrowheads="1"/>
          </p:cNvSpPr>
          <p:nvPr/>
        </p:nvSpPr>
        <p:spPr bwMode="auto">
          <a:xfrm>
            <a:off x="5436096" y="5229200"/>
            <a:ext cx="2705100" cy="10001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EEC1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B81908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 135 g soli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rgbClr val="B81908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165 g vody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08720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Zdroje obrázků: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otevřená galerie office.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microsoft.com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chemierol.wz.cz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/8%20smesi_roztoky.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html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neli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vyskov.cz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images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/ocet/ocet_1_l.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jpg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155</Words>
  <Application>Microsoft Office PowerPoint</Application>
  <PresentationFormat>Předvádění na obrazovce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Default Design</vt:lpstr>
      <vt:lpstr>Snímek 1</vt:lpstr>
      <vt:lpstr>Snímek 2</vt:lpstr>
      <vt:lpstr>Snímek 3</vt:lpstr>
      <vt:lpstr>Příklady: 1. Do hrnku s 200 g čaje nasypeme 5 g cukru.       Vypočti hmotnostní zlomek cukru v čaji.     Kolik % cukru obsahuje čaj?</vt:lpstr>
      <vt:lpstr>2. Na láhvi octu je údaj 8 % roztok.     Z kolika g kyseliny octové a      z kolika g vody je složeno:                       a) 100g octu                       b) 400 g octu</vt:lpstr>
      <vt:lpstr>3. Vypočti hmotnostní zlomek kuchyňské soli,      jestliže: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14</cp:revision>
  <dcterms:created xsi:type="dcterms:W3CDTF">1601-01-01T00:00:00Z</dcterms:created>
  <dcterms:modified xsi:type="dcterms:W3CDTF">2012-11-18T18:46:44Z</dcterms:modified>
</cp:coreProperties>
</file>