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3" r:id="rId4"/>
    <p:sldId id="259" r:id="rId5"/>
    <p:sldId id="264" r:id="rId6"/>
    <p:sldId id="260" r:id="rId7"/>
    <p:sldId id="266" r:id="rId8"/>
    <p:sldId id="267" r:id="rId9"/>
    <p:sldId id="261" r:id="rId10"/>
    <p:sldId id="265" r:id="rId11"/>
    <p:sldId id="257" r:id="rId12"/>
    <p:sldId id="271" r:id="rId13"/>
    <p:sldId id="262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66"/>
    <a:srgbClr val="FFFFB3"/>
    <a:srgbClr val="FFFF8F"/>
    <a:srgbClr val="0000FF"/>
    <a:srgbClr val="FF7415"/>
    <a:srgbClr val="FF6D09"/>
    <a:srgbClr val="E2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3931-2AE0-4B74-B98C-79FBB3FF80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0696-A26D-483A-941F-7CCFA624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6DF2-F794-4132-82BE-A11C0944C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4DA2-618E-4895-ACCC-1D9F575E0D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D8D7-65D3-41FE-9F28-468E16EC31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C4E0-B0A1-4A12-AD46-24223C9A71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A4365-EADA-4D30-973A-AF9A1A3BDF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5C843-EABB-4AFB-AA23-4269F850D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B83C-1134-45AF-BAF8-0DA5379B4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E6EC-6F66-4191-B311-7813CCB77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82BB-D6AB-42BC-B6F9-C845805DBD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59D8E1-7891-41EE-8018-5763F75CD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684213" y="1989138"/>
            <a:ext cx="7702550" cy="1739900"/>
          </a:xfrm>
          <a:solidFill>
            <a:srgbClr val="FFFFB3"/>
          </a:solidFill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VLASTNOSTI LÁTEK           A JEJICH PŘEMĚNY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2051" name="Picture 2" descr="http://www.zschemie.euweb.cz/latky/s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292600"/>
            <a:ext cx="28082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mandplabs.com/interface/uploads/images/cache/chemicals-240x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149725"/>
            <a:ext cx="20891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60350"/>
            <a:ext cx="5329237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:\Users\marsik\Desktop\bug-sp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644900"/>
            <a:ext cx="2519363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C:\Users\marsik\Desktop\3640_8688d5d901a0aab2b103f8ac53a26ebe_large.jpg"/>
          <p:cNvPicPr>
            <a:picLocks noChangeAspect="1" noChangeArrowheads="1"/>
          </p:cNvPicPr>
          <p:nvPr/>
        </p:nvPicPr>
        <p:blipFill>
          <a:blip r:embed="rId3" cstate="print"/>
          <a:srcRect l="16299" t="2835" r="15236" b="20197"/>
          <a:stretch>
            <a:fillRect/>
          </a:stretch>
        </p:blipFill>
        <p:spPr bwMode="auto">
          <a:xfrm>
            <a:off x="611188" y="4292600"/>
            <a:ext cx="2082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C:\Users\marsik\Desktop\4775.jpg"/>
          <p:cNvPicPr>
            <a:picLocks noChangeAspect="1" noChangeArrowheads="1"/>
          </p:cNvPicPr>
          <p:nvPr/>
        </p:nvPicPr>
        <p:blipFill>
          <a:blip r:embed="rId4" cstate="print"/>
          <a:srcRect l="15749" r="13123"/>
          <a:stretch>
            <a:fillRect/>
          </a:stretch>
        </p:blipFill>
        <p:spPr bwMode="auto">
          <a:xfrm>
            <a:off x="395288" y="188913"/>
            <a:ext cx="25638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rsik\Desktop\39-79-large.jpg"/>
          <p:cNvPicPr>
            <a:picLocks noChangeAspect="1" noChangeArrowheads="1"/>
          </p:cNvPicPr>
          <p:nvPr/>
        </p:nvPicPr>
        <p:blipFill>
          <a:blip r:embed="rId5" cstate="print"/>
          <a:srcRect l="12598" r="20157"/>
          <a:stretch>
            <a:fillRect/>
          </a:stretch>
        </p:blipFill>
        <p:spPr bwMode="auto">
          <a:xfrm>
            <a:off x="6443663" y="2636838"/>
            <a:ext cx="26463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Users\marsik\Desktop\C6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60350"/>
            <a:ext cx="38465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20" y="188912"/>
            <a:ext cx="8572560" cy="5184304"/>
          </a:xfrm>
          <a:prstGeom prst="rect">
            <a:avLst/>
          </a:prstGeom>
          <a:solidFill>
            <a:schemeClr val="accent3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cs-CZ" sz="3600" b="1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Nové výstražné symboly</a:t>
            </a:r>
          </a:p>
          <a:p>
            <a:pPr>
              <a:defRPr/>
            </a:pPr>
            <a:endParaRPr lang="cs-CZ" sz="3600" b="1" kern="0" dirty="0" smtClean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cs-CZ" sz="2000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cs-CZ" sz="2800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od roku 2010 je u nás zaváděn nařízením Evropského parlamentu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Globálně harmonizovaný systém klasifikace a označování chemikálií (GHS) pro identifikaci nebezpečných chemikálií a pro informování uživatelů o těchto nebezpečích prostřednictvím symbolů a vět na štítcích obalů a prostřednictvím bezpečnostních listů</a:t>
            </a:r>
          </a:p>
          <a:p>
            <a:pPr>
              <a:buFontTx/>
              <a:buChar char="-"/>
              <a:defRPr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nové symboly, H – věty, P - věty</a:t>
            </a:r>
          </a:p>
          <a:p>
            <a:pPr>
              <a:buFontTx/>
              <a:buChar char="-"/>
              <a:defRPr/>
            </a:pPr>
            <a:endParaRPr lang="cs-CZ" sz="2000" kern="0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cs-CZ" sz="2000" kern="0" dirty="0">
              <a:solidFill>
                <a:schemeClr val="tx2"/>
              </a:solidFill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071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aoblený obdélník 1"/>
          <p:cNvSpPr/>
          <p:nvPr/>
        </p:nvSpPr>
        <p:spPr>
          <a:xfrm>
            <a:off x="179512" y="1844824"/>
            <a:ext cx="1368152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068384"/>
            <a:ext cx="1476747" cy="3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05" y="4080173"/>
            <a:ext cx="1438275" cy="29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080173"/>
            <a:ext cx="1224136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80173"/>
            <a:ext cx="1296144" cy="3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4"/>
            <a:ext cx="1796641" cy="3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88" y="1844824"/>
            <a:ext cx="1644092" cy="3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844824"/>
            <a:ext cx="1547813" cy="5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844824"/>
            <a:ext cx="11521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188" y="188913"/>
            <a:ext cx="7772400" cy="647700"/>
          </a:xfrm>
          <a:prstGeom prst="rect">
            <a:avLst/>
          </a:prstGeom>
          <a:solidFill>
            <a:srgbClr val="FF7415"/>
          </a:solidFill>
        </p:spPr>
        <p:txBody>
          <a:bodyPr/>
          <a:lstStyle/>
          <a:p>
            <a:pPr algn="ctr">
              <a:defRPr/>
            </a:pPr>
            <a:r>
              <a:rPr lang="cs-CZ" sz="3600" b="1" kern="0" dirty="0" smtClean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STARÉ VÝSTRAŽNÉ </a:t>
            </a:r>
            <a:r>
              <a:rPr lang="cs-CZ" sz="3600" b="1" kern="0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SYMBOLY</a:t>
            </a:r>
          </a:p>
        </p:txBody>
      </p:sp>
      <p:pic>
        <p:nvPicPr>
          <p:cNvPr id="11267" name="Picture 6" descr="C:\Users\marsik\Desktop\466 (1).jpg"/>
          <p:cNvPicPr>
            <a:picLocks noChangeAspect="1" noChangeArrowheads="1"/>
          </p:cNvPicPr>
          <p:nvPr/>
        </p:nvPicPr>
        <p:blipFill>
          <a:blip r:embed="rId2" cstate="print"/>
          <a:srcRect b="2602"/>
          <a:stretch>
            <a:fillRect/>
          </a:stretch>
        </p:blipFill>
        <p:spPr bwMode="auto">
          <a:xfrm>
            <a:off x="611188" y="1196975"/>
            <a:ext cx="173513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C:\Users\marsik\Desktop\462.jpg"/>
          <p:cNvPicPr>
            <a:picLocks noChangeAspect="1" noChangeArrowheads="1"/>
          </p:cNvPicPr>
          <p:nvPr/>
        </p:nvPicPr>
        <p:blipFill>
          <a:blip r:embed="rId3" cstate="print"/>
          <a:srcRect b="2602"/>
          <a:stretch>
            <a:fillRect/>
          </a:stretch>
        </p:blipFill>
        <p:spPr bwMode="auto">
          <a:xfrm>
            <a:off x="2268538" y="4005263"/>
            <a:ext cx="17272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C:\Users\marsik\Desktop\460.jpg"/>
          <p:cNvPicPr>
            <a:picLocks noChangeAspect="1" noChangeArrowheads="1"/>
          </p:cNvPicPr>
          <p:nvPr/>
        </p:nvPicPr>
        <p:blipFill>
          <a:blip r:embed="rId4" cstate="print"/>
          <a:srcRect b="2602"/>
          <a:stretch>
            <a:fillRect/>
          </a:stretch>
        </p:blipFill>
        <p:spPr bwMode="auto">
          <a:xfrm>
            <a:off x="6659563" y="1196975"/>
            <a:ext cx="173513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C:\Users\marsik\Desktop\461.jpg"/>
          <p:cNvPicPr>
            <a:picLocks noChangeAspect="1" noChangeArrowheads="1"/>
          </p:cNvPicPr>
          <p:nvPr/>
        </p:nvPicPr>
        <p:blipFill>
          <a:blip r:embed="rId5" cstate="print"/>
          <a:srcRect b="2602"/>
          <a:stretch>
            <a:fillRect/>
          </a:stretch>
        </p:blipFill>
        <p:spPr bwMode="auto">
          <a:xfrm>
            <a:off x="5148263" y="4005263"/>
            <a:ext cx="17272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C:\Users\marsik\Desktop\464.jpg"/>
          <p:cNvPicPr>
            <a:picLocks noChangeAspect="1" noChangeArrowheads="1"/>
          </p:cNvPicPr>
          <p:nvPr/>
        </p:nvPicPr>
        <p:blipFill>
          <a:blip r:embed="rId6" cstate="print"/>
          <a:srcRect b="2602"/>
          <a:stretch>
            <a:fillRect/>
          </a:stretch>
        </p:blipFill>
        <p:spPr bwMode="auto">
          <a:xfrm>
            <a:off x="3635375" y="1196975"/>
            <a:ext cx="1728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4" descr="C:\Users\marsik\Desktop\465 (1).jpg"/>
          <p:cNvPicPr>
            <a:picLocks noChangeAspect="1" noChangeArrowheads="1"/>
          </p:cNvPicPr>
          <p:nvPr/>
        </p:nvPicPr>
        <p:blipFill>
          <a:blip r:embed="rId7" cstate="print"/>
          <a:srcRect b="2602"/>
          <a:stretch>
            <a:fillRect/>
          </a:stretch>
        </p:blipFill>
        <p:spPr bwMode="auto">
          <a:xfrm>
            <a:off x="7491413" y="4797425"/>
            <a:ext cx="1257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5" descr="C:\Users\marsik\Desktop\468 (1).jpg"/>
          <p:cNvPicPr>
            <a:picLocks noChangeAspect="1" noChangeArrowheads="1"/>
          </p:cNvPicPr>
          <p:nvPr/>
        </p:nvPicPr>
        <p:blipFill>
          <a:blip r:embed="rId8" cstate="print"/>
          <a:srcRect b="2602"/>
          <a:stretch>
            <a:fillRect/>
          </a:stretch>
        </p:blipFill>
        <p:spPr bwMode="auto">
          <a:xfrm>
            <a:off x="323850" y="4724400"/>
            <a:ext cx="12954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ntor.PC329\Desktop\Untitle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" y="917431"/>
            <a:ext cx="9095588" cy="36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260648"/>
            <a:ext cx="264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OPAKOVÁNÍ</a:t>
            </a:r>
            <a:endParaRPr lang="cs-CZ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2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bozp-356-2003-slideshare-091002032354-phpapp02/95/bozp-v-chemick-laboratoi-18-728.jpg?cb=1317715545"/>
          <p:cNvPicPr>
            <a:picLocks noChangeAspect="1" noChangeArrowheads="1"/>
          </p:cNvPicPr>
          <p:nvPr/>
        </p:nvPicPr>
        <p:blipFill>
          <a:blip r:embed="rId2"/>
          <a:srcRect l="1557" t="4153" r="1557" b="5538"/>
          <a:stretch>
            <a:fillRect/>
          </a:stretch>
        </p:blipFill>
        <p:spPr bwMode="auto">
          <a:xfrm>
            <a:off x="142506" y="284900"/>
            <a:ext cx="8858990" cy="619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44" y="418945"/>
            <a:ext cx="8858312" cy="54168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000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800" kern="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otevřená galerie office.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microsoft.com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mandplabs.com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/interface/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chemicals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-240x284.jpg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latky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/sira.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rakson.org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handtools.jpg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latky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skupenstvi.jpg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latky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/latky14.html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http://bezpecnostni-tabulky-shop.cz/katalog.php?ktg=5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http://madmikesamerica.com/wp-content/uploads/2011/01/chemicals1.gif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bmsizone.com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?type=P&amp;id=23052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http://www.laky-barvy.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/C6000.jpg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http://hlubna.eu/wp-content/gallery/dum_a_zahrada/spirit_lih_1.jpg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http://images.teamsugar.com/files/upl2/1/12981/24_2009/42b8d625a51b7259_bug-spray.jpg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http://www.oleje.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datacon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/3640_8688d5d901a0aab2b103f8ac53a26ebe_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large.jpg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hzscr.cz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clanek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nebezpecne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latky.aspx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slidesharecdn.com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bozp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-356-2003-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slideshare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-091002032354-phpapp02/95/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bozp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-v-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chemick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laboratoi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-18-728.jpg?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cb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=1317715545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arsik\Desktop\míč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284538"/>
            <a:ext cx="29511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60350"/>
            <a:ext cx="5040312" cy="7207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C00000"/>
                </a:solidFill>
                <a:latin typeface="Arial" charset="0"/>
              </a:rPr>
              <a:t>TĚLESA A LÁTKY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052513"/>
            <a:ext cx="8821767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Tělesa</a:t>
            </a:r>
            <a:r>
              <a:rPr lang="cs-CZ" sz="28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-</a:t>
            </a:r>
            <a:r>
              <a:rPr lang="cs-CZ" sz="28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předměty, které nás obklopují, liší se svými 	     vlastnostmi</a:t>
            </a:r>
          </a:p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</a:rPr>
              <a:t>		   - v chemii nás zajímá především jejich </a:t>
            </a:r>
            <a:r>
              <a:rPr lang="cs-CZ" sz="2800" b="1" dirty="0" smtClean="0">
                <a:latin typeface="Arial" charset="0"/>
              </a:rPr>
              <a:t>složení</a:t>
            </a:r>
          </a:p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</a:rPr>
              <a:t>		   - jsou tvořena z různých</a:t>
            </a: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 látek</a:t>
            </a:r>
          </a:p>
          <a:p>
            <a:pPr eaLnBrk="1" hangingPunct="1">
              <a:buFontTx/>
              <a:buNone/>
            </a:pPr>
            <a:endParaRPr lang="cs-CZ" sz="800" dirty="0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Můžeme rozlišit:</a:t>
            </a:r>
          </a:p>
          <a:p>
            <a:pPr eaLnBrk="1" hangingPunct="1"/>
            <a:r>
              <a:rPr lang="cs-CZ" sz="2800" dirty="0" smtClean="0">
                <a:latin typeface="Arial" charset="0"/>
              </a:rPr>
              <a:t>stejná tělesa z různých látek</a:t>
            </a:r>
          </a:p>
          <a:p>
            <a:pPr eaLnBrk="1" hangingPunct="1"/>
            <a:endParaRPr lang="cs-CZ" sz="28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sz="1600" dirty="0" smtClean="0">
              <a:latin typeface="Arial" charset="0"/>
            </a:endParaRPr>
          </a:p>
          <a:p>
            <a:pPr algn="r" eaLnBrk="1" hangingPunct="1"/>
            <a:r>
              <a:rPr lang="cs-CZ" sz="2800" dirty="0" smtClean="0">
                <a:latin typeface="Arial" charset="0"/>
              </a:rPr>
              <a:t>různá tělesa ze stejné látky</a:t>
            </a: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latin typeface="Arial" charset="0"/>
            </a:endParaRPr>
          </a:p>
        </p:txBody>
      </p:sp>
      <p:pic>
        <p:nvPicPr>
          <p:cNvPr id="2053" name="Picture 5" descr="C:\Users\marsik\Desktop\handto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362330" cy="2958928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534400" cy="47244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Arial" charset="0"/>
              </a:rPr>
              <a:t>doplň tabulku: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r>
              <a:rPr lang="cs-CZ" sz="2800" smtClean="0">
                <a:latin typeface="Arial" charset="0"/>
              </a:rPr>
              <a:t>řešení:</a:t>
            </a:r>
          </a:p>
          <a:p>
            <a:pPr eaLnBrk="1" hangingPunct="1">
              <a:buFontTx/>
              <a:buNone/>
            </a:pPr>
            <a:endParaRPr lang="cs-CZ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smtClean="0">
              <a:latin typeface="Arial" charset="0"/>
            </a:endParaRPr>
          </a:p>
        </p:txBody>
      </p:sp>
      <p:graphicFrame>
        <p:nvGraphicFramePr>
          <p:cNvPr id="6180" name="Group 36"/>
          <p:cNvGraphicFramePr>
            <a:graphicFrameLocks noGrp="1"/>
          </p:cNvGraphicFramePr>
          <p:nvPr/>
        </p:nvGraphicFramePr>
        <p:xfrm>
          <a:off x="179388" y="981075"/>
          <a:ext cx="8763000" cy="1036320"/>
        </p:xfrm>
        <a:graphic>
          <a:graphicData uri="http://schemas.openxmlformats.org/drawingml/2006/table">
            <a:tbl>
              <a:tblPr/>
              <a:tblGrid>
                <a:gridCol w="1298575"/>
                <a:gridCol w="1204913"/>
                <a:gridCol w="1252537"/>
                <a:gridCol w="1250950"/>
                <a:gridCol w="1252538"/>
                <a:gridCol w="1250950"/>
                <a:gridCol w="125253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těleso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kniha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hřebík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dřevo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sklo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36"/>
          <p:cNvGraphicFramePr>
            <a:graphicFrameLocks noGrp="1"/>
          </p:cNvGraphicFramePr>
          <p:nvPr/>
        </p:nvGraphicFramePr>
        <p:xfrm>
          <a:off x="179388" y="3933825"/>
          <a:ext cx="8763000" cy="1036320"/>
        </p:xfrm>
        <a:graphic>
          <a:graphicData uri="http://schemas.openxmlformats.org/drawingml/2006/table">
            <a:tbl>
              <a:tblPr/>
              <a:tblGrid>
                <a:gridCol w="1296268"/>
                <a:gridCol w="1207220"/>
                <a:gridCol w="1252537"/>
                <a:gridCol w="1250950"/>
                <a:gridCol w="1252538"/>
                <a:gridCol w="1250950"/>
                <a:gridCol w="125253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těleso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kniha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stůl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hřebík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papír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dřevo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sklo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železo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5473700" cy="76517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C00000"/>
                </a:solidFill>
                <a:latin typeface="Arial" charset="0"/>
              </a:rPr>
              <a:t>VLASTNOSTI LÁTEK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257800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Arial" charset="0"/>
              </a:rPr>
              <a:t>poznáváme svými </a:t>
            </a: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smysly – pozorováním</a:t>
            </a:r>
            <a:endParaRPr lang="cs-CZ" sz="2800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cs-CZ" sz="2800" b="1" dirty="0" smtClean="0">
                <a:latin typeface="Arial" charset="0"/>
              </a:rPr>
              <a:t>fyzikální vlastnosti</a:t>
            </a:r>
            <a:r>
              <a:rPr lang="cs-CZ" sz="2800" dirty="0" smtClean="0">
                <a:latin typeface="Arial" charset="0"/>
              </a:rPr>
              <a:t> látek zkoumáme za pomoci speciálních přístrojů</a:t>
            </a:r>
            <a:endParaRPr lang="cs-CZ" sz="1200" dirty="0" smtClean="0">
              <a:latin typeface="Arial" charset="0"/>
            </a:endParaRPr>
          </a:p>
          <a:p>
            <a:pPr eaLnBrk="1" hangingPunct="1"/>
            <a:r>
              <a:rPr lang="cs-CZ" sz="2800" dirty="0" smtClean="0">
                <a:latin typeface="Arial" charset="0"/>
              </a:rPr>
              <a:t>doplň tabulku:</a:t>
            </a: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723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31349"/>
              </p:ext>
            </p:extLst>
          </p:nvPr>
        </p:nvGraphicFramePr>
        <p:xfrm>
          <a:off x="3131840" y="2708920"/>
          <a:ext cx="4968553" cy="3108960"/>
        </p:xfrm>
        <a:graphic>
          <a:graphicData uri="http://schemas.openxmlformats.org/drawingml/2006/table">
            <a:tbl>
              <a:tblPr/>
              <a:tblGrid>
                <a:gridCol w="1410824"/>
                <a:gridCol w="3557729"/>
              </a:tblGrid>
              <a:tr h="42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smysly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vlastnosti látek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zrak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čich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hmat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sluch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chuť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395288" y="333375"/>
            <a:ext cx="7772400" cy="411480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řešení:</a:t>
            </a:r>
          </a:p>
        </p:txBody>
      </p:sp>
      <p:graphicFrame>
        <p:nvGraphicFramePr>
          <p:cNvPr id="4" name="Group 67"/>
          <p:cNvGraphicFramePr>
            <a:graphicFrameLocks noGrp="1"/>
          </p:cNvGraphicFramePr>
          <p:nvPr/>
        </p:nvGraphicFramePr>
        <p:xfrm>
          <a:off x="395288" y="1341438"/>
          <a:ext cx="8496944" cy="3240360"/>
        </p:xfrm>
        <a:graphic>
          <a:graphicData uri="http://schemas.openxmlformats.org/drawingml/2006/table">
            <a:tbl>
              <a:tblPr/>
              <a:tblGrid>
                <a:gridCol w="1609947"/>
                <a:gridCol w="6886997"/>
              </a:tblGrid>
              <a:tr h="54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smysly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vlastnosti látek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zrak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skupenství, barva, tvar, lesk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čich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vůně nebo zápach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hmat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pružnost, strukturu, tepelnou vodivost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sluch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rozlišení materiálů (sklo - plast)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chuť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chemii látky nikdy neochutnáváme!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4813"/>
            <a:ext cx="8763000" cy="5715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CC0000"/>
                </a:solidFill>
                <a:latin typeface="Arial" charset="0"/>
              </a:rPr>
              <a:t>další vlastnosti látek: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solidFill>
                  <a:srgbClr val="6600FF"/>
                </a:solidFill>
                <a:latin typeface="Arial" charset="0"/>
              </a:rPr>
              <a:t>    </a:t>
            </a:r>
            <a:r>
              <a:rPr lang="cs-CZ" sz="2800" b="1" smtClean="0">
                <a:latin typeface="Arial" charset="0"/>
              </a:rPr>
              <a:t>tvrdost látek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latin typeface="Arial" charset="0"/>
              </a:rPr>
              <a:t>    hustota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latin typeface="Arial" charset="0"/>
              </a:rPr>
              <a:t>    teplota varu, tání, tuhnutí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latin typeface="Arial" charset="0"/>
              </a:rPr>
              <a:t>    elektrická a tepelná vodivost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latin typeface="Arial" charset="0"/>
              </a:rPr>
              <a:t>    rozpustnost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latin typeface="Arial" charset="0"/>
              </a:rPr>
              <a:t>    kujnost a křehkost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latin typeface="Arial" charset="0"/>
              </a:rPr>
              <a:t>    tavitelnost</a:t>
            </a:r>
          </a:p>
          <a:p>
            <a:pPr eaLnBrk="1" hangingPunct="1">
              <a:buFontTx/>
              <a:buNone/>
            </a:pPr>
            <a:r>
              <a:rPr lang="cs-CZ" sz="2800" b="1" smtClean="0">
                <a:solidFill>
                  <a:srgbClr val="6600FF"/>
                </a:solidFill>
                <a:latin typeface="Arial" charset="0"/>
              </a:rPr>
              <a:t>    </a:t>
            </a:r>
            <a:r>
              <a:rPr lang="cs-CZ" sz="2800" b="1" smtClean="0">
                <a:latin typeface="Arial" charset="0"/>
              </a:rPr>
              <a:t>kyselost a zásaditost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>
          <a:xfrm>
            <a:off x="0" y="1052513"/>
            <a:ext cx="6875463" cy="5616575"/>
          </a:xfrm>
        </p:spPr>
        <p:txBody>
          <a:bodyPr/>
          <a:lstStyle/>
          <a:p>
            <a:r>
              <a:rPr lang="cs-CZ" sz="28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pevné</a:t>
            </a:r>
            <a:r>
              <a:rPr lang="cs-CZ" sz="2800" smtClean="0">
                <a:latin typeface="Arial" charset="0"/>
                <a:cs typeface="Arial" charset="0"/>
              </a:rPr>
              <a:t> - částice jsou blízko u sebe, 		       uspořádané, téměř bez pohybu, 	       působí na sebe silami</a:t>
            </a:r>
          </a:p>
          <a:p>
            <a:pPr>
              <a:buFontTx/>
              <a:buNone/>
            </a:pPr>
            <a:endParaRPr lang="cs-CZ" sz="1800" smtClean="0">
              <a:latin typeface="Arial" charset="0"/>
              <a:cs typeface="Arial" charset="0"/>
            </a:endParaRPr>
          </a:p>
          <a:p>
            <a:r>
              <a:rPr lang="cs-CZ" sz="28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kapalné</a:t>
            </a:r>
            <a:r>
              <a:rPr lang="cs-CZ" sz="2800" smtClean="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cs-CZ" sz="2800" smtClean="0">
                <a:latin typeface="Arial" charset="0"/>
                <a:cs typeface="Arial" charset="0"/>
              </a:rPr>
              <a:t>- částice dále od sebe, 				 nepravidelně uspořádané, 			 pohybují se, působí na sebe 		 silami</a:t>
            </a:r>
          </a:p>
          <a:p>
            <a:pPr>
              <a:buFontTx/>
              <a:buNone/>
            </a:pPr>
            <a:endParaRPr lang="cs-CZ" sz="1800" smtClean="0">
              <a:latin typeface="Arial" charset="0"/>
              <a:cs typeface="Arial" charset="0"/>
            </a:endParaRPr>
          </a:p>
          <a:p>
            <a:r>
              <a:rPr lang="cs-CZ" sz="2800" b="1" smtClean="0">
                <a:solidFill>
                  <a:srgbClr val="660066"/>
                </a:solidFill>
                <a:latin typeface="Arial" charset="0"/>
                <a:cs typeface="Arial" charset="0"/>
              </a:rPr>
              <a:t>plynné</a:t>
            </a:r>
            <a:r>
              <a:rPr lang="cs-CZ" sz="2800" smtClean="0">
                <a:latin typeface="Arial" charset="0"/>
                <a:cs typeface="Arial" charset="0"/>
              </a:rPr>
              <a:t> - částice jsou neuspořádané, 		        nepůsobí na sebe téměř 		        žádnou silou, velmi rychle se 		        pohybují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624638" cy="6477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660066"/>
                </a:solidFill>
                <a:latin typeface="Arial" charset="0"/>
              </a:rPr>
              <a:t>SKUPENSTVÍ LÁTEK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0" y="1052513"/>
            <a:ext cx="2066925" cy="1457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150" y="2997200"/>
            <a:ext cx="2105025" cy="1400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013325"/>
            <a:ext cx="2085975" cy="1504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5903912" cy="7207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660066"/>
                </a:solidFill>
                <a:latin typeface="Arial" charset="0"/>
              </a:rPr>
              <a:t>ZMĚNY SKUPENSTVÍ</a:t>
            </a:r>
          </a:p>
        </p:txBody>
      </p:sp>
      <p:pic>
        <p:nvPicPr>
          <p:cNvPr id="9219" name="Picture 2" descr="C:\Users\marsik\Desktop\skupenst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" y="1211921"/>
            <a:ext cx="8785225" cy="546258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 rot="3568093">
            <a:off x="1926464" y="4369672"/>
            <a:ext cx="1794016" cy="2880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42" y="2994465"/>
            <a:ext cx="113144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164">
            <a:off x="2682001" y="3758901"/>
            <a:ext cx="1604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7411">
            <a:off x="5770411" y="4334143"/>
            <a:ext cx="1540619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2803">
            <a:off x="5019515" y="3758900"/>
            <a:ext cx="167110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64" y="1904800"/>
            <a:ext cx="8905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7772400" cy="863600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CC0000"/>
                </a:solidFill>
                <a:latin typeface="Arial" charset="0"/>
              </a:rPr>
              <a:t>NEBEZPEČNÉ CHEMICKÉ LÁTKY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321675" cy="5148262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jsou označeny </a:t>
            </a:r>
            <a:r>
              <a:rPr lang="cs-CZ" b="1" dirty="0" smtClean="0">
                <a:solidFill>
                  <a:srgbClr val="E9320D"/>
                </a:solidFill>
                <a:latin typeface="Arial" charset="0"/>
              </a:rPr>
              <a:t>výstražnými symboly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Arial" charset="0"/>
              </a:rPr>
              <a:t>   a podle své nebezpečnosti navíc: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CC0000"/>
                </a:solidFill>
                <a:latin typeface="Arial" charset="0"/>
              </a:rPr>
              <a:t>  H - větami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(hazard)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dirty="0" smtClean="0">
                <a:latin typeface="Arial" charset="0"/>
              </a:rPr>
              <a:t>  - označují a upřesňují </a:t>
            </a:r>
            <a:r>
              <a:rPr lang="cs-CZ" b="1" dirty="0" smtClean="0">
                <a:latin typeface="Arial" charset="0"/>
              </a:rPr>
              <a:t>rizikovost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b="1" dirty="0">
                <a:latin typeface="Arial" charset="0"/>
              </a:rPr>
              <a:t> </a:t>
            </a:r>
            <a:r>
              <a:rPr lang="cs-CZ" b="1" dirty="0" smtClean="0">
                <a:latin typeface="Arial" charset="0"/>
              </a:rPr>
              <a:t>    </a:t>
            </a:r>
            <a:r>
              <a:rPr lang="cs-CZ" dirty="0" smtClean="0">
                <a:latin typeface="Arial" charset="0"/>
              </a:rPr>
              <a:t>nebezpečných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látek </a:t>
            </a:r>
          </a:p>
          <a:p>
            <a:pPr lvl="1" eaLnBrk="1" hangingPunct="1">
              <a:buFontTx/>
              <a:buNone/>
            </a:pPr>
            <a:endParaRPr lang="cs-CZ" sz="1000" dirty="0" smtClean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CC0000"/>
                </a:solidFill>
                <a:latin typeface="Arial" charset="0"/>
              </a:rPr>
              <a:t>  P - větami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(použití)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- obsahují pokyny pro </a:t>
            </a:r>
            <a:r>
              <a:rPr lang="cs-CZ" b="1" dirty="0" smtClean="0">
                <a:latin typeface="Arial" charset="0"/>
              </a:rPr>
              <a:t>bezpečné zacházení</a:t>
            </a:r>
            <a:r>
              <a:rPr lang="cs-CZ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  s těmito látkami</a:t>
            </a:r>
          </a:p>
          <a:p>
            <a:pPr eaLnBrk="1" hangingPunct="1">
              <a:buFontTx/>
              <a:buNone/>
            </a:pPr>
            <a:endParaRPr lang="cs-CZ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Vlastní 5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312</Words>
  <Application>Microsoft Office PowerPoint</Application>
  <PresentationFormat>Předvádění na obrazovce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Default Design</vt:lpstr>
      <vt:lpstr>VLASTNOSTI LÁTEK           A JEJICH PŘEMĚNY</vt:lpstr>
      <vt:lpstr>TĚLESA A LÁTKY</vt:lpstr>
      <vt:lpstr>Prezentace aplikace PowerPoint</vt:lpstr>
      <vt:lpstr>VLASTNOSTI LÁTEK</vt:lpstr>
      <vt:lpstr>Prezentace aplikace PowerPoint</vt:lpstr>
      <vt:lpstr>Prezentace aplikace PowerPoint</vt:lpstr>
      <vt:lpstr>SKUPENSTVÍ LÁTEK</vt:lpstr>
      <vt:lpstr>ZMĚNY SKUPENSTVÍ</vt:lpstr>
      <vt:lpstr>NEBEZPEČNÉ CHEMICKÉ LÁTKY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kantor</cp:lastModifiedBy>
  <cp:revision>45</cp:revision>
  <dcterms:created xsi:type="dcterms:W3CDTF">1601-01-01T00:00:00Z</dcterms:created>
  <dcterms:modified xsi:type="dcterms:W3CDTF">2018-09-21T07:53:36Z</dcterms:modified>
</cp:coreProperties>
</file>