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  <p:sldId id="265" r:id="rId6"/>
    <p:sldId id="261" r:id="rId7"/>
    <p:sldId id="258" r:id="rId8"/>
    <p:sldId id="263" r:id="rId9"/>
    <p:sldId id="268" r:id="rId10"/>
    <p:sldId id="259" r:id="rId11"/>
    <p:sldId id="267" r:id="rId12"/>
    <p:sldId id="266" r:id="rId13"/>
    <p:sldId id="264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CC"/>
    <a:srgbClr val="800080"/>
    <a:srgbClr val="FF0000"/>
    <a:srgbClr val="A66BD3"/>
    <a:srgbClr val="FF99FF"/>
    <a:srgbClr val="8D42C6"/>
    <a:srgbClr val="FF2F2F"/>
    <a:srgbClr val="9900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7615-0AE6-4148-8D25-98E1C4C5DA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4CBB-D3A6-4077-8C12-26977830B5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0ED96-645D-47BF-90CB-5A238531821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A05D19-14CA-481E-B14F-876AECFFD3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FE47D8-DE2F-429A-9B1D-BB3194982F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23C92-9E04-4AAC-BA72-4887DD986B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927CC-89D4-4FC9-9B63-CBA51B502A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FA878-7CE0-4F90-AC91-5895CED7C8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404C9-6391-42CD-BD8F-19F7A7DBCD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27FB4-B61F-46A2-8F43-47A5D8ACF7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82490-6AEA-4EF8-9806-931EFCB5EF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2CBE4-E44C-4314-87E7-143ED0A2BE4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7E58-3470-4193-BE31-64F7DDAE36D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AD97"/>
            </a:gs>
            <a:gs pos="100000">
              <a:srgbClr val="8F91F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E39EC1-695E-4C80-A7A3-5E9D0DDD175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16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198" name="Comment 6"/>
          <p:cNvSpPr>
            <a:spLocks noChangeArrowheads="1"/>
          </p:cNvSpPr>
          <p:nvPr/>
        </p:nvSpPr>
        <p:spPr bwMode="auto">
          <a:xfrm>
            <a:off x="467544" y="3140968"/>
            <a:ext cx="1828800" cy="1108075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6600" b="1" dirty="0">
                <a:solidFill>
                  <a:srgbClr val="000000"/>
                </a:solidFill>
                <a:latin typeface="Comic Sans MS" pitchFamily="66" charset="0"/>
              </a:rPr>
              <a:t>pH</a:t>
            </a:r>
          </a:p>
        </p:txBody>
      </p:sp>
      <p:sp>
        <p:nvSpPr>
          <p:cNvPr id="8199" name="Comment 7"/>
          <p:cNvSpPr>
            <a:spLocks noChangeArrowheads="1"/>
          </p:cNvSpPr>
          <p:nvPr/>
        </p:nvSpPr>
        <p:spPr bwMode="auto">
          <a:xfrm>
            <a:off x="611560" y="836712"/>
            <a:ext cx="3024336" cy="769441"/>
          </a:xfrm>
          <a:prstGeom prst="rect">
            <a:avLst/>
          </a:prstGeom>
          <a:solidFill>
            <a:srgbClr val="FF2F2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latin typeface="Arial" pitchFamily="34" charset="0"/>
                <a:cs typeface="Arial" pitchFamily="34" charset="0"/>
              </a:rPr>
              <a:t>Kyselost </a:t>
            </a:r>
            <a:endParaRPr lang="cs-CZ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Comment 8"/>
          <p:cNvSpPr>
            <a:spLocks noChangeArrowheads="1"/>
          </p:cNvSpPr>
          <p:nvPr/>
        </p:nvSpPr>
        <p:spPr bwMode="auto">
          <a:xfrm>
            <a:off x="5148064" y="836712"/>
            <a:ext cx="3200400" cy="76944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zásaditost</a:t>
            </a:r>
            <a:endParaRPr lang="cs-CZ" sz="4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mment 8"/>
          <p:cNvSpPr>
            <a:spLocks noChangeArrowheads="1"/>
          </p:cNvSpPr>
          <p:nvPr/>
        </p:nvSpPr>
        <p:spPr bwMode="auto">
          <a:xfrm>
            <a:off x="2843808" y="1988840"/>
            <a:ext cx="3200400" cy="769441"/>
          </a:xfrm>
          <a:prstGeom prst="rect">
            <a:avLst/>
          </a:prstGeom>
          <a:solidFill>
            <a:srgbClr val="A66BD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roztoků</a:t>
            </a:r>
            <a:endParaRPr lang="cs-CZ" sz="4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mment 6"/>
          <p:cNvSpPr>
            <a:spLocks noChangeArrowheads="1"/>
          </p:cNvSpPr>
          <p:nvPr/>
        </p:nvSpPr>
        <p:spPr bwMode="auto">
          <a:xfrm>
            <a:off x="4067944" y="859359"/>
            <a:ext cx="648072" cy="769441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cs-CZ" sz="4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179512" y="5805264"/>
            <a:ext cx="4293327" cy="9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arsik\Desktop\Nepojmenovaný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106588" cy="257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du.uhk.cz/titrace/img/f-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104456" cy="3283566"/>
          </a:xfrm>
          <a:prstGeom prst="rect">
            <a:avLst/>
          </a:prstGeom>
          <a:noFill/>
        </p:spPr>
      </p:pic>
      <p:pic>
        <p:nvPicPr>
          <p:cNvPr id="3074" name="Picture 2" descr="http://edu.uhk.cz/titrace/img/f-2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41034"/>
            <a:ext cx="4392487" cy="2928325"/>
          </a:xfrm>
          <a:prstGeom prst="rect">
            <a:avLst/>
          </a:prstGeom>
          <a:noFill/>
        </p:spPr>
      </p:pic>
      <p:sp>
        <p:nvSpPr>
          <p:cNvPr id="7172" name="Comment 4"/>
          <p:cNvSpPr>
            <a:spLocks noChangeArrowheads="1"/>
          </p:cNvSpPr>
          <p:nvPr/>
        </p:nvSpPr>
        <p:spPr bwMode="auto">
          <a:xfrm>
            <a:off x="4211960" y="260648"/>
            <a:ext cx="3096344" cy="2246769"/>
          </a:xfrm>
          <a:prstGeom prst="rect">
            <a:avLst/>
          </a:prstGeom>
          <a:solidFill>
            <a:srgbClr val="FF7C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Kyselina 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chlorovodíková a její zbarvení v různých indikátorech (</a:t>
            </a:r>
            <a:r>
              <a:rPr lang="cs-CZ" sz="2000" dirty="0" err="1" smtClean="0">
                <a:solidFill>
                  <a:srgbClr val="000000"/>
                </a:solidFill>
                <a:latin typeface="Comic Sans MS" pitchFamily="66" charset="0"/>
              </a:rPr>
              <a:t>methyloranž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latin typeface="Comic Sans MS" pitchFamily="66" charset="0"/>
              </a:rPr>
              <a:t>methylčerveň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, lakmus, </a:t>
            </a:r>
            <a:r>
              <a:rPr lang="cs-CZ" sz="2000" dirty="0" err="1" smtClean="0">
                <a:solidFill>
                  <a:srgbClr val="000000"/>
                </a:solidFill>
                <a:latin typeface="Comic Sans MS" pitchFamily="66" charset="0"/>
              </a:rPr>
              <a:t>bromthymolová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 modř     a fenolftalein)</a:t>
            </a:r>
            <a:endParaRPr lang="cs-CZ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3" name="Comment 5"/>
          <p:cNvSpPr>
            <a:spLocks noChangeArrowheads="1"/>
          </p:cNvSpPr>
          <p:nvPr/>
        </p:nvSpPr>
        <p:spPr bwMode="auto">
          <a:xfrm>
            <a:off x="1475656" y="5445224"/>
            <a:ext cx="3024336" cy="1015663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Hydroxid </a:t>
            </a:r>
            <a:r>
              <a:rPr lang="cs-CZ" sz="2000" dirty="0" smtClean="0">
                <a:solidFill>
                  <a:srgbClr val="000000"/>
                </a:solidFill>
                <a:latin typeface="Comic Sans MS" pitchFamily="66" charset="0"/>
              </a:rPr>
              <a:t>sodný a jeho zbarvení v různých indikátorech</a:t>
            </a:r>
            <a:endParaRPr lang="cs-CZ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1268760"/>
          <a:ext cx="5292084" cy="331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</a:tblGrid>
              <a:tr h="368041">
                <a:tc gridSpan="3">
                  <a:txBody>
                    <a:bodyPr/>
                    <a:lstStyle/>
                    <a:p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1"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5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2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1">
                <a:tc gridSpan="3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2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4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6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5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9552" y="332656"/>
            <a:ext cx="582986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Vylušti křížovku a vysvětli slovo z tajenky.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42720" y="1196752"/>
            <a:ext cx="3501280" cy="390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1. Si(OH)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hydroxid …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2. Sloučenina s pH </a:t>
            </a:r>
            <a:r>
              <a:rPr lang="cs-CZ" sz="2000" dirty="0" smtClean="0">
                <a:latin typeface="Arial"/>
                <a:cs typeface="Arial"/>
              </a:rPr>
              <a:t>&lt;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3. Sloučenina s pH &gt;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4. Opak kyselosti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5. Kationt, který mají kyseliny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6. </a:t>
            </a:r>
            <a:r>
              <a:rPr lang="cs-CZ" sz="2000" dirty="0" err="1" smtClean="0">
                <a:latin typeface="Arial"/>
                <a:cs typeface="Arial"/>
              </a:rPr>
              <a:t>HClO</a:t>
            </a:r>
            <a:r>
              <a:rPr lang="cs-CZ" sz="2000" dirty="0" smtClean="0">
                <a:latin typeface="Arial"/>
                <a:cs typeface="Arial"/>
              </a:rPr>
              <a:t> je kyselina …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7. Roztok, jehož pH =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8. Nejběžnější rozpouštědlo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9. Kyseliny a hydroxidy patří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     mezi …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5589240"/>
            <a:ext cx="141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Tajenka: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1268760"/>
          <a:ext cx="5292084" cy="331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  <a:gridCol w="378006"/>
              </a:tblGrid>
              <a:tr h="368041">
                <a:tc gridSpan="3">
                  <a:txBody>
                    <a:bodyPr/>
                    <a:lstStyle/>
                    <a:p>
                      <a:pPr algn="ctr"/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Ř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Č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1"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5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1">
                <a:tc gridSpan="3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4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6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8041">
                <a:tc gridSpan="5"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Ž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9552" y="332656"/>
            <a:ext cx="582986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Vylušti křížovku a vysvětli slovo z tajenky.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42720" y="1196752"/>
            <a:ext cx="3501280" cy="390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1. Si(OH)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hydroxid …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2. Sloučenina s pH </a:t>
            </a:r>
            <a:r>
              <a:rPr lang="cs-CZ" sz="2000" dirty="0" smtClean="0">
                <a:latin typeface="Arial"/>
                <a:cs typeface="Arial"/>
              </a:rPr>
              <a:t>&lt;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3. Sloučenina s pH &gt;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4. Opak kyselosti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5. Kationt, který mají kyseliny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6. </a:t>
            </a:r>
            <a:r>
              <a:rPr lang="cs-CZ" sz="2000" dirty="0" err="1" smtClean="0">
                <a:latin typeface="Arial"/>
                <a:cs typeface="Arial"/>
              </a:rPr>
              <a:t>HClO</a:t>
            </a:r>
            <a:r>
              <a:rPr lang="cs-CZ" sz="2000" dirty="0" smtClean="0">
                <a:latin typeface="Arial"/>
                <a:cs typeface="Arial"/>
              </a:rPr>
              <a:t> je kyselina …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7. Roztok, jehož pH = 7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8. Nejběžnější rozpouštědlo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9. Kyseliny a hydroxidy patří</a:t>
            </a:r>
          </a:p>
          <a:p>
            <a:pPr marL="457200" indent="-457200">
              <a:lnSpc>
                <a:spcPts val="2900"/>
              </a:lnSpc>
            </a:pPr>
            <a:r>
              <a:rPr lang="cs-CZ" sz="2000" dirty="0" smtClean="0">
                <a:latin typeface="Arial"/>
                <a:cs typeface="Arial"/>
              </a:rPr>
              <a:t>     mezi …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04248" y="260648"/>
            <a:ext cx="15121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Řešení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5589240"/>
            <a:ext cx="328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Tajenka:  </a:t>
            </a:r>
            <a:r>
              <a:rPr lang="cs-CZ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INDIKÁTOR</a:t>
            </a:r>
            <a:endParaRPr lang="cs-C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C:\Users\marsik\Desktop\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3140968"/>
            <a:ext cx="288032" cy="31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188640"/>
            <a:ext cx="889248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400" kern="0" dirty="0">
                <a:latin typeface="Arial" pitchFamily="34" charset="0"/>
                <a:cs typeface="Arial" pitchFamily="34" charset="0"/>
              </a:rPr>
              <a:t>Zdroje</a:t>
            </a:r>
            <a:r>
              <a:rPr lang="cs-CZ" sz="2400" kern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12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otevřená galerie office.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microsoft.com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http://commons.wikimedia.org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prirodovedci.cz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storage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/410x/1435.jpg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http://home.tiscali.cz/chemie/images/uni_indikator.gif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verkon.cz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/data/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catalog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big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/img3542.jpg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akvarko.cz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/clanek109/obr11.jpg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http://yteach.co.za/files/lessons/import_091104_125447/uc_s3t_l083/uc_s3t_l083_p11.jpg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http://science.k12flash.com/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acids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bases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ph.gif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http://vivianbchin.files.wordpress.com/2012/10/ph-scale.jpg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/kyseliny/pH.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http://edu.uhk.cz/titrace/img/f-2-2.jpg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http://edu.uhk.cz/titrace/img/f-2-5.jpg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www.komenskeho66.cz/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materialy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/chemie/WEB-CHEMIE8/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ph.html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/kyseliny/naoh3.jpg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cs-CZ" b="1">
                <a:latin typeface="Arial" charset="0"/>
              </a:rPr>
              <a:t>Kyselost a zásaditost roztoků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/>
              <a:t> </a:t>
            </a:r>
            <a:r>
              <a:rPr lang="cs-CZ">
                <a:latin typeface="Arial" charset="0"/>
              </a:rPr>
              <a:t>je určena vzájemným poměrem  kationtů  </a:t>
            </a:r>
            <a:r>
              <a:rPr lang="cs-CZ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b="1" baseline="50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>
              <a:buFont typeface="Wingdings" pitchFamily="2" charset="2"/>
              <a:buNone/>
            </a:pPr>
            <a:r>
              <a:rPr lang="cs-CZ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cs-CZ">
                <a:latin typeface="Arial" charset="0"/>
              </a:rPr>
              <a:t>a  aniontů   </a:t>
            </a:r>
            <a:r>
              <a:rPr lang="cs-CZ" b="1">
                <a:solidFill>
                  <a:srgbClr val="0000FF"/>
                </a:solidFill>
                <a:latin typeface="Arial" charset="0"/>
              </a:rPr>
              <a:t>OH</a:t>
            </a:r>
            <a:r>
              <a:rPr lang="cs-CZ" b="1" baseline="50000">
                <a:solidFill>
                  <a:srgbClr val="0000FF"/>
                </a:solidFill>
                <a:latin typeface="Arial" charset="0"/>
              </a:rPr>
              <a:t>-</a:t>
            </a:r>
            <a:endParaRPr lang="cs-CZ" sz="1400" b="1" baseline="5000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800" b="1" baseline="5000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000">
                <a:solidFill>
                  <a:srgbClr val="FF0000"/>
                </a:solidFill>
                <a:latin typeface="Arial" charset="0"/>
              </a:rPr>
              <a:t>kyselost</a:t>
            </a:r>
            <a:r>
              <a:rPr lang="cs-CZ" sz="3000" b="1">
                <a:latin typeface="Arial" charset="0"/>
              </a:rPr>
              <a:t>  </a:t>
            </a:r>
            <a:r>
              <a:rPr lang="cs-CZ" sz="3000">
                <a:latin typeface="Arial" charset="0"/>
              </a:rPr>
              <a:t>je způsobena přítomností kationtů </a:t>
            </a:r>
            <a:r>
              <a:rPr lang="cs-CZ" sz="3000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3000" b="1" baseline="50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>
              <a:buFont typeface="Wingdings" pitchFamily="2" charset="2"/>
              <a:buNone/>
            </a:pPr>
            <a:endParaRPr lang="cs-CZ" sz="800" b="1" baseline="5000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3000" b="1" baseline="50000">
                <a:solidFill>
                  <a:srgbClr val="FF0000"/>
                </a:solidFill>
                <a:latin typeface="Arial" charset="0"/>
              </a:rPr>
              <a:t>              </a:t>
            </a:r>
            <a:r>
              <a:rPr lang="cs-CZ" sz="3000">
                <a:latin typeface="Arial" charset="0"/>
              </a:rPr>
              <a:t>HCl             </a:t>
            </a:r>
            <a:r>
              <a:rPr lang="cs-CZ" sz="3000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3000" baseline="50000">
                <a:solidFill>
                  <a:srgbClr val="FF0000"/>
                </a:solidFill>
                <a:latin typeface="Arial" charset="0"/>
              </a:rPr>
              <a:t>+   </a:t>
            </a:r>
            <a:r>
              <a:rPr lang="cs-CZ" sz="3000">
                <a:latin typeface="Arial" charset="0"/>
              </a:rPr>
              <a:t>+  Cl</a:t>
            </a:r>
            <a:r>
              <a:rPr lang="cs-CZ" b="1" baseline="50000">
                <a:latin typeface="Arial" charset="0"/>
              </a:rPr>
              <a:t>-</a:t>
            </a:r>
          </a:p>
          <a:p>
            <a:pPr>
              <a:buFont typeface="Wingdings" pitchFamily="2" charset="2"/>
              <a:buNone/>
            </a:pPr>
            <a:endParaRPr lang="cs-CZ" sz="1800" b="1" baseline="5000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000">
                <a:solidFill>
                  <a:srgbClr val="0000FF"/>
                </a:solidFill>
                <a:latin typeface="Arial" charset="0"/>
              </a:rPr>
              <a:t>zásaditost</a:t>
            </a:r>
            <a:r>
              <a:rPr lang="cs-CZ" sz="3000">
                <a:latin typeface="Arial" charset="0"/>
              </a:rPr>
              <a:t>  je způsobena přítomností aniontů </a:t>
            </a:r>
            <a:r>
              <a:rPr lang="cs-CZ" sz="3000">
                <a:solidFill>
                  <a:srgbClr val="0000FF"/>
                </a:solidFill>
                <a:latin typeface="Arial" charset="0"/>
              </a:rPr>
              <a:t>OH</a:t>
            </a:r>
            <a:r>
              <a:rPr lang="cs-CZ" sz="3000" baseline="50000">
                <a:solidFill>
                  <a:srgbClr val="0000FF"/>
                </a:solidFill>
                <a:latin typeface="Arial" charset="0"/>
              </a:rPr>
              <a:t>-</a:t>
            </a:r>
          </a:p>
          <a:p>
            <a:pPr>
              <a:buFont typeface="Wingdings" pitchFamily="2" charset="2"/>
              <a:buNone/>
            </a:pPr>
            <a:endParaRPr lang="cs-CZ" sz="80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3000">
                <a:solidFill>
                  <a:srgbClr val="0000FF"/>
                </a:solidFill>
                <a:latin typeface="Arial" charset="0"/>
              </a:rPr>
              <a:t>         </a:t>
            </a:r>
            <a:r>
              <a:rPr lang="cs-CZ" sz="3000">
                <a:latin typeface="Arial" charset="0"/>
              </a:rPr>
              <a:t>NaOH             Na</a:t>
            </a:r>
            <a:r>
              <a:rPr lang="cs-CZ" sz="3000" baseline="50000">
                <a:latin typeface="Arial" charset="0"/>
              </a:rPr>
              <a:t>+   </a:t>
            </a:r>
            <a:r>
              <a:rPr lang="cs-CZ" sz="3000">
                <a:latin typeface="Arial" charset="0"/>
              </a:rPr>
              <a:t>+ </a:t>
            </a:r>
            <a:r>
              <a:rPr lang="cs-CZ" sz="3000">
                <a:solidFill>
                  <a:srgbClr val="0000FF"/>
                </a:solidFill>
                <a:latin typeface="Arial" charset="0"/>
              </a:rPr>
              <a:t>OH</a:t>
            </a:r>
            <a:r>
              <a:rPr lang="cs-CZ" sz="3000" baseline="50000">
                <a:solidFill>
                  <a:srgbClr val="0000FF"/>
                </a:solidFill>
                <a:latin typeface="Arial" charset="0"/>
              </a:rPr>
              <a:t>-</a:t>
            </a:r>
          </a:p>
          <a:p>
            <a:pPr>
              <a:buFont typeface="Wingdings" pitchFamily="2" charset="2"/>
              <a:buNone/>
            </a:pPr>
            <a:endParaRPr lang="cs-CZ" sz="800" baseline="5000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000" baseline="50000">
                <a:latin typeface="Arial" charset="0"/>
              </a:rPr>
              <a:t> </a:t>
            </a:r>
            <a:r>
              <a:rPr lang="cs-CZ" sz="3000">
                <a:solidFill>
                  <a:srgbClr val="006600"/>
                </a:solidFill>
                <a:latin typeface="Arial" charset="0"/>
              </a:rPr>
              <a:t>neutrální roztok </a:t>
            </a:r>
            <a:r>
              <a:rPr lang="cs-CZ" sz="3000">
                <a:latin typeface="Arial" charset="0"/>
              </a:rPr>
              <a:t>– počet kationtů </a:t>
            </a:r>
            <a:r>
              <a:rPr lang="cs-CZ" sz="3000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3000" baseline="50000">
                <a:solidFill>
                  <a:srgbClr val="FF0000"/>
                </a:solidFill>
                <a:latin typeface="Arial" charset="0"/>
              </a:rPr>
              <a:t>+ </a:t>
            </a:r>
            <a:r>
              <a:rPr lang="cs-CZ" sz="3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3000">
                <a:latin typeface="Arial" charset="0"/>
              </a:rPr>
              <a:t>je stejný jako</a:t>
            </a:r>
          </a:p>
          <a:p>
            <a:pPr>
              <a:buFont typeface="Wingdings" pitchFamily="2" charset="2"/>
              <a:buNone/>
            </a:pPr>
            <a:r>
              <a:rPr lang="cs-CZ" sz="3000">
                <a:solidFill>
                  <a:srgbClr val="006600"/>
                </a:solidFill>
                <a:latin typeface="Arial" charset="0"/>
              </a:rPr>
              <a:t>                                </a:t>
            </a:r>
            <a:r>
              <a:rPr lang="cs-CZ" sz="3000">
                <a:latin typeface="Arial" charset="0"/>
              </a:rPr>
              <a:t>počet aniontů </a:t>
            </a:r>
            <a:r>
              <a:rPr lang="cs-CZ" sz="3000">
                <a:solidFill>
                  <a:srgbClr val="0000FF"/>
                </a:solidFill>
                <a:latin typeface="Arial" charset="0"/>
              </a:rPr>
              <a:t>OH</a:t>
            </a:r>
            <a:r>
              <a:rPr lang="cs-CZ" sz="3000" baseline="50000">
                <a:solidFill>
                  <a:srgbClr val="0000FF"/>
                </a:solidFill>
                <a:latin typeface="Arial" charset="0"/>
              </a:rPr>
              <a:t>-</a:t>
            </a:r>
            <a:endParaRPr lang="cs-CZ" sz="30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30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30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2098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590800" y="510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8893175" cy="2592387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  </a:t>
            </a:r>
            <a:r>
              <a:rPr lang="cs-CZ" sz="3600" b="1">
                <a:latin typeface="Arial" charset="0"/>
              </a:rPr>
              <a:t>Mírou kyselosti a zásaditosti je  </a:t>
            </a:r>
            <a:r>
              <a:rPr lang="cs-CZ" sz="3600" b="1" i="1">
                <a:solidFill>
                  <a:srgbClr val="0000FF"/>
                </a:solidFill>
                <a:latin typeface="Arial" charset="0"/>
              </a:rPr>
              <a:t>pH .</a:t>
            </a:r>
          </a:p>
          <a:p>
            <a:pPr>
              <a:buFontTx/>
              <a:buNone/>
            </a:pPr>
            <a:endParaRPr lang="cs-CZ" sz="1400" b="1" i="1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000" b="1" i="1">
                <a:latin typeface="Arial" charset="0"/>
              </a:rPr>
              <a:t> </a:t>
            </a:r>
            <a:r>
              <a:rPr lang="cs-CZ">
                <a:latin typeface="Arial" charset="0"/>
              </a:rPr>
              <a:t>pH měříme pomocí </a:t>
            </a:r>
            <a:r>
              <a:rPr lang="cs-CZ">
                <a:solidFill>
                  <a:srgbClr val="800080"/>
                </a:solidFill>
                <a:latin typeface="Arial" charset="0"/>
              </a:rPr>
              <a:t>indikátorů</a:t>
            </a:r>
            <a:r>
              <a:rPr lang="cs-CZ">
                <a:latin typeface="Arial" charset="0"/>
              </a:rPr>
              <a:t> nebo </a:t>
            </a:r>
            <a:r>
              <a:rPr lang="cs-CZ">
                <a:solidFill>
                  <a:srgbClr val="800080"/>
                </a:solidFill>
                <a:latin typeface="Arial" charset="0"/>
              </a:rPr>
              <a:t>pH metrů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Arial" charset="0"/>
              </a:rPr>
              <a:t> pH se pohybuje v rozmezí  </a:t>
            </a:r>
            <a:r>
              <a:rPr lang="cs-CZ" b="1">
                <a:solidFill>
                  <a:srgbClr val="FF0000"/>
                </a:solidFill>
                <a:latin typeface="Arial" charset="0"/>
              </a:rPr>
              <a:t>0</a:t>
            </a:r>
            <a:r>
              <a:rPr lang="cs-CZ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>
                <a:latin typeface="Arial" charset="0"/>
              </a:rPr>
              <a:t>– </a:t>
            </a:r>
            <a:r>
              <a:rPr lang="cs-CZ" b="1">
                <a:solidFill>
                  <a:srgbClr val="0000FF"/>
                </a:solidFill>
                <a:latin typeface="Arial" charset="0"/>
              </a:rPr>
              <a:t>14</a:t>
            </a:r>
            <a:endParaRPr lang="cs-CZ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118" name="Picture 22" descr="phscale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565400"/>
            <a:ext cx="7920038" cy="3975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me.tiscali.cz/chemie/images/uni_indika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289010" cy="368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sik\Desktop\ph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397390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971600" y="33265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600" dirty="0" smtClean="0">
                <a:solidFill>
                  <a:srgbClr val="800080"/>
                </a:solidFill>
                <a:latin typeface="Arial" charset="0"/>
              </a:rPr>
              <a:t> </a:t>
            </a:r>
            <a:r>
              <a:rPr lang="cs-CZ" sz="3600" b="1" dirty="0" smtClean="0">
                <a:solidFill>
                  <a:srgbClr val="800080"/>
                </a:solidFill>
                <a:latin typeface="Arial" charset="0"/>
              </a:rPr>
              <a:t>pH stupnice</a:t>
            </a:r>
            <a:endParaRPr lang="cs-CZ" sz="3600" b="1" dirty="0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hop.hos.se/catalog/images/15-027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720" y="3501008"/>
            <a:ext cx="3312368" cy="331236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8351838" cy="295275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800080"/>
                </a:solidFill>
                <a:latin typeface="Arial" charset="0"/>
              </a:rPr>
              <a:t> Indikátory</a:t>
            </a:r>
            <a:r>
              <a:rPr lang="cs-CZ" b="1" dirty="0">
                <a:solidFill>
                  <a:srgbClr val="800080"/>
                </a:solidFill>
                <a:latin typeface="Arial" charset="0"/>
              </a:rPr>
              <a:t>: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cs-CZ" sz="2800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cs-CZ" sz="2800" b="1" dirty="0" smtClean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cs-CZ" sz="2800" dirty="0">
                <a:latin typeface="Arial" charset="0"/>
              </a:rPr>
              <a:t>univerzální indikátorové papírky,</a:t>
            </a:r>
          </a:p>
          <a:p>
            <a:pPr>
              <a:buFont typeface="Wingdings" pitchFamily="2" charset="2"/>
              <a:buNone/>
            </a:pPr>
            <a:r>
              <a:rPr lang="cs-CZ" sz="2800" dirty="0">
                <a:latin typeface="Arial" charset="0"/>
              </a:rPr>
              <a:t>   </a:t>
            </a:r>
            <a:r>
              <a:rPr lang="cs-CZ" sz="2800" dirty="0" smtClean="0">
                <a:latin typeface="Arial" charset="0"/>
              </a:rPr>
              <a:t> lakmus</a:t>
            </a:r>
            <a:r>
              <a:rPr lang="cs-CZ" sz="2800" dirty="0">
                <a:latin typeface="Arial" charset="0"/>
              </a:rPr>
              <a:t>, fenolftalein, </a:t>
            </a:r>
            <a:r>
              <a:rPr lang="cs-CZ" sz="2800" dirty="0" err="1">
                <a:latin typeface="Arial" charset="0"/>
              </a:rPr>
              <a:t>methyloranž</a:t>
            </a:r>
            <a:endParaRPr lang="cs-CZ" sz="2800" dirty="0"/>
          </a:p>
        </p:txBody>
      </p:sp>
      <p:pic>
        <p:nvPicPr>
          <p:cNvPr id="9226" name="Picture 10" descr="pH stupn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24353" b="14612"/>
          <a:stretch>
            <a:fillRect/>
          </a:stretch>
        </p:blipFill>
        <p:spPr>
          <a:xfrm>
            <a:off x="179513" y="2348881"/>
            <a:ext cx="5472608" cy="1037944"/>
          </a:xfrm>
          <a:noFill/>
          <a:ln/>
        </p:spPr>
      </p:pic>
      <p:pic>
        <p:nvPicPr>
          <p:cNvPr id="5122" name="Picture 2" descr="http://nd05.jxs.cz/604/479/214b81037e_81513391_u.jpg?1321817333"/>
          <p:cNvPicPr>
            <a:picLocks noChangeAspect="1" noChangeArrowheads="1"/>
          </p:cNvPicPr>
          <p:nvPr/>
        </p:nvPicPr>
        <p:blipFill>
          <a:blip r:embed="rId4" cstate="print"/>
          <a:srcRect b="7534"/>
          <a:stretch>
            <a:fillRect/>
          </a:stretch>
        </p:blipFill>
        <p:spPr bwMode="auto">
          <a:xfrm>
            <a:off x="467544" y="3789040"/>
            <a:ext cx="3866009" cy="2555763"/>
          </a:xfrm>
          <a:prstGeom prst="rect">
            <a:avLst/>
          </a:prstGeom>
          <a:noFill/>
        </p:spPr>
      </p:pic>
      <p:pic>
        <p:nvPicPr>
          <p:cNvPr id="5126" name="Picture 6" descr="http://yteach.co.za/files/lessons/import_091104_125447/uc_s3t_l083/uc_s3t_l083_p11.jpg"/>
          <p:cNvPicPr>
            <a:picLocks noChangeAspect="1" noChangeArrowheads="1"/>
          </p:cNvPicPr>
          <p:nvPr/>
        </p:nvPicPr>
        <p:blipFill>
          <a:blip r:embed="rId5" cstate="print"/>
          <a:srcRect l="2835" t="11678" r="43228" b="28665"/>
          <a:stretch>
            <a:fillRect/>
          </a:stretch>
        </p:blipFill>
        <p:spPr bwMode="auto">
          <a:xfrm>
            <a:off x="6233674" y="548680"/>
            <a:ext cx="273081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erie-823-vario-ph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581548" cy="3780656"/>
          </a:xfrm>
          <a:prstGeom prst="rect">
            <a:avLst/>
          </a:prstGeom>
          <a:noFill/>
        </p:spPr>
      </p:pic>
      <p:pic>
        <p:nvPicPr>
          <p:cNvPr id="4098" name="Picture 2" descr="http://www.laboratorni-potreby.cz/iqis/graphics/prods/prod_192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4320480" cy="3240361"/>
          </a:xfrm>
          <a:prstGeom prst="rect">
            <a:avLst/>
          </a:prstGeom>
          <a:noFill/>
        </p:spPr>
      </p:pic>
      <p:pic>
        <p:nvPicPr>
          <p:cNvPr id="4100" name="Picture 4" descr="http://www.prirodovedci.cz/storage/images/410x/1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84340"/>
            <a:ext cx="2537688" cy="2252972"/>
          </a:xfrm>
          <a:prstGeom prst="rect">
            <a:avLst/>
          </a:prstGeom>
          <a:noFill/>
        </p:spPr>
      </p:pic>
      <p:pic>
        <p:nvPicPr>
          <p:cNvPr id="4102" name="Picture 6" descr="http://www.verkon.cz/data/catalog/big/img3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149080"/>
            <a:ext cx="2592288" cy="2592288"/>
          </a:xfrm>
          <a:prstGeom prst="rect">
            <a:avLst/>
          </a:prstGeom>
          <a:noFill/>
        </p:spPr>
      </p:pic>
      <p:pic>
        <p:nvPicPr>
          <p:cNvPr id="4104" name="Picture 8" descr="http://www.akvarko.cz/images/clanky/clanek109/obr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429000"/>
            <a:ext cx="2520280" cy="323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764704"/>
            <a:ext cx="8568952" cy="181588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červeném zelí se nachází barvivo antokyan, které mění barvu v zásaditém a kyselém prostředí. </a:t>
            </a:r>
          </a:p>
          <a:p>
            <a:pPr algn="just"/>
            <a:r>
              <a:rPr lang="cs-CZ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fotografii jsou různé roztoky s přídavkem odvaru       z červeného zelí.    </a:t>
            </a:r>
          </a:p>
        </p:txBody>
      </p:sp>
      <p:pic>
        <p:nvPicPr>
          <p:cNvPr id="1026" name="Picture 2" descr="D:\FOTO\Př\sklenič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54199"/>
            <a:ext cx="8892480" cy="4203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vnoramenný trojúhelník 11"/>
          <p:cNvSpPr/>
          <p:nvPr/>
        </p:nvSpPr>
        <p:spPr>
          <a:xfrm rot="5400000">
            <a:off x="1259632" y="4221088"/>
            <a:ext cx="576064" cy="2592288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5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ovnoramenný trojúhelník 14"/>
          <p:cNvSpPr/>
          <p:nvPr/>
        </p:nvSpPr>
        <p:spPr>
          <a:xfrm rot="16200000">
            <a:off x="5472100" y="2600907"/>
            <a:ext cx="576065" cy="5832647"/>
          </a:xfrm>
          <a:prstGeom prst="triangle">
            <a:avLst/>
          </a:prstGeom>
          <a:gradFill flip="none" rotWithShape="1">
            <a:gsLst>
              <a:gs pos="0">
                <a:srgbClr val="2C2B16"/>
              </a:gs>
              <a:gs pos="5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53696" y="580526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srgbClr val="FF0000"/>
                </a:solidFill>
              </a:rPr>
              <a:t>kyselé</a:t>
            </a:r>
            <a:endParaRPr lang="cs-CZ" sz="3200" b="1" i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35695" y="58052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 smtClean="0">
                <a:solidFill>
                  <a:srgbClr val="800080"/>
                </a:solidFill>
              </a:rPr>
              <a:t>neutrální</a:t>
            </a:r>
            <a:endParaRPr lang="cs-CZ" sz="3200" b="1" i="1" dirty="0">
              <a:solidFill>
                <a:srgbClr val="80008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156176" y="573325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srgbClr val="006600"/>
                </a:solidFill>
              </a:rPr>
              <a:t>zásadité</a:t>
            </a:r>
            <a:endParaRPr lang="cs-CZ" sz="3200" b="1" i="1" dirty="0">
              <a:solidFill>
                <a:srgbClr val="0066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0"/>
            <a:ext cx="3960440" cy="646331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Měření pH doma</a:t>
            </a:r>
          </a:p>
        </p:txBody>
      </p:sp>
    </p:spTree>
    <p:extLst>
      <p:ext uri="{BB962C8B-B14F-4D97-AF65-F5344CB8AC3E}">
        <p14:creationId xmlns="" xmlns:p14="http://schemas.microsoft.com/office/powerpoint/2010/main" val="3503206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schemie.euweb.cz/kyseliny/nao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810000" cy="2209801"/>
          </a:xfrm>
          <a:prstGeom prst="rect">
            <a:avLst/>
          </a:prstGeom>
          <a:noFill/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5536" y="2348881"/>
          <a:ext cx="8424936" cy="1656185"/>
        </p:xfrm>
        <a:graphic>
          <a:graphicData uri="http://schemas.openxmlformats.org/drawingml/2006/table">
            <a:tbl>
              <a:tblPr/>
              <a:tblGrid>
                <a:gridCol w="2106234"/>
                <a:gridCol w="2106234"/>
                <a:gridCol w="2106234"/>
                <a:gridCol w="2106234"/>
              </a:tblGrid>
              <a:tr h="584893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barva indikátoru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lakmus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methyloranž</a:t>
                      </a:r>
                      <a:endParaRPr lang="cs-CZ" sz="2000" b="1" dirty="0">
                        <a:solidFill>
                          <a:srgbClr val="800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fenolftalein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</a:tr>
              <a:tr h="53564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kyselina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3564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hydroxid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komenskeho66.cz/materialy/chemie/WEB-CHEMIE8/obrazky/kysel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3240360" cy="243027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51520" y="18864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>
                <a:latin typeface="Arial" pitchFamily="34" charset="0"/>
                <a:cs typeface="Arial" pitchFamily="34" charset="0"/>
              </a:rPr>
              <a:t>Indikátorem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(lakmus,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methyloranž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nebo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fenolftalein)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můžeme zjistit, zda se jedná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kyselinu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600" i="1" dirty="0" smtClean="0">
                <a:latin typeface="Arial" pitchFamily="34" charset="0"/>
                <a:cs typeface="Arial" pitchFamily="34" charset="0"/>
              </a:rPr>
              <a:t>kyselý roztok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nebo hydroxid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cs-CZ" sz="2600" i="1" dirty="0" smtClean="0">
                <a:latin typeface="Arial" pitchFamily="34" charset="0"/>
                <a:cs typeface="Arial" pitchFamily="34" charset="0"/>
              </a:rPr>
              <a:t>zásaditý roztok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Doplň tabulku podle provedených pokusů: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95536" y="2348880"/>
          <a:ext cx="8424936" cy="1656185"/>
        </p:xfrm>
        <a:graphic>
          <a:graphicData uri="http://schemas.openxmlformats.org/drawingml/2006/table">
            <a:tbl>
              <a:tblPr/>
              <a:tblGrid>
                <a:gridCol w="2106234"/>
                <a:gridCol w="2106234"/>
                <a:gridCol w="2106234"/>
                <a:gridCol w="2106234"/>
              </a:tblGrid>
              <a:tr h="584893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barva indikátoru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lakmus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methyloranž</a:t>
                      </a:r>
                      <a:endParaRPr lang="cs-CZ" sz="2000" b="1" dirty="0">
                        <a:solidFill>
                          <a:srgbClr val="800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fenolftalein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</a:tr>
              <a:tr h="53564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kyselina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červený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červený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bezbarvý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3564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hydroxid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latin typeface="Arial" pitchFamily="34" charset="0"/>
                          <a:cs typeface="Arial" pitchFamily="34" charset="0"/>
                        </a:rPr>
                        <a:t>modrý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oranžový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červenofialový</a:t>
                      </a:r>
                    </a:p>
                  </a:txBody>
                  <a:tcPr marL="27867" marR="27867" marT="13934" marB="13934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496</Words>
  <Application>Microsoft Office PowerPoint</Application>
  <PresentationFormat>Předvádění na obrazovce (4:3)</PresentationFormat>
  <Paragraphs>185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Default Design</vt:lpstr>
      <vt:lpstr>Snímek 1</vt:lpstr>
      <vt:lpstr>Kyselost a zásaditost roztoků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Kyselost a zásaditost roztoků</dc:title>
  <dc:creator>marsik</dc:creator>
  <cp:lastModifiedBy>marsik</cp:lastModifiedBy>
  <cp:revision>28</cp:revision>
  <dcterms:created xsi:type="dcterms:W3CDTF">2008-10-18T17:18:56Z</dcterms:created>
  <dcterms:modified xsi:type="dcterms:W3CDTF">2013-09-15T20:09:25Z</dcterms:modified>
</cp:coreProperties>
</file>