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9" r:id="rId5"/>
    <p:sldId id="271" r:id="rId6"/>
    <p:sldId id="272" r:id="rId7"/>
    <p:sldId id="260" r:id="rId8"/>
    <p:sldId id="264" r:id="rId9"/>
    <p:sldId id="265" r:id="rId10"/>
    <p:sldId id="266" r:id="rId11"/>
    <p:sldId id="267" r:id="rId12"/>
    <p:sldId id="262" r:id="rId13"/>
    <p:sldId id="270" r:id="rId14"/>
    <p:sldId id="263" r:id="rId15"/>
    <p:sldId id="268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00"/>
    <a:srgbClr val="CC0000"/>
    <a:srgbClr val="481F67"/>
    <a:srgbClr val="C40000"/>
    <a:srgbClr val="990000"/>
    <a:srgbClr val="652B91"/>
    <a:srgbClr val="0033CC"/>
    <a:srgbClr val="0066FF"/>
    <a:srgbClr val="F13D4A"/>
    <a:srgbClr val="F02C3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1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67C459-DA37-44FF-9A32-DC159CAC90C4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09C02-FEB2-4E61-8747-4C7DADAF468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82B169-5823-4072-9DBE-A08D5D4A8AC5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932FA2-0E54-4D7B-9FD9-282DAB9A097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210FA-1E66-4B93-B168-8AFE58460B49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263666-9CB3-4BFF-87DE-DC584C8E7B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4CF671-D51C-4E31-AB1F-E1B10CD8440E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063F9-E41D-4B6D-B2D7-E0DA8B82D6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6AEE4B-EDF4-408B-9821-F3F8528F16F3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67D52-C609-4D98-8814-7F1936E7344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D1B3B-ECAB-457E-A0C9-CE01F1935B97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34E7C-85CC-42AB-8991-FC37F7E3F1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3D2B4-5133-4353-9122-0C396C669DE1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E47732-EBB8-4D05-9541-E5109260A5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6C56BD-F80D-4FF8-A1D7-FB8CE6D99B45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CF2858-4853-4091-9671-FE3F17A7F38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C2711C-E823-45D8-B6F8-E9F71DDE6BBB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986465-8472-49C9-9CA7-6F2261BB2DD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C69687-A39E-462D-8DF7-56AC083F4832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237A80-BF80-4BC5-838F-956FB01A81F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AD5A7-DD1A-47B9-96C4-E4C325858F3D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9D757-1128-4D8A-8D81-BBB9EEB4DD1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7DC5C8A-8D57-489E-88B0-0EEE9F976614}" type="datetimeFigureOut">
              <a:rPr lang="cs-CZ"/>
              <a:pPr>
                <a:defRPr/>
              </a:pPr>
              <a:t>7.9.2013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175A1A9-22EE-4CD4-8218-C56560CCA3B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Ch projekt\8 -nebezpečné látky - test HOTPOT\logo bar.jpg"/>
          <p:cNvPicPr>
            <a:picLocks noChangeAspect="1" noChangeArrowheads="1"/>
          </p:cNvPicPr>
          <p:nvPr/>
        </p:nvPicPr>
        <p:blipFill>
          <a:blip r:embed="rId2" cstate="print"/>
          <a:srcRect t="12239"/>
          <a:stretch>
            <a:fillRect/>
          </a:stretch>
        </p:blipFill>
        <p:spPr bwMode="auto">
          <a:xfrm>
            <a:off x="4581783" y="260648"/>
            <a:ext cx="4454713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Nadpis 1"/>
          <p:cNvSpPr txBox="1">
            <a:spLocks/>
          </p:cNvSpPr>
          <p:nvPr/>
        </p:nvSpPr>
        <p:spPr>
          <a:xfrm>
            <a:off x="179512" y="620688"/>
            <a:ext cx="4176464" cy="1080120"/>
          </a:xfrm>
          <a:prstGeom prst="rect">
            <a:avLst/>
          </a:prstGeom>
          <a:solidFill>
            <a:srgbClr val="F02C3A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5400" b="1" i="0" u="none" strike="noStrike" kern="1200" spc="50" normalizeH="0" baseline="0" noProof="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KYSELINY</a:t>
            </a:r>
            <a:endParaRPr kumimoji="0" lang="cs-CZ" sz="5400" b="1" i="0" u="none" strike="noStrike" kern="1200" spc="50" normalizeH="0" baseline="0" noProof="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3554" name="Picture 2" descr="http://www.hokr.cz/var/www/hokr.cz/files/image/Znacky-nebezpecnosti/GSH05_korozivni_small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224" y="4437112"/>
            <a:ext cx="1944216" cy="1944216"/>
          </a:xfrm>
          <a:prstGeom prst="rect">
            <a:avLst/>
          </a:prstGeom>
          <a:noFill/>
        </p:spPr>
      </p:pic>
      <p:pic>
        <p:nvPicPr>
          <p:cNvPr id="23558" name="Picture 6" descr="Soubor:Salpetersae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3968" y="3429000"/>
            <a:ext cx="1656184" cy="2285840"/>
          </a:xfrm>
          <a:prstGeom prst="rect">
            <a:avLst/>
          </a:prstGeom>
          <a:noFill/>
        </p:spPr>
      </p:pic>
      <p:pic>
        <p:nvPicPr>
          <p:cNvPr id="23562" name="Picture 10" descr="http://www.zschemie.euweb.cz/kyseliny/kyselin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7544" y="2276872"/>
            <a:ext cx="3187937" cy="4379036"/>
          </a:xfrm>
          <a:prstGeom prst="rect">
            <a:avLst/>
          </a:prstGeom>
          <a:noFill/>
        </p:spPr>
      </p:pic>
      <p:pic>
        <p:nvPicPr>
          <p:cNvPr id="23564" name="Picture 12" descr="http://upload.wikimedia.org/wikipedia/commons/thumb/2/24/Sulfuric-acid-3D-vdW.png/130px-Sulfuric-acid-3D-vdW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16216" y="1772816"/>
            <a:ext cx="1906291" cy="16423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pPr algn="l"/>
            <a:r>
              <a:rPr lang="cs-CZ" b="1" smtClean="0">
                <a:solidFill>
                  <a:srgbClr val="CC0000"/>
                </a:solidFill>
                <a:latin typeface="Arial" charset="0"/>
                <a:cs typeface="Arial" charset="0"/>
              </a:rPr>
              <a:t>Vyzkoušej se:</a:t>
            </a:r>
          </a:p>
        </p:txBody>
      </p:sp>
      <p:sp>
        <p:nvSpPr>
          <p:cNvPr id="21507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323850" y="1125538"/>
            <a:ext cx="5400675" cy="5543550"/>
          </a:xfrm>
        </p:spPr>
        <p:txBody>
          <a:bodyPr/>
          <a:lstStyle/>
          <a:p>
            <a:r>
              <a:rPr lang="cs-CZ" smtClean="0">
                <a:latin typeface="Arial" charset="0"/>
                <a:cs typeface="Arial" charset="0"/>
              </a:rPr>
              <a:t>kyselina bromičná</a:t>
            </a:r>
          </a:p>
          <a:p>
            <a:r>
              <a:rPr lang="cs-CZ" smtClean="0">
                <a:latin typeface="Arial" charset="0"/>
                <a:cs typeface="Arial" charset="0"/>
              </a:rPr>
              <a:t>H</a:t>
            </a:r>
            <a:r>
              <a:rPr lang="cs-CZ" baseline="-25000" smtClean="0">
                <a:latin typeface="Arial" charset="0"/>
                <a:cs typeface="Arial" charset="0"/>
              </a:rPr>
              <a:t>2</a:t>
            </a:r>
            <a:r>
              <a:rPr lang="cs-CZ" smtClean="0">
                <a:latin typeface="Arial" charset="0"/>
                <a:cs typeface="Arial" charset="0"/>
              </a:rPr>
              <a:t>SO</a:t>
            </a:r>
            <a:r>
              <a:rPr lang="cs-CZ" baseline="-2500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smtClean="0">
                <a:latin typeface="Arial" charset="0"/>
                <a:cs typeface="Arial" charset="0"/>
              </a:rPr>
              <a:t>kyselina chlorovodíková</a:t>
            </a:r>
          </a:p>
          <a:p>
            <a:r>
              <a:rPr lang="cs-CZ" smtClean="0">
                <a:latin typeface="Arial" charset="0"/>
                <a:cs typeface="Arial" charset="0"/>
              </a:rPr>
              <a:t>H</a:t>
            </a:r>
            <a:r>
              <a:rPr lang="cs-CZ" baseline="-25000" smtClean="0">
                <a:latin typeface="Arial" charset="0"/>
                <a:cs typeface="Arial" charset="0"/>
              </a:rPr>
              <a:t>3</a:t>
            </a:r>
            <a:r>
              <a:rPr lang="cs-CZ" smtClean="0">
                <a:latin typeface="Arial" charset="0"/>
                <a:cs typeface="Arial" charset="0"/>
              </a:rPr>
              <a:t>PO</a:t>
            </a:r>
            <a:r>
              <a:rPr lang="cs-CZ" baseline="-2500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smtClean="0">
                <a:latin typeface="Arial" charset="0"/>
                <a:cs typeface="Arial" charset="0"/>
              </a:rPr>
              <a:t>kyselina sírová</a:t>
            </a:r>
          </a:p>
          <a:p>
            <a:r>
              <a:rPr lang="cs-CZ" smtClean="0">
                <a:latin typeface="Arial" charset="0"/>
                <a:cs typeface="Arial" charset="0"/>
              </a:rPr>
              <a:t>H</a:t>
            </a:r>
            <a:r>
              <a:rPr lang="cs-CZ" baseline="-25000" smtClean="0">
                <a:latin typeface="Arial" charset="0"/>
                <a:cs typeface="Arial" charset="0"/>
              </a:rPr>
              <a:t>2</a:t>
            </a:r>
            <a:r>
              <a:rPr lang="cs-CZ" smtClean="0">
                <a:latin typeface="Arial" charset="0"/>
                <a:cs typeface="Arial" charset="0"/>
              </a:rPr>
              <a:t>S </a:t>
            </a:r>
          </a:p>
          <a:p>
            <a:r>
              <a:rPr lang="cs-CZ" smtClean="0">
                <a:latin typeface="Arial" charset="0"/>
                <a:cs typeface="Arial" charset="0"/>
              </a:rPr>
              <a:t>kyselina uhličitá</a:t>
            </a:r>
          </a:p>
          <a:p>
            <a:r>
              <a:rPr lang="cs-CZ" smtClean="0">
                <a:latin typeface="Arial" charset="0"/>
                <a:cs typeface="Arial" charset="0"/>
              </a:rPr>
              <a:t>HNO</a:t>
            </a:r>
            <a:r>
              <a:rPr lang="cs-CZ" baseline="-25000" smtClean="0">
                <a:latin typeface="Arial" charset="0"/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pPr algn="l"/>
            <a:r>
              <a:rPr lang="cs-CZ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Vyzkoušej se – řešení:</a:t>
            </a:r>
          </a:p>
        </p:txBody>
      </p:sp>
      <p:sp>
        <p:nvSpPr>
          <p:cNvPr id="22531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179388" y="1125538"/>
            <a:ext cx="4968875" cy="5543550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kyselina bromičná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2</a:t>
            </a:r>
            <a:r>
              <a:rPr lang="cs-CZ" dirty="0" smtClean="0"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chlorovodíková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  <a:r>
              <a:rPr lang="cs-CZ" dirty="0" smtClean="0">
                <a:latin typeface="Arial" charset="0"/>
                <a:cs typeface="Arial" charset="0"/>
              </a:rPr>
              <a:t>PO</a:t>
            </a:r>
            <a:r>
              <a:rPr lang="cs-CZ" baseline="-25000" dirty="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sírová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2</a:t>
            </a:r>
            <a:r>
              <a:rPr lang="cs-CZ" dirty="0" smtClean="0">
                <a:latin typeface="Arial" charset="0"/>
                <a:cs typeface="Arial" charset="0"/>
              </a:rPr>
              <a:t>S 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uhličitá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HNO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</a:p>
        </p:txBody>
      </p:sp>
      <p:sp>
        <p:nvSpPr>
          <p:cNvPr id="22532" name="Zástupný symbol pro obsah 8"/>
          <p:cNvSpPr>
            <a:spLocks/>
          </p:cNvSpPr>
          <p:nvPr/>
        </p:nvSpPr>
        <p:spPr bwMode="auto">
          <a:xfrm>
            <a:off x="5148263" y="1125538"/>
            <a:ext cx="3995737" cy="554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HBrO</a:t>
            </a:r>
            <a:r>
              <a:rPr lang="cs-CZ" sz="3200" baseline="-25000" dirty="0">
                <a:solidFill>
                  <a:srgbClr val="E60000"/>
                </a:solidFill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kyselina siřičitá</a:t>
            </a:r>
            <a:endParaRPr lang="cs-CZ" sz="3200" baseline="-25000" dirty="0">
              <a:solidFill>
                <a:srgbClr val="E6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 err="1">
                <a:solidFill>
                  <a:srgbClr val="E60000"/>
                </a:solidFill>
              </a:rPr>
              <a:t>HCl</a:t>
            </a:r>
            <a:r>
              <a:rPr lang="cs-CZ" sz="3200" dirty="0">
                <a:solidFill>
                  <a:srgbClr val="E60000"/>
                </a:solidFill>
              </a:rPr>
              <a:t>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 err="1">
                <a:solidFill>
                  <a:srgbClr val="E60000"/>
                </a:solidFill>
              </a:rPr>
              <a:t>kys</a:t>
            </a:r>
            <a:r>
              <a:rPr lang="cs-CZ" sz="3200" dirty="0">
                <a:solidFill>
                  <a:srgbClr val="E60000"/>
                </a:solidFill>
              </a:rPr>
              <a:t>. fosforečná 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H</a:t>
            </a:r>
            <a:r>
              <a:rPr lang="cs-CZ" sz="3200" baseline="-25000" dirty="0">
                <a:solidFill>
                  <a:srgbClr val="E60000"/>
                </a:solidFill>
              </a:rPr>
              <a:t>2</a:t>
            </a:r>
            <a:r>
              <a:rPr lang="cs-CZ" sz="3200" dirty="0">
                <a:solidFill>
                  <a:srgbClr val="E60000"/>
                </a:solidFill>
              </a:rPr>
              <a:t>SO</a:t>
            </a:r>
            <a:r>
              <a:rPr lang="cs-CZ" sz="3200" baseline="-25000" dirty="0">
                <a:solidFill>
                  <a:srgbClr val="E60000"/>
                </a:solidFill>
              </a:rPr>
              <a:t>4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kyselina </a:t>
            </a:r>
            <a:r>
              <a:rPr lang="cs-CZ" sz="3200" dirty="0" err="1">
                <a:solidFill>
                  <a:srgbClr val="E60000"/>
                </a:solidFill>
              </a:rPr>
              <a:t>sulfanová</a:t>
            </a:r>
            <a:endParaRPr lang="cs-CZ" sz="3200" dirty="0">
              <a:solidFill>
                <a:srgbClr val="E60000"/>
              </a:solidFill>
            </a:endParaRP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H</a:t>
            </a:r>
            <a:r>
              <a:rPr lang="cs-CZ" sz="3200" baseline="-25000" dirty="0">
                <a:solidFill>
                  <a:srgbClr val="E60000"/>
                </a:solidFill>
              </a:rPr>
              <a:t>2</a:t>
            </a:r>
            <a:r>
              <a:rPr lang="cs-CZ" sz="3200" dirty="0">
                <a:solidFill>
                  <a:srgbClr val="E60000"/>
                </a:solidFill>
              </a:rPr>
              <a:t>CO</a:t>
            </a:r>
            <a:r>
              <a:rPr lang="cs-CZ" sz="3200" baseline="-25000" dirty="0">
                <a:solidFill>
                  <a:srgbClr val="E60000"/>
                </a:solidFill>
              </a:rPr>
              <a:t>3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cs-CZ" sz="3200" dirty="0">
                <a:solidFill>
                  <a:srgbClr val="E60000"/>
                </a:solidFill>
              </a:rPr>
              <a:t>kyselina dusičná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188913"/>
            <a:ext cx="8642350" cy="993775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4000" b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Bezpečnost při práci s kyselinami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484313"/>
            <a:ext cx="8424936" cy="5184775"/>
          </a:xfrm>
          <a:gradFill>
            <a:gsLst>
              <a:gs pos="0">
                <a:schemeClr val="accent2">
                  <a:tint val="50000"/>
                  <a:satMod val="300000"/>
                </a:schemeClr>
              </a:gs>
              <a:gs pos="35000">
                <a:schemeClr val="accent2">
                  <a:tint val="37000"/>
                  <a:satMod val="300000"/>
                </a:schemeClr>
              </a:gs>
              <a:gs pos="100000">
                <a:schemeClr val="accent2">
                  <a:tint val="15000"/>
                  <a:satMod val="350000"/>
                </a:schemeClr>
              </a:gs>
            </a:gsLst>
            <a:lin ang="16200000" scaled="1"/>
          </a:gradFill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FontTx/>
              <a:buNone/>
              <a:defRPr/>
            </a:pPr>
            <a:endParaRPr lang="cs-CZ" sz="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Kyseliny jsou</a:t>
            </a:r>
            <a:r>
              <a:rPr lang="cs-CZ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žíraviny</a:t>
            </a: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 při práci s nimi         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r>
              <a:rPr lang="cs-CZ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 používáme ochranné pomůcky.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FontTx/>
              <a:buNone/>
              <a:defRPr/>
            </a:pPr>
            <a:endParaRPr lang="cs-CZ" sz="12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marL="0"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Jak postupujeme při ředění kyselin?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cs-CZ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Jaká je první pomoc při zasažení kyselinou?</a:t>
            </a:r>
            <a:endParaRPr lang="cs-CZ" sz="28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" name="Picture 2" descr="http://www.hokr.cz/var/www/hokr.cz/files/image/Znacky-nebezpecnosti/GSH05_korozivni_small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4149080"/>
            <a:ext cx="2088232" cy="2088232"/>
          </a:xfrm>
          <a:prstGeom prst="rect">
            <a:avLst/>
          </a:prstGeom>
          <a:noFill/>
        </p:spPr>
      </p:pic>
      <p:pic>
        <p:nvPicPr>
          <p:cNvPr id="6" name="Obrázek 5" descr="C:\Users\Jitka\AppData\Local\Microsoft\Windows\Temporary Internet Files\Content.IE5\XD0ILRXU\MC900439851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4077072"/>
            <a:ext cx="2664296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www.komenskeho66.cz/materialy/chemie/WEB-CHEMIE8/obrazky/kyselina%20do%20vod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1520" y="260648"/>
            <a:ext cx="6912768" cy="3384376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fontAlgn="auto">
              <a:spcBef>
                <a:spcPct val="0"/>
              </a:spcBef>
              <a:spcAft>
                <a:spcPts val="1200"/>
              </a:spcAft>
              <a:buFontTx/>
              <a:buNone/>
              <a:defRPr/>
            </a:pPr>
            <a:r>
              <a:rPr lang="cs-CZ" sz="3600" dirty="0" smtClean="0">
                <a:solidFill>
                  <a:srgbClr val="FFFFCC"/>
                </a:solidFill>
              </a:rPr>
              <a:t>-  </a:t>
            </a:r>
            <a:r>
              <a:rPr lang="cs-CZ" b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při ředění kyselin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naléváme vždy </a:t>
            </a:r>
            <a:r>
              <a:rPr lang="cs-CZ" b="1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kyselinu do vody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, nikdy naopak! 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při potřísnění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kyselinou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 omýváme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postižené </a:t>
            </a:r>
            <a:endParaRPr lang="cs-CZ" dirty="0" smtClean="0">
              <a:solidFill>
                <a:srgbClr val="FFFFCC"/>
              </a:solidFill>
              <a:latin typeface="Arial" pitchFamily="34" charset="0"/>
              <a:cs typeface="Arial" pitchFamily="34" charset="0"/>
            </a:endParaRP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místo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proudem</a:t>
            </a:r>
          </a:p>
          <a:p>
            <a:pPr fontAlgn="auto">
              <a:spcBef>
                <a:spcPct val="0"/>
              </a:spcBef>
              <a:spcAft>
                <a:spcPts val="0"/>
              </a:spcAft>
              <a:buNone/>
              <a:defRPr/>
            </a:pP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   studené </a:t>
            </a:r>
            <a:r>
              <a:rPr lang="cs-CZ" dirty="0" smtClean="0">
                <a:solidFill>
                  <a:srgbClr val="FFFFCC"/>
                </a:solidFill>
                <a:latin typeface="Arial" pitchFamily="34" charset="0"/>
                <a:cs typeface="Arial" pitchFamily="34" charset="0"/>
              </a:rPr>
              <a:t>vody  </a:t>
            </a:r>
            <a:endParaRPr lang="cs-CZ" dirty="0" smtClean="0"/>
          </a:p>
        </p:txBody>
      </p:sp>
      <p:pic>
        <p:nvPicPr>
          <p:cNvPr id="7171" name="Picture 2" descr="http://www.precheza.cz/_tpl/default/menu/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4681900"/>
            <a:ext cx="5474593" cy="19153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4" name="Picture 2" descr="http://www.balzam.cz/newbalzam/balzam/image/curani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468" y="3861048"/>
            <a:ext cx="2048567" cy="2757686"/>
          </a:xfrm>
          <a:prstGeom prst="rect">
            <a:avLst/>
          </a:prstGeom>
          <a:noFill/>
        </p:spPr>
      </p:pic>
      <p:pic>
        <p:nvPicPr>
          <p:cNvPr id="1026" name="Picture 2" descr="C:\Users\marsik\Desktop\ředění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76056" y="1628800"/>
            <a:ext cx="3720413" cy="244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44016" y="260648"/>
            <a:ext cx="8892480" cy="534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r>
              <a:rPr lang="cs-CZ" sz="2400" kern="0" dirty="0">
                <a:latin typeface="Arial" pitchFamily="34" charset="0"/>
                <a:cs typeface="Arial" pitchFamily="34" charset="0"/>
              </a:rPr>
              <a:t>Zdroje:</a:t>
            </a:r>
          </a:p>
          <a:p>
            <a:pPr marL="342900" lvl="0" indent="-342900">
              <a:spcBef>
                <a:spcPct val="20000"/>
              </a:spcBef>
              <a:buClr>
                <a:schemeClr val="folHlink"/>
              </a:buClr>
              <a:buSzPct val="60000"/>
              <a:defRPr/>
            </a:pPr>
            <a:endParaRPr lang="cs-CZ" sz="1100" kern="0" dirty="0">
              <a:latin typeface="Arial" pitchFamily="34" charset="0"/>
              <a:cs typeface="Arial" pitchFamily="34" charset="0"/>
            </a:endParaRP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>
                <a:latin typeface="Arial" pitchFamily="34" charset="0"/>
                <a:cs typeface="Arial" pitchFamily="34" charset="0"/>
              </a:rPr>
              <a:t>otevřená galerie office.</a:t>
            </a:r>
            <a:r>
              <a:rPr lang="cs-CZ" sz="2000" dirty="0" err="1" smtClean="0">
                <a:latin typeface="Arial" pitchFamily="34" charset="0"/>
                <a:cs typeface="Arial" pitchFamily="34" charset="0"/>
              </a:rPr>
              <a:t>microsoft.com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http://commons.wikimedia.org</a:t>
            </a:r>
          </a:p>
          <a:p>
            <a:pPr marL="342900" lvl="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hokr.cz</a:t>
            </a:r>
            <a:r>
              <a:rPr lang="cs-CZ" sz="2000" dirty="0" smtClean="0"/>
              <a:t>/var/www/</a:t>
            </a:r>
            <a:r>
              <a:rPr lang="cs-CZ" sz="2000" dirty="0" err="1" smtClean="0"/>
              <a:t>hokr.cz</a:t>
            </a:r>
            <a:r>
              <a:rPr lang="cs-CZ" sz="2000" dirty="0" smtClean="0"/>
              <a:t>/</a:t>
            </a:r>
            <a:r>
              <a:rPr lang="cs-CZ" sz="2000" dirty="0" err="1" smtClean="0"/>
              <a:t>files</a:t>
            </a:r>
            <a:r>
              <a:rPr lang="cs-CZ" sz="2000" dirty="0" smtClean="0"/>
              <a:t>/image/</a:t>
            </a:r>
            <a:r>
              <a:rPr lang="cs-CZ" sz="2000" dirty="0" err="1" smtClean="0"/>
              <a:t>Znacky</a:t>
            </a:r>
            <a:r>
              <a:rPr lang="cs-CZ" sz="2000" dirty="0" smtClean="0"/>
              <a:t>-</a:t>
            </a:r>
            <a:r>
              <a:rPr lang="cs-CZ" sz="2000" dirty="0" err="1" smtClean="0"/>
              <a:t>nebezpecnosti</a:t>
            </a:r>
            <a:r>
              <a:rPr lang="cs-CZ" sz="2000" dirty="0" smtClean="0"/>
              <a:t>/GSH05_</a:t>
            </a:r>
            <a:r>
              <a:rPr lang="cs-CZ" sz="2000" dirty="0" err="1" smtClean="0"/>
              <a:t>korozivni</a:t>
            </a:r>
            <a:r>
              <a:rPr lang="cs-CZ" sz="2000" dirty="0" smtClean="0"/>
              <a:t>_</a:t>
            </a:r>
            <a:r>
              <a:rPr lang="cs-CZ" sz="2000" dirty="0" err="1" smtClean="0"/>
              <a:t>small.gif</a:t>
            </a:r>
            <a:endParaRPr lang="cs-CZ" sz="2000" dirty="0" smtClean="0">
              <a:latin typeface="Arial" pitchFamily="34" charset="0"/>
              <a:cs typeface="Arial" pitchFamily="34" charset="0"/>
            </a:endParaRP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oskole.sk</a:t>
            </a:r>
            <a:r>
              <a:rPr lang="cs-CZ" sz="2000" dirty="0" smtClean="0"/>
              <a:t>/</a:t>
            </a:r>
            <a:r>
              <a:rPr lang="cs-CZ" sz="2000" dirty="0" err="1" smtClean="0"/>
              <a:t>userfiles</a:t>
            </a:r>
            <a:r>
              <a:rPr lang="cs-CZ" sz="2000" dirty="0" smtClean="0"/>
              <a:t>/image/novy/</a:t>
            </a:r>
            <a:r>
              <a:rPr lang="cs-CZ" sz="2000" dirty="0" err="1" smtClean="0"/>
              <a:t>adriana</a:t>
            </a:r>
            <a:r>
              <a:rPr lang="cs-CZ" sz="2000" dirty="0" smtClean="0"/>
              <a:t>/image007.gif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zschemie.euweb.cz</a:t>
            </a:r>
            <a:r>
              <a:rPr lang="cs-CZ" sz="2000" dirty="0" smtClean="0"/>
              <a:t>/kyseliny/kyselina1.jpg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oskole.sk</a:t>
            </a:r>
            <a:r>
              <a:rPr lang="cs-CZ" sz="2000" dirty="0" smtClean="0"/>
              <a:t>/</a:t>
            </a:r>
            <a:r>
              <a:rPr lang="cs-CZ" sz="2000" dirty="0" err="1" smtClean="0"/>
              <a:t>userfiles</a:t>
            </a:r>
            <a:r>
              <a:rPr lang="cs-CZ" sz="2000" dirty="0" smtClean="0"/>
              <a:t>/image/novy/</a:t>
            </a:r>
            <a:r>
              <a:rPr lang="cs-CZ" sz="2000" dirty="0" err="1" smtClean="0"/>
              <a:t>adriana</a:t>
            </a:r>
            <a:r>
              <a:rPr lang="cs-CZ" sz="2000" dirty="0" smtClean="0"/>
              <a:t>/image005(4).</a:t>
            </a:r>
            <a:r>
              <a:rPr lang="cs-CZ" sz="2000" dirty="0" err="1" smtClean="0"/>
              <a:t>gif</a:t>
            </a:r>
            <a:endParaRPr lang="cs-CZ" sz="2000" dirty="0" smtClean="0"/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helpforenglish.cz</a:t>
            </a:r>
            <a:r>
              <a:rPr lang="cs-CZ" sz="2000" dirty="0" smtClean="0"/>
              <a:t>/</a:t>
            </a:r>
            <a:r>
              <a:rPr lang="cs-CZ" sz="2000" dirty="0" err="1" smtClean="0"/>
              <a:t>file.php</a:t>
            </a:r>
            <a:r>
              <a:rPr lang="cs-CZ" sz="2000" dirty="0" smtClean="0"/>
              <a:t>?id=23_1250427128_kyselina_sirova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techmania.cz</a:t>
            </a:r>
            <a:r>
              <a:rPr lang="cs-CZ" sz="2000" dirty="0" smtClean="0"/>
              <a:t>/</a:t>
            </a:r>
            <a:r>
              <a:rPr lang="cs-CZ" sz="2000" dirty="0" err="1" smtClean="0"/>
              <a:t>edutorium</a:t>
            </a:r>
            <a:r>
              <a:rPr lang="cs-CZ" sz="2000" dirty="0" smtClean="0"/>
              <a:t>/data/</a:t>
            </a:r>
            <a:r>
              <a:rPr lang="cs-CZ" sz="2000" dirty="0" err="1" smtClean="0"/>
              <a:t>fil</a:t>
            </a:r>
            <a:r>
              <a:rPr lang="cs-CZ" sz="2000" dirty="0" smtClean="0"/>
              <a:t>_1428.gif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precheza.cz</a:t>
            </a:r>
            <a:r>
              <a:rPr lang="cs-CZ" sz="2000" dirty="0" smtClean="0"/>
              <a:t>/_</a:t>
            </a:r>
            <a:r>
              <a:rPr lang="cs-CZ" sz="2000" dirty="0" err="1" smtClean="0"/>
              <a:t>tpl</a:t>
            </a:r>
            <a:r>
              <a:rPr lang="cs-CZ" sz="2000" dirty="0" smtClean="0"/>
              <a:t>/default/menu/3.jpg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http://www.komenskeho66.cz/</a:t>
            </a:r>
            <a:r>
              <a:rPr lang="cs-CZ" sz="2000" dirty="0" err="1" smtClean="0"/>
              <a:t>materialy</a:t>
            </a:r>
            <a:r>
              <a:rPr lang="cs-CZ" sz="2000" dirty="0" smtClean="0"/>
              <a:t>/chemie/WEB-CHEMIE8/</a:t>
            </a:r>
            <a:r>
              <a:rPr lang="cs-CZ" sz="2000" dirty="0" err="1" smtClean="0"/>
              <a:t>obrazky</a:t>
            </a:r>
            <a:r>
              <a:rPr lang="cs-CZ" sz="2000" dirty="0" smtClean="0"/>
              <a:t>/kyselina%20do%20vody.jpg</a:t>
            </a:r>
          </a:p>
          <a:p>
            <a:pPr marL="342900" indent="-342900">
              <a:spcBef>
                <a:spcPct val="20000"/>
              </a:spcBef>
              <a:buSzPct val="100000"/>
              <a:buFont typeface="Arial" pitchFamily="34" charset="0"/>
              <a:buChar char="•"/>
            </a:pPr>
            <a:r>
              <a:rPr lang="cs-CZ" sz="2000" dirty="0" smtClean="0"/>
              <a:t>http://www.</a:t>
            </a:r>
            <a:r>
              <a:rPr lang="cs-CZ" sz="2000" dirty="0" err="1" smtClean="0"/>
              <a:t>balzam.cz</a:t>
            </a:r>
            <a:r>
              <a:rPr lang="cs-CZ" sz="2000" dirty="0" smtClean="0"/>
              <a:t>/</a:t>
            </a:r>
            <a:r>
              <a:rPr lang="cs-CZ" sz="2000" dirty="0" err="1" smtClean="0"/>
              <a:t>newbalzam</a:t>
            </a:r>
            <a:r>
              <a:rPr lang="cs-CZ" sz="2000" dirty="0" smtClean="0"/>
              <a:t>/</a:t>
            </a:r>
            <a:r>
              <a:rPr lang="cs-CZ" sz="2000" dirty="0" err="1" smtClean="0"/>
              <a:t>balzam</a:t>
            </a:r>
            <a:r>
              <a:rPr lang="cs-CZ" sz="2000" dirty="0" smtClean="0"/>
              <a:t>/image/</a:t>
            </a:r>
            <a:r>
              <a:rPr lang="cs-CZ" sz="2000" dirty="0" err="1" smtClean="0"/>
              <a:t>curani.jpg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3568" y="260648"/>
            <a:ext cx="3743325" cy="935038"/>
          </a:xfrm>
        </p:spPr>
        <p:txBody>
          <a:bodyPr/>
          <a:lstStyle/>
          <a:p>
            <a:r>
              <a:rPr lang="cs-CZ" sz="4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KYSELINY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07504" y="1124744"/>
            <a:ext cx="6768752" cy="5733256"/>
          </a:xfrm>
        </p:spPr>
        <p:txBody>
          <a:bodyPr/>
          <a:lstStyle/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jsou dvouprvkové nebo </a:t>
            </a:r>
          </a:p>
          <a:p>
            <a:pPr algn="l"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víceprvkové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sloučeniny,</a:t>
            </a:r>
          </a:p>
          <a:p>
            <a:pPr algn="l"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které ve vodných roztocích </a:t>
            </a:r>
          </a:p>
          <a:p>
            <a:pPr algn="l"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odštěpují </a:t>
            </a:r>
            <a:r>
              <a:rPr lang="cs-CZ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vodíkové kationty H</a:t>
            </a:r>
          </a:p>
          <a:p>
            <a:pPr algn="l">
              <a:spcBef>
                <a:spcPts val="600"/>
              </a:spcBef>
              <a:buFont typeface="Arial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ve většině případů jsou kyseliny    </a:t>
            </a:r>
          </a:p>
          <a:p>
            <a:pPr algn="l">
              <a:spcBef>
                <a:spcPts val="600"/>
              </a:spcBef>
            </a:pP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silně žíravé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</a:t>
            </a:r>
            <a:r>
              <a:rPr lang="cs-CZ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existují však</a:t>
            </a:r>
          </a:p>
          <a:p>
            <a:pPr algn="l"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i méně nebezpečné kyseliny </a:t>
            </a:r>
          </a:p>
          <a:p>
            <a:pPr algn="l">
              <a:spcBef>
                <a:spcPts val="600"/>
              </a:spcBef>
              <a:buFont typeface="Arial" charset="0"/>
              <a:buChar char="•"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rozdělení kyselin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: 1. bezkyslíkaté</a:t>
            </a:r>
          </a:p>
          <a:p>
            <a:pPr algn="l">
              <a:spcBef>
                <a:spcPts val="600"/>
              </a:spcBef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		         2. kyslíkaté</a:t>
            </a:r>
          </a:p>
          <a:p>
            <a:pPr algn="l"/>
            <a:endParaRPr lang="cs-CZ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grpSp>
        <p:nvGrpSpPr>
          <p:cNvPr id="9" name="Skupina 8"/>
          <p:cNvGrpSpPr/>
          <p:nvPr/>
        </p:nvGrpSpPr>
        <p:grpSpPr>
          <a:xfrm>
            <a:off x="6228184" y="2780928"/>
            <a:ext cx="287337" cy="288925"/>
            <a:chOff x="7596336" y="2852936"/>
            <a:chExt cx="287337" cy="288925"/>
          </a:xfrm>
        </p:grpSpPr>
        <p:cxnSp>
          <p:nvCxnSpPr>
            <p:cNvPr id="7" name="Přímá spojovací čára 6"/>
            <p:cNvCxnSpPr/>
            <p:nvPr/>
          </p:nvCxnSpPr>
          <p:spPr>
            <a:xfrm rot="5400000">
              <a:off x="7595889" y="2997399"/>
              <a:ext cx="288925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ovací čára 13"/>
            <p:cNvCxnSpPr/>
            <p:nvPr/>
          </p:nvCxnSpPr>
          <p:spPr>
            <a:xfrm>
              <a:off x="7596336" y="2996952"/>
              <a:ext cx="287337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56" name="Picture 8" descr="http://www.techmania.cz/edutorium/data/fil_1428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80340" y="3356992"/>
            <a:ext cx="2556156" cy="17280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8" name="Picture 2" descr="http://www.oskole.sk/userfiles/image/novy/adriana/image005(4).gif"/>
          <p:cNvPicPr>
            <a:picLocks noChangeAspect="1" noChangeArrowheads="1"/>
          </p:cNvPicPr>
          <p:nvPr/>
        </p:nvPicPr>
        <p:blipFill>
          <a:blip r:embed="rId3" cstate="print"/>
          <a:srcRect l="2277" t="6450" r="3415" b="23219"/>
          <a:stretch>
            <a:fillRect/>
          </a:stretch>
        </p:blipFill>
        <p:spPr bwMode="auto">
          <a:xfrm>
            <a:off x="5436096" y="260648"/>
            <a:ext cx="3635896" cy="23929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93775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1. BEZKYSLÍKATÉ KYSELINY</a:t>
            </a:r>
            <a:endParaRPr lang="cs-CZ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388" y="1412776"/>
            <a:ext cx="8785225" cy="5373687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</a:rPr>
              <a:t>dvouprvkové sloučeniny</a:t>
            </a:r>
          </a:p>
          <a:p>
            <a:pPr>
              <a:buFont typeface="Arial" charset="0"/>
              <a:buNone/>
            </a:pPr>
            <a:r>
              <a:rPr lang="cs-CZ" dirty="0" smtClean="0">
                <a:solidFill>
                  <a:srgbClr val="000000"/>
                </a:solidFill>
              </a:rPr>
              <a:t>       </a:t>
            </a:r>
            <a:r>
              <a:rPr lang="cs-CZ" sz="4400" b="1" dirty="0" smtClean="0">
                <a:solidFill>
                  <a:srgbClr val="FF0000"/>
                </a:solidFill>
              </a:rPr>
              <a:t>H   </a:t>
            </a:r>
            <a:r>
              <a:rPr lang="cs-CZ" sz="4400" b="1" dirty="0" smtClean="0">
                <a:solidFill>
                  <a:srgbClr val="002060"/>
                </a:solidFill>
              </a:rPr>
              <a:t>X         </a:t>
            </a:r>
            <a:r>
              <a:rPr lang="cs-CZ" sz="4000" b="1" dirty="0" err="1" smtClean="0">
                <a:solidFill>
                  <a:srgbClr val="002060"/>
                </a:solidFill>
              </a:rPr>
              <a:t>X</a:t>
            </a:r>
            <a:r>
              <a:rPr lang="cs-CZ" sz="4000" b="1" dirty="0" smtClean="0">
                <a:solidFill>
                  <a:srgbClr val="002060"/>
                </a:solidFill>
              </a:rPr>
              <a:t> </a:t>
            </a:r>
            <a:r>
              <a:rPr lang="cs-CZ" sz="4000" dirty="0" smtClean="0">
                <a:solidFill>
                  <a:srgbClr val="002060"/>
                </a:solidFill>
              </a:rPr>
              <a:t>… halogen</a:t>
            </a:r>
          </a:p>
          <a:p>
            <a:pPr>
              <a:buFont typeface="Arial" charset="0"/>
              <a:buNone/>
            </a:pPr>
            <a:endParaRPr lang="cs-CZ" sz="2000" dirty="0" smtClean="0">
              <a:solidFill>
                <a:srgbClr val="002060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kyselina chlorovodíková	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cs-CZ" dirty="0" err="1" smtClean="0">
                <a:solidFill>
                  <a:srgbClr val="0033CC"/>
                </a:solidFill>
                <a:latin typeface="Arial" charset="0"/>
                <a:cs typeface="Arial" charset="0"/>
              </a:rPr>
              <a:t>Cl</a:t>
            </a:r>
            <a:endParaRPr lang="cs-CZ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kyselina bromovodíková	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</a:t>
            </a:r>
            <a:r>
              <a:rPr lang="cs-CZ" dirty="0" err="1" smtClean="0">
                <a:solidFill>
                  <a:srgbClr val="0033CC"/>
                </a:solidFill>
                <a:latin typeface="Arial" charset="0"/>
                <a:cs typeface="Arial" charset="0"/>
              </a:rPr>
              <a:t>Br</a:t>
            </a:r>
            <a:endParaRPr lang="cs-CZ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kyselina jodovodíková		H</a:t>
            </a:r>
            <a:r>
              <a:rPr lang="cs-CZ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I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kyselina fluorovodíková		H</a:t>
            </a:r>
            <a:r>
              <a:rPr lang="cs-CZ" dirty="0" smtClean="0">
                <a:solidFill>
                  <a:srgbClr val="0033CC"/>
                </a:solidFill>
                <a:latin typeface="Arial" charset="0"/>
                <a:cs typeface="Arial" charset="0"/>
              </a:rPr>
              <a:t>F</a:t>
            </a:r>
            <a:endParaRPr lang="cs-CZ" sz="1200" dirty="0" smtClean="0">
              <a:solidFill>
                <a:srgbClr val="0033CC"/>
              </a:solidFill>
              <a:latin typeface="Arial" charset="0"/>
              <a:cs typeface="Arial" charset="0"/>
            </a:endParaRPr>
          </a:p>
          <a:p>
            <a:pPr>
              <a:buFont typeface="Arial" charset="0"/>
              <a:buNone/>
            </a:pPr>
            <a:endParaRPr lang="cs-CZ" sz="1200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kyselina </a:t>
            </a:r>
            <a:r>
              <a:rPr lang="cs-CZ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sulfanová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H</a:t>
            </a:r>
            <a:r>
              <a:rPr lang="cs-CZ" baseline="-25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</a:t>
            </a:r>
          </a:p>
        </p:txBody>
      </p:sp>
      <p:sp>
        <p:nvSpPr>
          <p:cNvPr id="4" name="Plus 3"/>
          <p:cNvSpPr/>
          <p:nvPr/>
        </p:nvSpPr>
        <p:spPr>
          <a:xfrm>
            <a:off x="1259632" y="2132856"/>
            <a:ext cx="216024" cy="216024"/>
          </a:xfrm>
          <a:prstGeom prst="mathPlus">
            <a:avLst/>
          </a:prstGeom>
          <a:solidFill>
            <a:srgbClr val="FF0000"/>
          </a:solidFill>
          <a:ln w="6350">
            <a:solidFill>
              <a:srgbClr val="FF0000"/>
            </a:solidFill>
          </a:ln>
          <a:scene3d>
            <a:camera prst="orthographicFront"/>
            <a:lightRig rig="threePt" dir="t"/>
          </a:scene3d>
          <a:sp3d contourW="12700">
            <a:contourClr>
              <a:srgbClr val="FF0000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5" name="Mínus 4"/>
          <p:cNvSpPr/>
          <p:nvPr/>
        </p:nvSpPr>
        <p:spPr>
          <a:xfrm>
            <a:off x="1979613" y="2133600"/>
            <a:ext cx="288925" cy="215900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pic>
        <p:nvPicPr>
          <p:cNvPr id="3080" name="Picture 17" descr="120px-Hydrogen-fluoride-3D-vd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16725" y="5013325"/>
            <a:ext cx="114776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1" name="Picture 16" descr="120px-Hydrogen-bromide-3D-vd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12360" y="3645024"/>
            <a:ext cx="1080120" cy="1024461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</p:spPr>
      </p:pic>
      <p:pic>
        <p:nvPicPr>
          <p:cNvPr id="3082" name="Picture 18" descr="120px-Hydrogen-iodide-3D-vd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9577" y="4293096"/>
            <a:ext cx="1120775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84" name="Picture 2" descr="http://xantina.hyperlink.cz/spravce2/molekuly/h2s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5373688"/>
            <a:ext cx="1485900" cy="148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6" name="TextovéPole 13"/>
          <p:cNvSpPr txBox="1">
            <a:spLocks noChangeArrowheads="1"/>
          </p:cNvSpPr>
          <p:nvPr/>
        </p:nvSpPr>
        <p:spPr bwMode="auto">
          <a:xfrm>
            <a:off x="7163395" y="4581128"/>
            <a:ext cx="2889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 smtClean="0">
                <a:latin typeface="Calibri" pitchFamily="34" charset="0"/>
              </a:rPr>
              <a:t>I</a:t>
            </a:r>
            <a:endParaRPr lang="cs-CZ" sz="2400" b="1" dirty="0">
              <a:latin typeface="Calibri" pitchFamily="34" charset="0"/>
            </a:endParaRPr>
          </a:p>
        </p:txBody>
      </p:sp>
      <p:sp>
        <p:nvSpPr>
          <p:cNvPr id="3087" name="TextovéPole 14"/>
          <p:cNvSpPr txBox="1">
            <a:spLocks noChangeArrowheads="1"/>
          </p:cNvSpPr>
          <p:nvPr/>
        </p:nvSpPr>
        <p:spPr bwMode="auto">
          <a:xfrm>
            <a:off x="8028384" y="3933056"/>
            <a:ext cx="46679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Br</a:t>
            </a:r>
          </a:p>
        </p:txBody>
      </p:sp>
      <p:sp>
        <p:nvSpPr>
          <p:cNvPr id="3088" name="TextovéPole 15"/>
          <p:cNvSpPr txBox="1">
            <a:spLocks noChangeArrowheads="1"/>
          </p:cNvSpPr>
          <p:nvPr/>
        </p:nvSpPr>
        <p:spPr bwMode="auto">
          <a:xfrm>
            <a:off x="8459788" y="5300662"/>
            <a:ext cx="3606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dirty="0">
                <a:latin typeface="Calibri" pitchFamily="34" charset="0"/>
              </a:rPr>
              <a:t>F</a:t>
            </a:r>
          </a:p>
        </p:txBody>
      </p:sp>
      <p:cxnSp>
        <p:nvCxnSpPr>
          <p:cNvPr id="19" name="Přímá spojovací čára 18"/>
          <p:cNvCxnSpPr/>
          <p:nvPr/>
        </p:nvCxnSpPr>
        <p:spPr>
          <a:xfrm rot="5400000">
            <a:off x="5722937" y="5876926"/>
            <a:ext cx="28892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ovací čára 24"/>
          <p:cNvCxnSpPr/>
          <p:nvPr/>
        </p:nvCxnSpPr>
        <p:spPr>
          <a:xfrm rot="5400000">
            <a:off x="5651500" y="5876926"/>
            <a:ext cx="288925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ovací čára 25"/>
          <p:cNvCxnSpPr/>
          <p:nvPr/>
        </p:nvCxnSpPr>
        <p:spPr>
          <a:xfrm>
            <a:off x="5580063" y="5876925"/>
            <a:ext cx="14446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11" descr="http://oko.yin.cz/1/kyselina-chlorovodikova/kyselina-chlorovodikova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492896"/>
            <a:ext cx="1165129" cy="10801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2. KYSLÍKATÉ KYSELINY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913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tříprvkové sloučeniny</a:t>
            </a:r>
          </a:p>
          <a:p>
            <a:pPr>
              <a:buFont typeface="Arial" charset="0"/>
              <a:buNone/>
            </a:pP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     </a:t>
            </a:r>
            <a:r>
              <a:rPr lang="cs-CZ" sz="40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  </a:t>
            </a:r>
            <a:r>
              <a:rPr lang="cs-CZ" sz="40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X </a:t>
            </a:r>
            <a:r>
              <a:rPr lang="cs-CZ" sz="40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O            </a:t>
            </a:r>
            <a:r>
              <a:rPr lang="cs-CZ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X</a:t>
            </a:r>
            <a:r>
              <a:rPr lang="cs-CZ" sz="36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…nekov (většinou)</a:t>
            </a:r>
          </a:p>
          <a:p>
            <a:pPr>
              <a:buFont typeface="Arial" charset="0"/>
              <a:buNone/>
            </a:pPr>
            <a:endParaRPr lang="cs-CZ" sz="1200" dirty="0" smtClean="0">
              <a:solidFill>
                <a:srgbClr val="00206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sírová		H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dusičná		HNO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endParaRPr lang="cs-CZ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siřičitá		H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uhličitá		H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CO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fosforečná	H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3</a:t>
            </a: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PO</a:t>
            </a:r>
            <a:r>
              <a:rPr lang="cs-CZ" baseline="-250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4 </a:t>
            </a: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	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kyselina chlorná		</a:t>
            </a:r>
            <a:r>
              <a:rPr lang="cs-CZ" dirty="0" err="1" smtClean="0">
                <a:solidFill>
                  <a:srgbClr val="000000"/>
                </a:solidFill>
                <a:latin typeface="Arial" charset="0"/>
                <a:cs typeface="Arial" charset="0"/>
              </a:rPr>
              <a:t>HClO</a:t>
            </a:r>
            <a:endParaRPr lang="cs-CZ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Plus 4"/>
          <p:cNvSpPr/>
          <p:nvPr/>
        </p:nvSpPr>
        <p:spPr>
          <a:xfrm>
            <a:off x="1547813" y="2205038"/>
            <a:ext cx="215900" cy="215900"/>
          </a:xfrm>
          <a:prstGeom prst="mathPlus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cxnSp>
        <p:nvCxnSpPr>
          <p:cNvPr id="7" name="Přímá spojovací čára 6"/>
          <p:cNvCxnSpPr/>
          <p:nvPr/>
        </p:nvCxnSpPr>
        <p:spPr>
          <a:xfrm>
            <a:off x="2771775" y="2349500"/>
            <a:ext cx="144463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Přímá spojovací čára 8"/>
          <p:cNvCxnSpPr/>
          <p:nvPr/>
        </p:nvCxnSpPr>
        <p:spPr>
          <a:xfrm rot="5400000">
            <a:off x="2844006" y="2348707"/>
            <a:ext cx="28733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ovací čára 12"/>
          <p:cNvCxnSpPr/>
          <p:nvPr/>
        </p:nvCxnSpPr>
        <p:spPr>
          <a:xfrm rot="5400000">
            <a:off x="2915444" y="2348707"/>
            <a:ext cx="28733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755576" y="116632"/>
            <a:ext cx="7560840" cy="72008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cs-CZ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Názvosloví kyslíkatých kyselin</a:t>
            </a:r>
            <a:endParaRPr lang="cs-CZ" sz="3600" dirty="0"/>
          </a:p>
        </p:txBody>
      </p:sp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544616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481F67"/>
                </a:solidFill>
                <a:latin typeface="Arial" charset="0"/>
                <a:cs typeface="Arial" charset="0"/>
              </a:rPr>
              <a:t>Tvorba vzorce: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</a:t>
            </a:r>
            <a:r>
              <a:rPr lang="cs-CZ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kyselina dusičná</a:t>
            </a:r>
          </a:p>
          <a:p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napíšeme značky prvků      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  </a:t>
            </a:r>
            <a:r>
              <a:rPr lang="cs-CZ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 </a:t>
            </a:r>
            <a:r>
              <a:rPr lang="cs-CZ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O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určíme oxidační čísla atomů 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cs-CZ" sz="3200" baseline="30000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+I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</a:t>
            </a:r>
            <a:r>
              <a:rPr lang="cs-CZ" sz="3200" baseline="30000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+V</a:t>
            </a:r>
            <a:r>
              <a:rPr lang="cs-CZ" sz="32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  <a:r>
              <a:rPr lang="cs-CZ" sz="32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O</a:t>
            </a:r>
            <a:r>
              <a:rPr lang="cs-CZ" sz="3200" baseline="30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-II  </a:t>
            </a:r>
            <a:endParaRPr lang="cs-CZ" sz="3200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určíme počet vodíkových atomů (liché, sudé číslo)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dopočítáme počet kyslíkových atomů, použijeme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pravidlo: </a:t>
            </a:r>
          </a:p>
          <a:p>
            <a:pPr>
              <a:spcBef>
                <a:spcPts val="600"/>
              </a:spcBef>
              <a:buNone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Součet oxidačních čísel všech atomů ve  </a:t>
            </a:r>
          </a:p>
          <a:p>
            <a:pPr>
              <a:spcBef>
                <a:spcPts val="600"/>
              </a:spcBef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sloučenině je roven nule!   </a:t>
            </a:r>
          </a:p>
          <a:p>
            <a:pPr>
              <a:spcBef>
                <a:spcPts val="600"/>
              </a:spcBef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		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  kyselina dusičná 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</a:t>
            </a:r>
            <a:r>
              <a:rPr lang="cs-CZ" sz="36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H</a:t>
            </a:r>
            <a:r>
              <a:rPr lang="cs-CZ" sz="3600" b="1" dirty="0" smtClean="0">
                <a:solidFill>
                  <a:srgbClr val="002060"/>
                </a:solidFill>
                <a:latin typeface="Arial" charset="0"/>
                <a:cs typeface="Arial" charset="0"/>
              </a:rPr>
              <a:t>N</a:t>
            </a:r>
            <a:r>
              <a:rPr lang="cs-CZ" sz="3600" b="1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O</a:t>
            </a:r>
            <a:r>
              <a:rPr lang="cs-CZ" sz="3600" b="1" baseline="-25000" dirty="0" smtClean="0">
                <a:solidFill>
                  <a:srgbClr val="0070C0"/>
                </a:solidFill>
                <a:latin typeface="Arial" charset="0"/>
                <a:cs typeface="Arial" charset="0"/>
              </a:rPr>
              <a:t>3</a:t>
            </a:r>
            <a:endParaRPr lang="cs-CZ" sz="36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51125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>
                <a:solidFill>
                  <a:srgbClr val="481F67"/>
                </a:solidFill>
                <a:latin typeface="Arial" charset="0"/>
                <a:cs typeface="Arial" charset="0"/>
              </a:rPr>
              <a:t>Tvorba názvu:</a:t>
            </a:r>
          </a:p>
          <a:p>
            <a:pPr>
              <a:buNone/>
            </a:pPr>
            <a:r>
              <a:rPr lang="cs-CZ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	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H</a:t>
            </a:r>
            <a:r>
              <a:rPr lang="cs-CZ" sz="3200" b="1" baseline="-25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3200" b="1" dirty="0" smtClean="0">
                <a:solidFill>
                  <a:srgbClr val="481F67"/>
                </a:solidFill>
                <a:latin typeface="Arial" charset="0"/>
                <a:cs typeface="Arial" charset="0"/>
              </a:rPr>
              <a:t>S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</a:t>
            </a:r>
            <a:r>
              <a:rPr lang="cs-CZ" sz="3200" b="1" baseline="-25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4</a:t>
            </a:r>
            <a:endParaRPr lang="cs-CZ" sz="32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  <a:p>
            <a:pPr>
              <a:spcAft>
                <a:spcPts val="1200"/>
              </a:spcAft>
            </a:pPr>
            <a:r>
              <a:rPr lang="cs-CZ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doplníme oxidační čísla vodíku a kyslíku </a:t>
            </a:r>
            <a:endParaRPr lang="cs-CZ" sz="3200" b="1" dirty="0" smtClean="0">
              <a:solidFill>
                <a:srgbClr val="0070C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dopočítáme oxidační číslo</a:t>
            </a: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</a:t>
            </a:r>
            <a:r>
              <a:rPr lang="cs-CZ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kyselinotvorného prvku </a:t>
            </a:r>
            <a:endParaRPr lang="cs-CZ" dirty="0" smtClean="0">
              <a:solidFill>
                <a:schemeClr val="tx1"/>
              </a:solidFill>
              <a:latin typeface="Arial" charset="0"/>
              <a:cs typeface="Arial" charset="0"/>
            </a:endParaRPr>
          </a:p>
          <a:p>
            <a:pPr>
              <a:buNone/>
            </a:pPr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   podle pravidla pro součet oxidačních čísel</a:t>
            </a:r>
          </a:p>
          <a:p>
            <a:r>
              <a:rPr lang="cs-CZ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určíme zakončení přídavného jména podle oxidačního čísla kyselinotvorného prvku</a:t>
            </a:r>
          </a:p>
          <a:p>
            <a:pPr>
              <a:buNone/>
            </a:pP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      H</a:t>
            </a:r>
            <a:r>
              <a:rPr lang="cs-CZ" sz="3200" b="1" baseline="-25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2</a:t>
            </a:r>
            <a:r>
              <a:rPr lang="cs-CZ" sz="3200" b="1" dirty="0" smtClean="0">
                <a:solidFill>
                  <a:srgbClr val="481F67"/>
                </a:solidFill>
                <a:latin typeface="Arial" charset="0"/>
                <a:cs typeface="Arial" charset="0"/>
              </a:rPr>
              <a:t>S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O</a:t>
            </a:r>
            <a:r>
              <a:rPr lang="cs-CZ" sz="3200" b="1" baseline="-25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4       </a:t>
            </a:r>
            <a:r>
              <a:rPr lang="cs-CZ" sz="3200" b="1" dirty="0" smtClean="0">
                <a:solidFill>
                  <a:srgbClr val="CC0000"/>
                </a:solidFill>
                <a:latin typeface="Arial" charset="0"/>
                <a:cs typeface="Arial" charset="0"/>
              </a:rPr>
              <a:t>kyselina sír</a:t>
            </a:r>
            <a:r>
              <a:rPr lang="cs-CZ" sz="3200" b="1" dirty="0" smtClean="0">
                <a:solidFill>
                  <a:srgbClr val="481F67"/>
                </a:solidFill>
                <a:latin typeface="Arial" charset="0"/>
                <a:cs typeface="Arial" charset="0"/>
              </a:rPr>
              <a:t>ová</a:t>
            </a:r>
            <a:r>
              <a:rPr lang="cs-CZ" sz="32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cs-CZ" sz="3200" b="1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	</a:t>
            </a:r>
            <a:endParaRPr lang="cs-CZ" sz="3600" b="1" dirty="0" smtClean="0">
              <a:solidFill>
                <a:srgbClr val="C00000"/>
              </a:solidFill>
              <a:latin typeface="Arial" charset="0"/>
              <a:cs typeface="Arial" charset="0"/>
            </a:endParaRPr>
          </a:p>
        </p:txBody>
      </p:sp>
      <p:pic>
        <p:nvPicPr>
          <p:cNvPr id="1027" name="Picture 3" descr="C:\Users\marsik\Desktop\Nepojmenovaný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4288" y="1196752"/>
            <a:ext cx="1512168" cy="772520"/>
          </a:xfrm>
          <a:prstGeom prst="rect">
            <a:avLst/>
          </a:prstGeom>
          <a:noFill/>
        </p:spPr>
      </p:pic>
      <p:pic>
        <p:nvPicPr>
          <p:cNvPr id="1029" name="Picture 5" descr="C:\Users\marsik\Desktop\Nepojmenovaný 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4048" y="2132856"/>
            <a:ext cx="2016224" cy="773346"/>
          </a:xfrm>
          <a:prstGeom prst="rect">
            <a:avLst/>
          </a:prstGeom>
          <a:noFill/>
        </p:spPr>
      </p:pic>
      <p:pic>
        <p:nvPicPr>
          <p:cNvPr id="1030" name="Picture 6" descr="C:\Users\marsik\Desktop\Nepojmenovaný 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10270" y="4221088"/>
            <a:ext cx="2533730" cy="26369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792162"/>
          </a:xfrm>
        </p:spPr>
        <p:txBody>
          <a:bodyPr/>
          <a:lstStyle/>
          <a:p>
            <a:r>
              <a:rPr lang="cs-CZ" sz="3600" b="1" dirty="0" smtClean="0">
                <a:solidFill>
                  <a:srgbClr val="652B91"/>
                </a:solidFill>
                <a:latin typeface="Arial" charset="0"/>
                <a:cs typeface="Arial" charset="0"/>
              </a:rPr>
              <a:t>Procvičuj názvy a vzorce kyselin:</a:t>
            </a:r>
          </a:p>
        </p:txBody>
      </p:sp>
      <p:sp>
        <p:nvSpPr>
          <p:cNvPr id="5123" name="Zástupný symbol pro obsah 7"/>
          <p:cNvSpPr>
            <a:spLocks noGrp="1"/>
          </p:cNvSpPr>
          <p:nvPr>
            <p:ph sz="half" idx="1"/>
          </p:nvPr>
        </p:nvSpPr>
        <p:spPr>
          <a:xfrm>
            <a:off x="323850" y="1125538"/>
            <a:ext cx="4643438" cy="5543550"/>
          </a:xfrm>
        </p:spPr>
        <p:txBody>
          <a:bodyPr/>
          <a:lstStyle/>
          <a:p>
            <a:r>
              <a:rPr lang="cs-CZ" sz="3200" dirty="0" smtClean="0">
                <a:latin typeface="Arial" charset="0"/>
                <a:cs typeface="Arial" charset="0"/>
              </a:rPr>
              <a:t>kyselina křemičitá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bromičná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chromová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chlorná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jodovodíková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sírová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boritá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</a:t>
            </a:r>
            <a:r>
              <a:rPr lang="cs-CZ" sz="3200" dirty="0" err="1" smtClean="0">
                <a:latin typeface="Arial" charset="0"/>
                <a:cs typeface="Arial" charset="0"/>
              </a:rPr>
              <a:t>fluoristá</a:t>
            </a:r>
            <a:endParaRPr lang="cs-CZ" sz="3200" dirty="0" smtClean="0">
              <a:latin typeface="Arial" charset="0"/>
              <a:cs typeface="Arial" charset="0"/>
            </a:endParaRPr>
          </a:p>
          <a:p>
            <a:r>
              <a:rPr lang="cs-CZ" sz="3200" dirty="0" smtClean="0">
                <a:latin typeface="Arial" charset="0"/>
                <a:cs typeface="Arial" charset="0"/>
              </a:rPr>
              <a:t>kyselina uhličitá</a:t>
            </a:r>
          </a:p>
        </p:txBody>
      </p:sp>
      <p:sp>
        <p:nvSpPr>
          <p:cNvPr id="5124" name="Zástupný symbol pro obsah 8"/>
          <p:cNvSpPr>
            <a:spLocks noGrp="1"/>
          </p:cNvSpPr>
          <p:nvPr>
            <p:ph sz="half" idx="2"/>
          </p:nvPr>
        </p:nvSpPr>
        <p:spPr>
          <a:xfrm>
            <a:off x="5867400" y="1125538"/>
            <a:ext cx="2819400" cy="5543550"/>
          </a:xfrm>
        </p:spPr>
        <p:txBody>
          <a:bodyPr/>
          <a:lstStyle/>
          <a:p>
            <a:r>
              <a:rPr lang="cs-CZ" sz="3200" dirty="0" smtClean="0">
                <a:latin typeface="Arial" charset="0"/>
                <a:cs typeface="Arial" charset="0"/>
              </a:rPr>
              <a:t>H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2</a:t>
            </a:r>
            <a:r>
              <a:rPr lang="cs-CZ" sz="3200" dirty="0" smtClean="0">
                <a:latin typeface="Arial" charset="0"/>
                <a:cs typeface="Arial" charset="0"/>
              </a:rPr>
              <a:t>SO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HMnO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sz="3200" dirty="0" err="1" smtClean="0">
                <a:latin typeface="Arial" charset="0"/>
                <a:cs typeface="Arial" charset="0"/>
              </a:rPr>
              <a:t>HBrO</a:t>
            </a:r>
            <a:endParaRPr lang="cs-CZ" sz="3200" baseline="-25000" dirty="0" smtClean="0">
              <a:latin typeface="Arial" charset="0"/>
              <a:cs typeface="Arial" charset="0"/>
            </a:endParaRPr>
          </a:p>
          <a:p>
            <a:r>
              <a:rPr lang="cs-CZ" sz="3200" dirty="0" smtClean="0">
                <a:latin typeface="Arial" charset="0"/>
                <a:cs typeface="Arial" charset="0"/>
              </a:rPr>
              <a:t>H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2</a:t>
            </a:r>
            <a:r>
              <a:rPr lang="cs-CZ" sz="3200" dirty="0" smtClean="0">
                <a:latin typeface="Arial" charset="0"/>
                <a:cs typeface="Arial" charset="0"/>
              </a:rPr>
              <a:t>S</a:t>
            </a:r>
            <a:endParaRPr lang="cs-CZ" sz="3200" baseline="-25000" dirty="0" smtClean="0">
              <a:latin typeface="Arial" charset="0"/>
              <a:cs typeface="Arial" charset="0"/>
            </a:endParaRPr>
          </a:p>
          <a:p>
            <a:r>
              <a:rPr lang="cs-CZ" sz="3200" dirty="0" smtClean="0">
                <a:latin typeface="Arial" charset="0"/>
                <a:cs typeface="Arial" charset="0"/>
              </a:rPr>
              <a:t>HNO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sz="3200" dirty="0" err="1" smtClean="0">
                <a:latin typeface="Arial" charset="0"/>
                <a:cs typeface="Arial" charset="0"/>
              </a:rPr>
              <a:t>HCl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HClO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3</a:t>
            </a:r>
            <a:r>
              <a:rPr lang="cs-CZ" sz="3200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H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3</a:t>
            </a:r>
            <a:r>
              <a:rPr lang="cs-CZ" sz="3200" dirty="0" smtClean="0">
                <a:latin typeface="Arial" charset="0"/>
                <a:cs typeface="Arial" charset="0"/>
              </a:rPr>
              <a:t>PO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sz="3200" dirty="0" smtClean="0">
                <a:latin typeface="Arial" charset="0"/>
                <a:cs typeface="Arial" charset="0"/>
              </a:rPr>
              <a:t>H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2</a:t>
            </a:r>
            <a:r>
              <a:rPr lang="cs-CZ" sz="3200" dirty="0" smtClean="0">
                <a:latin typeface="Arial" charset="0"/>
                <a:cs typeface="Arial" charset="0"/>
              </a:rPr>
              <a:t>SO</a:t>
            </a:r>
            <a:r>
              <a:rPr lang="cs-CZ" sz="3200" baseline="-25000" dirty="0" smtClean="0">
                <a:latin typeface="Arial" charset="0"/>
                <a:cs typeface="Arial" charset="0"/>
              </a:rPr>
              <a:t>4</a:t>
            </a: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 idx="4294967295"/>
          </p:nvPr>
        </p:nvSpPr>
        <p:spPr>
          <a:xfrm>
            <a:off x="0" y="188913"/>
            <a:ext cx="8964488" cy="792162"/>
          </a:xfrm>
        </p:spPr>
        <p:txBody>
          <a:bodyPr/>
          <a:lstStyle/>
          <a:p>
            <a:pPr algn="l"/>
            <a:r>
              <a:rPr lang="cs-CZ" sz="3400" b="1" dirty="0" smtClean="0">
                <a:solidFill>
                  <a:srgbClr val="7030A0"/>
                </a:solidFill>
                <a:latin typeface="Arial" charset="0"/>
                <a:cs typeface="Arial" charset="0"/>
              </a:rPr>
              <a:t>Procvičuj názvy a vzorce kyselin - řešení:</a:t>
            </a:r>
          </a:p>
        </p:txBody>
      </p:sp>
      <p:sp>
        <p:nvSpPr>
          <p:cNvPr id="19459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323850" y="1125538"/>
            <a:ext cx="4643438" cy="5543550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kyselina křemičitá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bromičná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chromová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chlorná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jodovodíková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sírová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boritá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kyselina </a:t>
            </a:r>
            <a:r>
              <a:rPr lang="cs-CZ" dirty="0" err="1" smtClean="0">
                <a:latin typeface="Arial" charset="0"/>
                <a:cs typeface="Arial" charset="0"/>
              </a:rPr>
              <a:t>fluoristá</a:t>
            </a:r>
            <a:endParaRPr lang="cs-CZ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Arial" charset="0"/>
                <a:cs typeface="Arial" charset="0"/>
              </a:rPr>
              <a:t>kyselina uhličitá</a:t>
            </a:r>
          </a:p>
        </p:txBody>
      </p:sp>
      <p:sp>
        <p:nvSpPr>
          <p:cNvPr id="19460" name="Zástupný symbol pro obsah 8"/>
          <p:cNvSpPr>
            <a:spLocks noGrp="1"/>
          </p:cNvSpPr>
          <p:nvPr>
            <p:ph sz="half" idx="4294967295"/>
          </p:nvPr>
        </p:nvSpPr>
        <p:spPr>
          <a:xfrm>
            <a:off x="5867400" y="1125538"/>
            <a:ext cx="2819400" cy="5543550"/>
          </a:xfrm>
        </p:spPr>
        <p:txBody>
          <a:bodyPr/>
          <a:lstStyle/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SiO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HBrO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CrO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4</a:t>
            </a:r>
          </a:p>
          <a:p>
            <a:r>
              <a:rPr lang="cs-CZ" dirty="0" err="1" smtClean="0">
                <a:solidFill>
                  <a:srgbClr val="E60000"/>
                </a:solidFill>
                <a:latin typeface="Arial" charset="0"/>
                <a:cs typeface="Arial" charset="0"/>
              </a:rPr>
              <a:t>HClO</a:t>
            </a:r>
            <a:endParaRPr lang="cs-CZ" baseline="-25000" dirty="0" smtClean="0">
              <a:solidFill>
                <a:srgbClr val="E6000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HI</a:t>
            </a:r>
            <a:endParaRPr lang="cs-CZ" baseline="-25000" dirty="0" smtClean="0">
              <a:solidFill>
                <a:srgbClr val="E6000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4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HBO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 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HFO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4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2</a:t>
            </a:r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CO</a:t>
            </a:r>
            <a:r>
              <a:rPr lang="cs-CZ" baseline="-25000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6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6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6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6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46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46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946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46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0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Zástupný symbol pro obsah 7"/>
          <p:cNvSpPr>
            <a:spLocks noGrp="1"/>
          </p:cNvSpPr>
          <p:nvPr>
            <p:ph sz="half" idx="4294967295"/>
          </p:nvPr>
        </p:nvSpPr>
        <p:spPr>
          <a:xfrm>
            <a:off x="323850" y="1125538"/>
            <a:ext cx="5111750" cy="5543550"/>
          </a:xfrm>
        </p:spPr>
        <p:txBody>
          <a:bodyPr/>
          <a:lstStyle/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siřičitá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manganistá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</a:t>
            </a:r>
            <a:r>
              <a:rPr lang="cs-CZ" dirty="0" err="1" smtClean="0">
                <a:solidFill>
                  <a:srgbClr val="E60000"/>
                </a:solidFill>
                <a:latin typeface="Arial" charset="0"/>
                <a:cs typeface="Arial" charset="0"/>
              </a:rPr>
              <a:t>bromná</a:t>
            </a:r>
            <a:endParaRPr lang="cs-CZ" dirty="0" smtClean="0">
              <a:solidFill>
                <a:srgbClr val="E6000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</a:t>
            </a:r>
            <a:r>
              <a:rPr lang="cs-CZ" dirty="0" err="1" smtClean="0">
                <a:solidFill>
                  <a:srgbClr val="E60000"/>
                </a:solidFill>
                <a:latin typeface="Arial" charset="0"/>
                <a:cs typeface="Arial" charset="0"/>
              </a:rPr>
              <a:t>sulfanová</a:t>
            </a:r>
            <a:endParaRPr lang="cs-CZ" dirty="0" smtClean="0">
              <a:solidFill>
                <a:srgbClr val="E60000"/>
              </a:solidFill>
              <a:latin typeface="Arial" charset="0"/>
              <a:cs typeface="Arial" charset="0"/>
            </a:endParaRP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dusičná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chlorovodíková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chlorečná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fosforečná</a:t>
            </a:r>
          </a:p>
          <a:p>
            <a:r>
              <a:rPr lang="cs-CZ" dirty="0" smtClean="0">
                <a:solidFill>
                  <a:srgbClr val="E60000"/>
                </a:solidFill>
                <a:latin typeface="Arial" charset="0"/>
                <a:cs typeface="Arial" charset="0"/>
              </a:rPr>
              <a:t>kyselina sírová</a:t>
            </a:r>
          </a:p>
        </p:txBody>
      </p:sp>
      <p:sp>
        <p:nvSpPr>
          <p:cNvPr id="20484" name="Zástupný symbol pro obsah 8"/>
          <p:cNvSpPr>
            <a:spLocks noGrp="1"/>
          </p:cNvSpPr>
          <p:nvPr>
            <p:ph sz="half" idx="4294967295"/>
          </p:nvPr>
        </p:nvSpPr>
        <p:spPr>
          <a:xfrm>
            <a:off x="5867400" y="1125538"/>
            <a:ext cx="2819400" cy="5543550"/>
          </a:xfrm>
        </p:spPr>
        <p:txBody>
          <a:bodyPr/>
          <a:lstStyle/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2</a:t>
            </a:r>
            <a:r>
              <a:rPr lang="cs-CZ" dirty="0" smtClean="0"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HMnO</a:t>
            </a:r>
            <a:r>
              <a:rPr lang="cs-CZ" baseline="-25000" dirty="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dirty="0" err="1" smtClean="0">
                <a:latin typeface="Arial" charset="0"/>
                <a:cs typeface="Arial" charset="0"/>
              </a:rPr>
              <a:t>HBrO</a:t>
            </a:r>
            <a:endParaRPr lang="cs-CZ" baseline="-25000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2</a:t>
            </a:r>
            <a:r>
              <a:rPr lang="cs-CZ" dirty="0" smtClean="0">
                <a:latin typeface="Arial" charset="0"/>
                <a:cs typeface="Arial" charset="0"/>
              </a:rPr>
              <a:t>S</a:t>
            </a:r>
            <a:endParaRPr lang="cs-CZ" baseline="-25000" dirty="0" smtClean="0">
              <a:latin typeface="Arial" charset="0"/>
              <a:cs typeface="Arial" charset="0"/>
            </a:endParaRPr>
          </a:p>
          <a:p>
            <a:r>
              <a:rPr lang="cs-CZ" dirty="0" smtClean="0">
                <a:latin typeface="Arial" charset="0"/>
                <a:cs typeface="Arial" charset="0"/>
              </a:rPr>
              <a:t>HNO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</a:p>
          <a:p>
            <a:r>
              <a:rPr lang="cs-CZ" dirty="0" err="1" smtClean="0">
                <a:latin typeface="Arial" charset="0"/>
                <a:cs typeface="Arial" charset="0"/>
              </a:rPr>
              <a:t>HCl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HClO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  <a:r>
              <a:rPr lang="cs-CZ" dirty="0" smtClean="0">
                <a:latin typeface="Arial" charset="0"/>
                <a:cs typeface="Arial" charset="0"/>
              </a:rPr>
              <a:t> 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3</a:t>
            </a:r>
            <a:r>
              <a:rPr lang="cs-CZ" dirty="0" smtClean="0">
                <a:latin typeface="Arial" charset="0"/>
                <a:cs typeface="Arial" charset="0"/>
              </a:rPr>
              <a:t>PO</a:t>
            </a:r>
            <a:r>
              <a:rPr lang="cs-CZ" baseline="-25000" dirty="0" smtClean="0">
                <a:latin typeface="Arial" charset="0"/>
                <a:cs typeface="Arial" charset="0"/>
              </a:rPr>
              <a:t>4</a:t>
            </a:r>
          </a:p>
          <a:p>
            <a:r>
              <a:rPr lang="cs-CZ" dirty="0" smtClean="0">
                <a:latin typeface="Arial" charset="0"/>
                <a:cs typeface="Arial" charset="0"/>
              </a:rPr>
              <a:t>H</a:t>
            </a:r>
            <a:r>
              <a:rPr lang="cs-CZ" baseline="-25000" dirty="0" smtClean="0">
                <a:latin typeface="Arial" charset="0"/>
                <a:cs typeface="Arial" charset="0"/>
              </a:rPr>
              <a:t>2</a:t>
            </a:r>
            <a:r>
              <a:rPr lang="cs-CZ" dirty="0" smtClean="0">
                <a:latin typeface="Arial" charset="0"/>
                <a:cs typeface="Arial" charset="0"/>
              </a:rPr>
              <a:t>SO</a:t>
            </a:r>
            <a:r>
              <a:rPr lang="cs-CZ" baseline="-25000" dirty="0" smtClean="0">
                <a:latin typeface="Arial" charset="0"/>
                <a:cs typeface="Arial" charset="0"/>
              </a:rPr>
              <a:t>4</a:t>
            </a:r>
            <a:endParaRPr lang="cs-CZ" dirty="0" smtClean="0"/>
          </a:p>
        </p:txBody>
      </p:sp>
      <p:sp>
        <p:nvSpPr>
          <p:cNvPr id="5" name="Nadpis 1"/>
          <p:cNvSpPr txBox="1">
            <a:spLocks/>
          </p:cNvSpPr>
          <p:nvPr/>
        </p:nvSpPr>
        <p:spPr bwMode="auto">
          <a:xfrm>
            <a:off x="72008" y="188640"/>
            <a:ext cx="8964488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3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Procvičuj názvy a vzorce kyselin - řešení: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48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527</TotalTime>
  <Words>381</Words>
  <Application>Microsoft Office PowerPoint</Application>
  <PresentationFormat>Předvádění na obrazovce (4:3)</PresentationFormat>
  <Paragraphs>161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sady Office</vt:lpstr>
      <vt:lpstr>Snímek 1</vt:lpstr>
      <vt:lpstr>KYSELINY</vt:lpstr>
      <vt:lpstr>1. BEZKYSLÍKATÉ KYSELINY</vt:lpstr>
      <vt:lpstr>2. KYSLÍKATÉ KYSELINY</vt:lpstr>
      <vt:lpstr>Názvosloví kyslíkatých kyselin</vt:lpstr>
      <vt:lpstr>Snímek 6</vt:lpstr>
      <vt:lpstr>Procvičuj názvy a vzorce kyselin:</vt:lpstr>
      <vt:lpstr>Procvičuj názvy a vzorce kyselin - řešení:</vt:lpstr>
      <vt:lpstr>Snímek 9</vt:lpstr>
      <vt:lpstr>Vyzkoušej se:</vt:lpstr>
      <vt:lpstr>Vyzkoušej se – řešení:</vt:lpstr>
      <vt:lpstr>Bezpečnost při práci s kyselinami</vt:lpstr>
      <vt:lpstr>Snímek 13</vt:lpstr>
      <vt:lpstr>Snímek 14</vt:lpstr>
      <vt:lpstr>Snímek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KYSELINY</dc:title>
  <dc:creator>marsik</dc:creator>
  <cp:lastModifiedBy>marsik</cp:lastModifiedBy>
  <cp:revision>48</cp:revision>
  <dcterms:created xsi:type="dcterms:W3CDTF">2010-09-26T20:51:55Z</dcterms:created>
  <dcterms:modified xsi:type="dcterms:W3CDTF">2013-09-07T22:02:47Z</dcterms:modified>
</cp:coreProperties>
</file>