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62" r:id="rId5"/>
    <p:sldId id="263" r:id="rId6"/>
    <p:sldId id="256" r:id="rId7"/>
    <p:sldId id="264" r:id="rId8"/>
    <p:sldId id="266" r:id="rId9"/>
    <p:sldId id="267" r:id="rId10"/>
    <p:sldId id="268" r:id="rId11"/>
    <p:sldId id="270" r:id="rId12"/>
    <p:sldId id="269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EFC"/>
    <a:srgbClr val="D0C6DC"/>
    <a:srgbClr val="FCB58E"/>
    <a:srgbClr val="FBCF8F"/>
    <a:srgbClr val="EB3D3D"/>
    <a:srgbClr val="FF6161"/>
    <a:srgbClr val="FF5353"/>
    <a:srgbClr val="FFFF99"/>
    <a:srgbClr val="CCCCFF"/>
    <a:srgbClr val="FDAD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B513-8B33-4581-9273-B998E185C45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DF393-A27C-4034-9B3A-5315AA1BC8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DF393-A27C-4034-9B3A-5315AA1BC8D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Sulfurous-acid-3D-balls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okumenty\Vlastik\Prezentace\videa\V8\&#344;ed&#283;n&#237;%20H2SO4.mpg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0" y="5301208"/>
            <a:ext cx="479738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5536" y="332656"/>
            <a:ext cx="7848872" cy="1080120"/>
          </a:xfrm>
          <a:prstGeom prst="rect">
            <a:avLst/>
          </a:prstGeom>
          <a:solidFill>
            <a:srgbClr val="F02C3A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KYSELINY KOLEM NÁS</a:t>
            </a:r>
            <a:endParaRPr kumimoji="0" lang="cs-CZ" sz="54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://www.feast-chemie.cz/style/fa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007033" cy="3096344"/>
          </a:xfrm>
          <a:prstGeom prst="rect">
            <a:avLst/>
          </a:prstGeom>
          <a:noFill/>
        </p:spPr>
      </p:pic>
      <p:pic>
        <p:nvPicPr>
          <p:cNvPr id="2052" name="Picture 4" descr="http://imgs.idnes.cz/krimi/A010404_ZEM_VLAK4_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4050447" cy="2592288"/>
          </a:xfrm>
          <a:prstGeom prst="rect">
            <a:avLst/>
          </a:prstGeom>
          <a:noFill/>
        </p:spPr>
      </p:pic>
      <p:pic>
        <p:nvPicPr>
          <p:cNvPr id="2053" name="Picture 5" descr="C:\Users\marsik\Desktop\Nepojmenovaný 3.jpg"/>
          <p:cNvPicPr>
            <a:picLocks noChangeAspect="1" noChangeArrowheads="1"/>
          </p:cNvPicPr>
          <p:nvPr/>
        </p:nvPicPr>
        <p:blipFill>
          <a:blip r:embed="rId5" cstate="print"/>
          <a:srcRect b="1841"/>
          <a:stretch>
            <a:fillRect/>
          </a:stretch>
        </p:blipFill>
        <p:spPr bwMode="auto">
          <a:xfrm>
            <a:off x="4211960" y="1723493"/>
            <a:ext cx="4248472" cy="153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6064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středně silná kyselina</a:t>
            </a:r>
            <a:endParaRPr lang="cs-CZ" dirty="0" smtClean="0">
              <a:latin typeface="Arial" pitchFamily="34" charset="0"/>
              <a:cs typeface="Arial" pitchFamily="34" charset="0"/>
              <a:sym typeface="Wingdings 2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60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fosforečná    H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1988840"/>
            <a:ext cx="8568952" cy="15121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využití: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používá se k výrobě hnojiv (superfosfáty)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zředěná je obsažená v nápojích typu 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Coca – 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sym typeface="Wingdings 2"/>
              </a:rPr>
              <a:t>cola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(E 338)</a:t>
            </a:r>
            <a:endParaRPr kumimoji="0" lang="cs-CZ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6866" name="Picture 2" descr="http://upload.wikimedia.org/wikipedia/commons/thumb/0/08/Phosphoric-acid-3D-vdW.png/144px-Phosphoric-acid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6672"/>
            <a:ext cx="1371600" cy="1285876"/>
          </a:xfrm>
          <a:prstGeom prst="rect">
            <a:avLst/>
          </a:prstGeom>
          <a:noFill/>
        </p:spPr>
      </p:pic>
      <p:pic>
        <p:nvPicPr>
          <p:cNvPr id="36869" name="Picture 5" descr="C:\Users\marsik\Desktop\Nepojmenovaný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6913">
            <a:off x="6779572" y="2909675"/>
            <a:ext cx="1892906" cy="3763006"/>
          </a:xfrm>
          <a:prstGeom prst="rect">
            <a:avLst/>
          </a:prstGeom>
          <a:noFill/>
        </p:spPr>
      </p:pic>
      <p:pic>
        <p:nvPicPr>
          <p:cNvPr id="36873" name="Picture 9" descr="http://www.chatar-chalupar.cz/wp-content/uploads/2010/12/hnojen%C3%AD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93096"/>
            <a:ext cx="2952328" cy="2376264"/>
          </a:xfrm>
          <a:prstGeom prst="rect">
            <a:avLst/>
          </a:prstGeom>
          <a:noFill/>
        </p:spPr>
      </p:pic>
      <p:pic>
        <p:nvPicPr>
          <p:cNvPr id="36871" name="Picture 7" descr="http://www.vesko.cz/public/Image2/sekce-data-51184/511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5596">
            <a:off x="832284" y="3687168"/>
            <a:ext cx="2359501" cy="2949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1152128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velmi slabá kyselina                   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vzniká reakcí oxidu siřičitého s vodou</a:t>
            </a:r>
            <a:endParaRPr lang="cs-CZ" dirty="0" smtClean="0">
              <a:latin typeface="Arial" pitchFamily="34" charset="0"/>
              <a:cs typeface="Arial" pitchFamily="34" charset="0"/>
              <a:sym typeface="Wingdings 2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siřičitá    H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492896"/>
            <a:ext cx="8568952" cy="158417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praxi: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při spalování nekvalitních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 paliv uniká SO</a:t>
            </a:r>
            <a:r>
              <a:rPr kumimoji="0" lang="cs-CZ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2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do ovzduší, reaguje s vodou a vznikají    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kyselé deště</a:t>
            </a:r>
            <a:endParaRPr kumimoji="0" lang="cs-CZ" sz="28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2" descr="File:Sulfurous-acid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874558" cy="1368152"/>
          </a:xfrm>
          <a:prstGeom prst="rect">
            <a:avLst/>
          </a:prstGeom>
          <a:noFill/>
        </p:spPr>
      </p:pic>
      <p:pic>
        <p:nvPicPr>
          <p:cNvPr id="2052" name="Picture 4" descr="http://les.jecool.net/clanky/ohrozeni/acid_rain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01008"/>
            <a:ext cx="2325396" cy="1584176"/>
          </a:xfrm>
          <a:prstGeom prst="rect">
            <a:avLst/>
          </a:prstGeom>
          <a:noFill/>
        </p:spPr>
      </p:pic>
      <p:pic>
        <p:nvPicPr>
          <p:cNvPr id="1026" name="Picture 2" descr="C:\Users\marsik\Desktop\kysely_des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31501"/>
            <a:ext cx="6768752" cy="248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552728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chlorná    </a:t>
            </a:r>
            <a:r>
              <a:rPr lang="cs-CZ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HClO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79512" y="2852936"/>
            <a:ext cx="8568952" cy="158417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využití: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je součástí čistících prostředků užívaných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v domácnosti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             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chlorování bazénů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 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79512" y="1052736"/>
            <a:ext cx="8712968" cy="1584176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vlastnosti: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 to slabá kyselina, má bělící účinky,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snadno se rozkládá                  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vzniká zaváděním chloru do vody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 2"/>
            </a:endParaRPr>
          </a:p>
        </p:txBody>
      </p:sp>
      <p:pic>
        <p:nvPicPr>
          <p:cNvPr id="38914" name="Picture 2" descr="http://upload.wikimedia.org/wikipedia/commons/thumb/6/66/Hypofluorous-acid-3D-vdW.png/110px-Hypofluorous-acid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047750" cy="895351"/>
          </a:xfrm>
          <a:prstGeom prst="rect">
            <a:avLst/>
          </a:prstGeom>
          <a:noFill/>
        </p:spPr>
      </p:pic>
      <p:pic>
        <p:nvPicPr>
          <p:cNvPr id="38916" name="Picture 4" descr="http://www.chloruj.cz/img/p/84-262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8" y="4437112"/>
            <a:ext cx="2267744" cy="2267744"/>
          </a:xfrm>
          <a:prstGeom prst="rect">
            <a:avLst/>
          </a:prstGeom>
          <a:noFill/>
        </p:spPr>
      </p:pic>
      <p:pic>
        <p:nvPicPr>
          <p:cNvPr id="38918" name="Picture 6" descr="http://www.anatra.cz/wp-content/uploads/SAVO-univerz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3849" y="4581128"/>
            <a:ext cx="1706183" cy="2276872"/>
          </a:xfrm>
          <a:prstGeom prst="rect">
            <a:avLst/>
          </a:prstGeom>
          <a:noFill/>
        </p:spPr>
      </p:pic>
      <p:pic>
        <p:nvPicPr>
          <p:cNvPr id="38921" name="Picture 9" descr="C:\Users\marsik\Desktop\Nepojmenovaný 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73016"/>
            <a:ext cx="1901949" cy="3137679"/>
          </a:xfrm>
          <a:prstGeom prst="rect">
            <a:avLst/>
          </a:prstGeom>
          <a:noFill/>
        </p:spPr>
      </p:pic>
      <p:pic>
        <p:nvPicPr>
          <p:cNvPr id="38922" name="Picture 10" descr="C:\Users\marsik\Desktop\Nepojmenovaný 8.gif"/>
          <p:cNvPicPr>
            <a:picLocks noChangeAspect="1" noChangeArrowheads="1"/>
          </p:cNvPicPr>
          <p:nvPr/>
        </p:nvPicPr>
        <p:blipFill>
          <a:blip r:embed="rId7" cstate="print"/>
          <a:srcRect l="19575" r="30116"/>
          <a:stretch>
            <a:fillRect/>
          </a:stretch>
        </p:blipFill>
        <p:spPr bwMode="auto">
          <a:xfrm>
            <a:off x="5004048" y="3933056"/>
            <a:ext cx="1202767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16632"/>
            <a:ext cx="8892480" cy="662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http://commons.wikimedia.org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http://img.blesk.cz/img/1/full/291518-img-hcl-kyselina-chlorovodikova-kyselina.jpg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http://imgs.idnes.cz/krimi/A010404_ZEM_VLAK4_V.JPG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http://fl12.shopmania.org/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/m/983/kyselina-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solna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chlorovodikova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-1l~5135983.jpg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zdas.cz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/user_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/11/227/0_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zdas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moreni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_materialu5.jpg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http://paleni-zahy-pyroza.nasclovek.cz/pict/upload/images/nemoc/paleni_zahy_pyroza.jpg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/kyseliny/kyselina_sirova2.jpg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hokr.cz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/chemie-kyselina-sirova-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aku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/kyselina_sirova_obal_1l.jpg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chemicron.wz.cz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sirovav.jpg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/07/011/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/FDV184613_autobaterie.JPG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barvyteluria.cz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/89b792e4e659520f49e4703efef394f5/teluria/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zbozi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_foto/v2066_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bakrylex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univerzal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-mat_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small.png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http://tiscali.cz.imagebox.cz/press/2012/11/05/47276-vybusnina-653x367.jpg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http://im9.cz/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importprodukt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orig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/0aa/0aa689eac30a22757e0621b8c8c81bda--mmf250x250.jpg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http://eshop.mach-chemikalie.cz/images/4-kyselina%20dusicna%20PA.jpg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/09/022/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/CEN11c9a9_Dynamit.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lucilife.cz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/poradna/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/leky.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jpeg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zahradanechanice.cz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/pool/vzor/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clim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thumb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xxl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agro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npk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-1-kg297.jpg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sumperk.cz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/galerie/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imager.php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=49253&amp;x=283&amp;y=218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/10/011/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/AHR304342_Soda_image2.jpg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http://audiovideo.rvp.cz/nahledy/2000/obecne-2323-kyslikate_kyseliny.jpg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http://bigbloger.lidovky.cz/blog/12889/211960/DSC04980.jpg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http://pi.ce-tescoassets.com/assets/CZ/286/5449000000286/ShotType1_328x328.jpg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bezbarvá těkavá kapalina,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má štiplavý zápach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silná žíravina, leptá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technická je nažloutlá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(kyselina solná)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koncentrovaná je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37 %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			  lučavka královská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(směs </a:t>
            </a:r>
            <a:r>
              <a:rPr lang="cs-CZ" sz="2800" dirty="0" err="1" smtClean="0">
                <a:latin typeface="Arial" pitchFamily="34" charset="0"/>
                <a:cs typeface="Arial" pitchFamily="34" charset="0"/>
                <a:sym typeface="Wingdings 2"/>
              </a:rPr>
              <a:t>HCl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a HNO</a:t>
            </a:r>
            <a:r>
              <a:rPr lang="cs-CZ" sz="2800" baseline="-25000" dirty="0" smtClean="0">
                <a:latin typeface="Arial" pitchFamily="34" charset="0"/>
                <a:cs typeface="Arial" pitchFamily="34" charset="0"/>
                <a:sym typeface="Wingdings 2"/>
              </a:rPr>
              <a:t>3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v poměru 3:1) rozpouští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i ušlechtilé kovy – zlato, platina</a:t>
            </a:r>
            <a:endParaRPr lang="cs-CZ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img.blesk.cz/img/1/full/291518-img-hcl-kyselina-chlorovodikova-kyse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556792"/>
            <a:ext cx="1512168" cy="23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fl12.shopmania.org/files/p/cz/m/983/kyselina-solna-chlorovodikova-1l~5135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1365561" cy="3453146"/>
          </a:xfrm>
          <a:prstGeom prst="rect">
            <a:avLst/>
          </a:prstGeom>
          <a:noFill/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chlorovodíková  </a:t>
            </a:r>
            <a:r>
              <a:rPr lang="cs-CZ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HCl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248472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surovina pro výrobu plastů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v chemickém průmyslu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čištění kovů a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odstraňování vodního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kamene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zředěná (0,3 %) je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v lidském žaludku (napomáhá trávení)</a:t>
            </a:r>
            <a:endParaRPr lang="cs-CZ" sz="28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zdas.cz/user_img/11/227/0_zdas_moreni_materialu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3024335" cy="2419469"/>
          </a:xfrm>
          <a:prstGeom prst="rect">
            <a:avLst/>
          </a:prstGeom>
          <a:noFill/>
        </p:spPr>
      </p:pic>
      <p:pic>
        <p:nvPicPr>
          <p:cNvPr id="21508" name="Picture 4" descr="http://paleni-zahy-pyroza.nasclovek.cz/pict/upload/images/nemoc/paleni_zahy_pyro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38590"/>
            <a:ext cx="4756830" cy="2019409"/>
          </a:xfrm>
          <a:prstGeom prst="rect">
            <a:avLst/>
          </a:prstGeom>
          <a:noFill/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chlorovodíková  </a:t>
            </a:r>
            <a:r>
              <a:rPr lang="cs-CZ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HCl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bezbarvá olejovitá kapalina                   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velmi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silná žíravina, leptá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koncentrovaná je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96 - 98 %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odebírá látkám vodu, organické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látky jejím působením uhelnatí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			 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při ředění se uvolňuje teplo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sírová    H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Ředění H2SO4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 l="984" t="1312" r="984" b="1313"/>
          <a:stretch>
            <a:fillRect/>
          </a:stretch>
        </p:blipFill>
        <p:spPr bwMode="auto">
          <a:xfrm>
            <a:off x="2411760" y="4707942"/>
            <a:ext cx="2728410" cy="203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3556" name="Picture 4" descr="http://www.zschemie.euweb.cz/kyseliny/kyselina_sirov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53136"/>
            <a:ext cx="3310042" cy="1368152"/>
          </a:xfrm>
          <a:prstGeom prst="rect">
            <a:avLst/>
          </a:prstGeom>
          <a:noFill/>
        </p:spPr>
      </p:pic>
      <p:pic>
        <p:nvPicPr>
          <p:cNvPr id="11" name="Picture 12" descr="http://upload.wikimedia.org/wikipedia/commons/thumb/2/24/Sulfuric-acid-3D-vdW.png/130px-Sulfuric-acid-3D-vd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48680"/>
            <a:ext cx="1512168" cy="1302793"/>
          </a:xfrm>
          <a:prstGeom prst="rect">
            <a:avLst/>
          </a:prstGeom>
          <a:noFill/>
        </p:spPr>
      </p:pic>
      <p:pic>
        <p:nvPicPr>
          <p:cNvPr id="13" name="Picture 6" descr="http://www.chemicron.wz.cz/sirova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05064"/>
            <a:ext cx="1296144" cy="216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http://im9.cz/iR/importprodukt-orig/0aa/0aa689eac30a22757e0621b8c8c81bda--mmf250x250.jpg"/>
          <p:cNvPicPr>
            <a:picLocks noChangeAspect="1" noChangeArrowheads="1"/>
          </p:cNvPicPr>
          <p:nvPr/>
        </p:nvPicPr>
        <p:blipFill>
          <a:blip r:embed="rId3" cstate="print"/>
          <a:srcRect l="28724" r="27213"/>
          <a:stretch>
            <a:fillRect/>
          </a:stretch>
        </p:blipFill>
        <p:spPr bwMode="auto">
          <a:xfrm>
            <a:off x="179512" y="4293096"/>
            <a:ext cx="1049249" cy="2381250"/>
          </a:xfrm>
          <a:prstGeom prst="rect">
            <a:avLst/>
          </a:prstGeom>
          <a:noFill/>
        </p:spPr>
      </p:pic>
      <p:pic>
        <p:nvPicPr>
          <p:cNvPr id="14" name="Picture 8" descr="http://tiscali.cz.imagebox.cz/press/2012/11/05/47276-vybusnina-653x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29200"/>
            <a:ext cx="2448273" cy="137598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016" y="1196752"/>
            <a:ext cx="8605464" cy="2952328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důležitá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surovina chemického průmyslu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výroba hnojiv, umělých vláken (silon),  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barviv, nátěrů, plastů a výbušnin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náplň do olověných akumulátorů aut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(autobaterie)</a:t>
            </a:r>
            <a:endParaRPr lang="cs-CZ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36704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sírová    H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C:\Users\marsik\Desktop\Nepojmenovaný 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140968"/>
            <a:ext cx="2741554" cy="2470026"/>
          </a:xfrm>
          <a:prstGeom prst="rect">
            <a:avLst/>
          </a:prstGeom>
          <a:noFill/>
        </p:spPr>
      </p:pic>
      <p:pic>
        <p:nvPicPr>
          <p:cNvPr id="25605" name="Picture 5" descr="http://www.barvyteluria.cz/media/files/89b792e4e659520f49e4703efef394f5/teluria/zbozi_foto/s2131_industrol-2v1-na-zele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933055"/>
            <a:ext cx="1440160" cy="1920214"/>
          </a:xfrm>
          <a:prstGeom prst="rect">
            <a:avLst/>
          </a:prstGeom>
          <a:noFill/>
        </p:spPr>
      </p:pic>
      <p:pic>
        <p:nvPicPr>
          <p:cNvPr id="25607" name="Picture 7" descr="http://www.barvyteluria.cz/media/files/89b792e4e659520f49e4703efef394f5/teluria/zbozi_foto/v2066_bakrylex_univerzal-mat_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1080120" cy="1413242"/>
          </a:xfrm>
          <a:prstGeom prst="rect">
            <a:avLst/>
          </a:prstGeom>
          <a:noFill/>
        </p:spPr>
      </p:pic>
      <p:pic>
        <p:nvPicPr>
          <p:cNvPr id="12" name="Picture 4" descr="http://www.hokr.cz/picts/chemie-kyselina-sirova-aku/kyselina_sirova_obal_1l.jpg"/>
          <p:cNvPicPr>
            <a:picLocks noChangeAspect="1" noChangeArrowheads="1"/>
          </p:cNvPicPr>
          <p:nvPr/>
        </p:nvPicPr>
        <p:blipFill>
          <a:blip r:embed="rId8" cstate="print"/>
          <a:srcRect l="24567" t="8031" r="25197" b="8031"/>
          <a:stretch>
            <a:fillRect/>
          </a:stretch>
        </p:blipFill>
        <p:spPr bwMode="auto">
          <a:xfrm>
            <a:off x="7884368" y="4293096"/>
            <a:ext cx="106660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rsik\Desktop\kyselina 1.jpg"/>
          <p:cNvPicPr>
            <a:picLocks noChangeAspect="1" noChangeArrowheads="1"/>
          </p:cNvPicPr>
          <p:nvPr/>
        </p:nvPicPr>
        <p:blipFill>
          <a:blip r:embed="rId2" cstate="print"/>
          <a:srcRect l="822" t="1356"/>
          <a:stretch>
            <a:fillRect/>
          </a:stretch>
        </p:blipFill>
        <p:spPr bwMode="auto">
          <a:xfrm>
            <a:off x="0" y="908720"/>
            <a:ext cx="9144000" cy="5469400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5536" y="188640"/>
            <a:ext cx="5688632" cy="50405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Využití kyseliny sírové v praxi:   </a:t>
            </a:r>
            <a:endParaRPr kumimoji="0" lang="cs-CZ" sz="28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8136904" cy="3744416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nestálá bezbarvá kapalina                   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silná žíravina, leptá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účinkem světla se rozkládá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(vzniká žlutohnědý oxid dusičitý),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proto se uchovává v tmavých  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lahvích</a:t>
            </a:r>
            <a:endParaRPr lang="cs-CZ" sz="2800" b="1" dirty="0" smtClean="0">
              <a:latin typeface="Arial" pitchFamily="34" charset="0"/>
              <a:cs typeface="Arial" pitchFamily="34" charset="0"/>
              <a:sym typeface="Wingdings 2"/>
            </a:endParaRP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prodává se jako 65 % roztok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dusičná    HNO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oskole.sk/userfiles/image/ch%C3%A9mia/dusik/dusik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431960" cy="1584176"/>
          </a:xfrm>
          <a:prstGeom prst="rect">
            <a:avLst/>
          </a:prstGeom>
          <a:noFill/>
        </p:spPr>
      </p:pic>
      <p:pic>
        <p:nvPicPr>
          <p:cNvPr id="12" name="Picture 2" descr="C:\Users\marsik\Desktop\4-kyselina dusicna PA.gif"/>
          <p:cNvPicPr>
            <a:picLocks noChangeAspect="1" noChangeArrowheads="1"/>
          </p:cNvPicPr>
          <p:nvPr/>
        </p:nvPicPr>
        <p:blipFill>
          <a:blip r:embed="rId4" cstate="print"/>
          <a:srcRect l="30066" t="13895" r="16987" b="18527"/>
          <a:stretch>
            <a:fillRect/>
          </a:stretch>
        </p:blipFill>
        <p:spPr bwMode="auto">
          <a:xfrm>
            <a:off x="37692" y="3261226"/>
            <a:ext cx="2518084" cy="3536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016" y="1196752"/>
            <a:ext cx="8605464" cy="1872208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využití: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výroba dusíkatých hnojiv (tzv. ledky) </a:t>
            </a: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výroba léčiv, plastů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a výbušnin</a:t>
            </a:r>
            <a:endParaRPr lang="cs-CZ" sz="28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dusičná    HNO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i.idnes.cz/09/022/gal/CEN11c9a9_Dynamit.jpg"/>
          <p:cNvPicPr>
            <a:picLocks noChangeAspect="1" noChangeArrowheads="1"/>
          </p:cNvPicPr>
          <p:nvPr/>
        </p:nvPicPr>
        <p:blipFill>
          <a:blip r:embed="rId3" cstate="print"/>
          <a:srcRect r="4609" b="7682"/>
          <a:stretch>
            <a:fillRect/>
          </a:stretch>
        </p:blipFill>
        <p:spPr bwMode="auto">
          <a:xfrm>
            <a:off x="6156176" y="4581128"/>
            <a:ext cx="2797031" cy="2030193"/>
          </a:xfrm>
          <a:prstGeom prst="rect">
            <a:avLst/>
          </a:prstGeom>
          <a:noFill/>
        </p:spPr>
      </p:pic>
      <p:pic>
        <p:nvPicPr>
          <p:cNvPr id="30724" name="Picture 4" descr="http://www.lucilife.cz/poradna/files/lek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382616" cy="1800200"/>
          </a:xfrm>
          <a:prstGeom prst="rect">
            <a:avLst/>
          </a:prstGeom>
          <a:noFill/>
        </p:spPr>
      </p:pic>
      <p:pic>
        <p:nvPicPr>
          <p:cNvPr id="30726" name="Picture 6" descr="http://www.zahradanechanice.cz/pool/vzor/products/clim_thumb_xxl_agro-npk-1-kg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73016"/>
            <a:ext cx="2304256" cy="3072341"/>
          </a:xfrm>
          <a:prstGeom prst="rect">
            <a:avLst/>
          </a:prstGeom>
          <a:noFill/>
        </p:spPr>
      </p:pic>
      <p:pic>
        <p:nvPicPr>
          <p:cNvPr id="30728" name="Picture 8" descr="http://www.sumperk.cz/galerie/obrazky/imager.php?img=49253&amp;x=283&amp;y=2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84984"/>
            <a:ext cx="3365220" cy="259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2232248"/>
          </a:xfrm>
          <a:gradFill flip="none" rotWithShape="1">
            <a:gsLst>
              <a:gs pos="0">
                <a:srgbClr val="FFFF99"/>
              </a:gs>
              <a:gs pos="45000">
                <a:schemeClr val="accent6">
                  <a:lumMod val="60000"/>
                  <a:lumOff val="40000"/>
                </a:schemeClr>
              </a:gs>
              <a:gs pos="70000">
                <a:srgbClr val="FF5353"/>
              </a:gs>
              <a:gs pos="70000">
                <a:srgbClr val="FF6161"/>
              </a:gs>
              <a:gs pos="100000">
                <a:srgbClr val="EB3D3D"/>
              </a:gs>
            </a:gsLst>
            <a:lin ang="14400000" scaled="0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velmi slabá kyselina                   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vzniká rozpouštěním oxidu 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          uhličitého ve vodě</a:t>
            </a:r>
            <a:endParaRPr lang="cs-CZ" sz="2800" b="1" dirty="0" smtClean="0">
              <a:latin typeface="Arial" pitchFamily="34" charset="0"/>
              <a:cs typeface="Arial" pitchFamily="34" charset="0"/>
              <a:sym typeface="Wingdings 2"/>
            </a:endParaRPr>
          </a:p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		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je nestálá, rychle se zase rozkládá</a:t>
            </a:r>
            <a:endParaRPr lang="cs-CZ" dirty="0" smtClean="0">
              <a:latin typeface="Arial" pitchFamily="34" charset="0"/>
              <a:cs typeface="Arial" pitchFamily="34" charset="0"/>
              <a:sym typeface="Wingdings 2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648072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</p:spPr>
        <p:txBody>
          <a:bodyPr>
            <a:normAutofit fontScale="90000"/>
          </a:bodyPr>
          <a:lstStyle/>
          <a:p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Kyselina uhličitá    H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cs-CZ" sz="4000" b="1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cs-CZ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cs-CZ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120px-Carbonic-acid-3D-v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764704"/>
            <a:ext cx="1514663" cy="13681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83568" y="3429000"/>
            <a:ext cx="8136904" cy="11521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7999">
                <a:schemeClr val="accent4">
                  <a:lumMod val="40000"/>
                  <a:lumOff val="60000"/>
                </a:schemeClr>
              </a:gs>
              <a:gs pos="36000">
                <a:srgbClr val="FBCF8F"/>
              </a:gs>
              <a:gs pos="61000">
                <a:srgbClr val="FCB58E"/>
              </a:gs>
              <a:gs pos="82001">
                <a:srgbClr val="D0C6DC"/>
              </a:gs>
              <a:gs pos="100000">
                <a:srgbClr val="DEAEFC"/>
              </a:gs>
            </a:gsLst>
            <a:lin ang="4200000" scaled="0"/>
            <a:tileRect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využití: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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2"/>
              </a:rPr>
              <a:t>je součástí perlivých nápojů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         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2"/>
              </a:rPr>
              <a:t>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2"/>
              </a:rPr>
              <a:t>jejím působením se rozpouští vápenec</a:t>
            </a:r>
            <a:endParaRPr kumimoji="0" lang="cs-CZ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4" descr="http://exploresciencetoday.wikispaces.com/file/view/800px-Nucleation_finger.jpg/179685057/286x204/800px-Nucleation_f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43" y="4869160"/>
            <a:ext cx="2491337" cy="1777038"/>
          </a:xfrm>
          <a:prstGeom prst="rect">
            <a:avLst/>
          </a:prstGeom>
          <a:noFill/>
        </p:spPr>
      </p:pic>
      <p:pic>
        <p:nvPicPr>
          <p:cNvPr id="34822" name="Picture 6" descr="http://bigbloger.lidovky.cz/blog/12889/211960/DSC04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725144"/>
            <a:ext cx="2952328" cy="1974370"/>
          </a:xfrm>
          <a:prstGeom prst="rect">
            <a:avLst/>
          </a:prstGeom>
          <a:noFill/>
        </p:spPr>
      </p:pic>
      <p:pic>
        <p:nvPicPr>
          <p:cNvPr id="34823" name="Picture 7" descr="C:\Users\marsik\Desktop\Nepojmenovaný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062733" cy="280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286</Words>
  <Application>Microsoft Office PowerPoint</Application>
  <PresentationFormat>Předvádění na obrazovce (4:3)</PresentationFormat>
  <Paragraphs>104</Paragraphs>
  <Slides>13</Slides>
  <Notes>10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Kyselina chlorovodíková  HCl   </vt:lpstr>
      <vt:lpstr>Kyselina chlorovodíková  HCl   </vt:lpstr>
      <vt:lpstr>Kyselina sírová    H2SO4   </vt:lpstr>
      <vt:lpstr>Kyselina sírová    H2SO4   </vt:lpstr>
      <vt:lpstr>Snímek 6</vt:lpstr>
      <vt:lpstr>Kyselina dusičná    HNO3   </vt:lpstr>
      <vt:lpstr>Kyselina dusičná    HNO3   </vt:lpstr>
      <vt:lpstr>Kyselina uhličitá    H2CO3   </vt:lpstr>
      <vt:lpstr>Kyselina fosforečná    H3PO4   </vt:lpstr>
      <vt:lpstr>Kyselina siřičitá    H2SO3   </vt:lpstr>
      <vt:lpstr>Kyselina chlorná    HClO   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marsik</cp:lastModifiedBy>
  <cp:revision>52</cp:revision>
  <dcterms:created xsi:type="dcterms:W3CDTF">2013-09-07T12:30:26Z</dcterms:created>
  <dcterms:modified xsi:type="dcterms:W3CDTF">2013-09-10T20:06:21Z</dcterms:modified>
</cp:coreProperties>
</file>