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4" r:id="rId5"/>
    <p:sldId id="263" r:id="rId6"/>
    <p:sldId id="258" r:id="rId7"/>
    <p:sldId id="260" r:id="rId8"/>
    <p:sldId id="262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65D7FF"/>
    <a:srgbClr val="FFFF85"/>
    <a:srgbClr val="66FFFF"/>
    <a:srgbClr val="C5FF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ED580-3EB5-46F8-AD26-19CF4A4DF580}" type="datetimeFigureOut">
              <a:rPr lang="cs-CZ"/>
              <a:pPr>
                <a:defRPr/>
              </a:pPr>
              <a:t>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61A37-60BF-4B4D-A4C0-3FE1A80E15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853F3-9B87-4CFD-99B8-300F92BCB02D}" type="datetimeFigureOut">
              <a:rPr lang="cs-CZ"/>
              <a:pPr>
                <a:defRPr/>
              </a:pPr>
              <a:t>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570B0-EEDB-410E-AA33-5693012133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5709D-C793-4369-94DA-5009653C6687}" type="datetimeFigureOut">
              <a:rPr lang="cs-CZ"/>
              <a:pPr>
                <a:defRPr/>
              </a:pPr>
              <a:t>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1DF3E-01A7-4363-87A0-AF28AC8F6B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9A521-6D09-496E-A7F5-FFE9A62F8B17}" type="datetimeFigureOut">
              <a:rPr lang="cs-CZ"/>
              <a:pPr>
                <a:defRPr/>
              </a:pPr>
              <a:t>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98F97-609C-4E63-AB99-8A2362EE07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1D9B3-49D9-4DBF-9A7D-C033DB5FDC0D}" type="datetimeFigureOut">
              <a:rPr lang="cs-CZ"/>
              <a:pPr>
                <a:defRPr/>
              </a:pPr>
              <a:t>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26EB3-5A51-4BF1-B99E-908B57DD52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BC3D4-EC87-4E0E-A384-00B261384B50}" type="datetimeFigureOut">
              <a:rPr lang="cs-CZ"/>
              <a:pPr>
                <a:defRPr/>
              </a:pPr>
              <a:t>8.9.2013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5C82-5B64-4765-B0DB-5F1733A1D7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071D0-2466-4BDF-97B8-886E2BF36B9D}" type="datetimeFigureOut">
              <a:rPr lang="cs-CZ"/>
              <a:pPr>
                <a:defRPr/>
              </a:pPr>
              <a:t>8.9.2013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EDB31-1DEB-4030-9ABB-B61F998898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604BF-2BE4-4BFE-914E-3C675E9CA8FF}" type="datetimeFigureOut">
              <a:rPr lang="cs-CZ"/>
              <a:pPr>
                <a:defRPr/>
              </a:pPr>
              <a:t>8.9.2013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DE525-3FD4-4181-8B20-CD5B35E7DA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F31DE-DF05-47E0-A349-DB1EC55CDB08}" type="datetimeFigureOut">
              <a:rPr lang="cs-CZ"/>
              <a:pPr>
                <a:defRPr/>
              </a:pPr>
              <a:t>8.9.2013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28F90-2561-46A9-A1A2-7EBF60FD9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D330C-E819-457D-943A-EF07EE9880B4}" type="datetimeFigureOut">
              <a:rPr lang="cs-CZ"/>
              <a:pPr>
                <a:defRPr/>
              </a:pPr>
              <a:t>8.9.2013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6CB4F-E3EC-47E2-AF99-BB241625A7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6F629-209F-4BA6-9B38-20385EB4D89C}" type="datetimeFigureOut">
              <a:rPr lang="cs-CZ"/>
              <a:pPr>
                <a:defRPr/>
              </a:pPr>
              <a:t>8.9.2013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A6C79-7EBD-470C-B2F3-D2FA13B0CE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BB9023-BAE9-4112-B701-7DE15B4BC265}" type="datetimeFigureOut">
              <a:rPr lang="cs-CZ"/>
              <a:pPr>
                <a:defRPr/>
              </a:pPr>
              <a:t>8.9.2013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E57552-637D-4CAC-8837-604F74E446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899592" y="1340768"/>
            <a:ext cx="4824536" cy="1008112"/>
          </a:xfrm>
          <a:prstGeom prst="rect">
            <a:avLst/>
          </a:prstGeom>
          <a:solidFill>
            <a:srgbClr val="65D7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HYDROXIDY</a:t>
            </a:r>
          </a:p>
        </p:txBody>
      </p:sp>
      <p:pic>
        <p:nvPicPr>
          <p:cNvPr id="5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2" cstate="print"/>
          <a:srcRect t="12239"/>
          <a:stretch>
            <a:fillRect/>
          </a:stretch>
        </p:blipFill>
        <p:spPr bwMode="auto">
          <a:xfrm>
            <a:off x="4427984" y="260648"/>
            <a:ext cx="445471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http://www.mzslibstat.cz/sites/default/files/images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556792"/>
            <a:ext cx="2554185" cy="2520280"/>
          </a:xfrm>
          <a:prstGeom prst="rect">
            <a:avLst/>
          </a:prstGeom>
          <a:noFill/>
        </p:spPr>
      </p:pic>
      <p:pic>
        <p:nvPicPr>
          <p:cNvPr id="8196" name="Picture 4" descr="http://www.zschemie.euweb.cz/kyseliny/nao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509120"/>
            <a:ext cx="3275857" cy="2112930"/>
          </a:xfrm>
          <a:prstGeom prst="rect">
            <a:avLst/>
          </a:prstGeom>
          <a:noFill/>
        </p:spPr>
      </p:pic>
      <p:pic>
        <p:nvPicPr>
          <p:cNvPr id="8198" name="Picture 6" descr="http://edu.uhk.cz/titrace/img/uvod-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924943"/>
            <a:ext cx="4824536" cy="309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3455615" cy="720378"/>
          </a:xfrm>
          <a:solidFill>
            <a:srgbClr val="65D7FF"/>
          </a:solidFill>
        </p:spPr>
        <p:txBody>
          <a:bodyPr/>
          <a:lstStyle/>
          <a:p>
            <a:pPr eaLnBrk="1" hangingPunct="1"/>
            <a:r>
              <a:rPr lang="cs-CZ" sz="3600" b="1" dirty="0" smtClean="0">
                <a:latin typeface="Arial" charset="0"/>
                <a:cs typeface="Arial" charset="0"/>
              </a:rPr>
              <a:t>HYDROXIDY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8568952" cy="4608983"/>
          </a:xfrm>
        </p:spPr>
        <p:txBody>
          <a:bodyPr/>
          <a:lstStyle/>
          <a:p>
            <a:pPr algn="l" eaLnBrk="1" hangingPunct="1"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tříprvkové </a:t>
            </a:r>
            <a:r>
              <a:rPr lang="cs-CZ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sloučeniny</a:t>
            </a:r>
          </a:p>
          <a:p>
            <a:pPr algn="l" eaLnBrk="1" hangingPunct="1">
              <a:buFont typeface="Arial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obsahují </a:t>
            </a:r>
            <a:r>
              <a:rPr lang="cs-CZ" sz="28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hydroxidové anionty </a:t>
            </a:r>
            <a:r>
              <a:rPr lang="cs-CZ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OH¯</a:t>
            </a:r>
          </a:p>
          <a:p>
            <a:pPr algn="l" eaLnBrk="1" hangingPunct="1"/>
            <a:r>
              <a:rPr lang="cs-CZ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cs-CZ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vázané </a:t>
            </a:r>
            <a:r>
              <a:rPr lang="cs-CZ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na </a:t>
            </a:r>
            <a:r>
              <a:rPr lang="cs-CZ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kationt kovu </a:t>
            </a:r>
            <a:r>
              <a:rPr lang="cs-CZ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 </a:t>
            </a:r>
            <a:r>
              <a:rPr lang="cs-CZ" sz="2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Na</a:t>
            </a:r>
            <a:r>
              <a:rPr lang="cs-CZ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⁺</a:t>
            </a:r>
            <a:r>
              <a:rPr lang="cs-CZ" sz="2800" dirty="0" smtClean="0">
                <a:solidFill>
                  <a:schemeClr val="tx1"/>
                </a:solidFill>
              </a:rPr>
              <a:t>, </a:t>
            </a:r>
            <a:r>
              <a:rPr lang="cs-CZ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K⁺, Ca</a:t>
            </a:r>
            <a:r>
              <a:rPr lang="cs-CZ" sz="2800" baseline="30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cs-CZ" sz="2800" baseline="30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+</a:t>
            </a:r>
            <a:r>
              <a:rPr lang="cs-CZ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</a:p>
          <a:p>
            <a:pPr algn="l" eaLnBrk="1" hangingPunct="1"/>
            <a:endParaRPr lang="cs-CZ" sz="1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eaLnBrk="1" hangingPunct="1">
              <a:buFont typeface="Arial" charset="0"/>
              <a:buChar char="•"/>
            </a:pPr>
            <a:r>
              <a:rPr lang="cs-CZ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názvosloví</a:t>
            </a:r>
          </a:p>
          <a:p>
            <a:pPr algn="l" eaLnBrk="1" hangingPunct="1"/>
            <a:r>
              <a:rPr lang="cs-CZ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cs-CZ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    </a:t>
            </a:r>
            <a:r>
              <a:rPr lang="cs-CZ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hydroxid  </a:t>
            </a:r>
            <a:r>
              <a:rPr lang="cs-CZ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sod</a:t>
            </a:r>
            <a:r>
              <a:rPr lang="cs-CZ" sz="2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ný   </a:t>
            </a:r>
            <a:r>
              <a:rPr lang="cs-CZ" sz="2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             </a:t>
            </a:r>
            <a:r>
              <a:rPr lang="cs-CZ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hydroxid  vápe</a:t>
            </a:r>
            <a:r>
              <a:rPr lang="cs-CZ" sz="28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natý </a:t>
            </a:r>
          </a:p>
          <a:p>
            <a:pPr algn="l" eaLnBrk="1" hangingPunct="1"/>
            <a:endParaRPr lang="cs-CZ" sz="1200" b="1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cs-CZ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       Na</a:t>
            </a:r>
            <a:r>
              <a:rPr lang="cs-CZ" sz="3600" b="1" baseline="50000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+</a:t>
            </a:r>
            <a:r>
              <a:rPr lang="cs-CZ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cs-CZ" sz="36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OH</a:t>
            </a:r>
            <a:r>
              <a:rPr lang="cs-CZ" sz="3600" b="1" baseline="500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-</a:t>
            </a:r>
            <a:r>
              <a:rPr lang="cs-CZ" sz="3600" b="1" baseline="500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1</a:t>
            </a:r>
            <a:r>
              <a:rPr lang="cs-CZ" sz="36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                  </a:t>
            </a:r>
            <a:r>
              <a:rPr lang="cs-CZ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Ca</a:t>
            </a:r>
            <a:r>
              <a:rPr lang="cs-CZ" sz="3600" b="1" baseline="50000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+II </a:t>
            </a:r>
            <a:r>
              <a:rPr lang="cs-CZ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(</a:t>
            </a:r>
            <a:r>
              <a:rPr lang="cs-CZ" sz="36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OH</a:t>
            </a:r>
            <a:r>
              <a:rPr lang="cs-CZ" sz="3600" b="1" baseline="500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-</a:t>
            </a:r>
            <a:r>
              <a:rPr lang="cs-CZ" sz="3600" b="1" baseline="500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1</a:t>
            </a:r>
            <a:r>
              <a:rPr lang="cs-CZ" sz="36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)</a:t>
            </a:r>
            <a:r>
              <a:rPr lang="cs-CZ" sz="3600" b="1" baseline="-300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2</a:t>
            </a:r>
          </a:p>
          <a:p>
            <a:pPr algn="l" eaLnBrk="1" hangingPunct="1"/>
            <a:r>
              <a:rPr lang="cs-CZ" sz="36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       </a:t>
            </a:r>
            <a:r>
              <a:rPr lang="cs-CZ" sz="3600" b="1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NaOH</a:t>
            </a:r>
            <a:r>
              <a:rPr lang="cs-CZ" sz="36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				Ca(OH)</a:t>
            </a:r>
            <a:r>
              <a:rPr lang="cs-CZ" sz="3600" b="1" baseline="-250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2</a:t>
            </a:r>
          </a:p>
          <a:p>
            <a:pPr algn="l" eaLnBrk="1" hangingPunct="1"/>
            <a:endParaRPr lang="cs-CZ" sz="3600" b="1" baseline="-30000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cs-CZ" sz="36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 flipH="1">
            <a:off x="2051720" y="5445224"/>
            <a:ext cx="792089" cy="288032"/>
          </a:xfrm>
          <a:prstGeom prst="straightConnector1">
            <a:avLst/>
          </a:prstGeom>
          <a:ln w="25400">
            <a:solidFill>
              <a:srgbClr val="66FF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2195736" y="5445224"/>
            <a:ext cx="864096" cy="288032"/>
          </a:xfrm>
          <a:prstGeom prst="straightConnector1">
            <a:avLst/>
          </a:prstGeom>
          <a:ln w="28575">
            <a:solidFill>
              <a:srgbClr val="66FF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H="1">
            <a:off x="6300192" y="5445224"/>
            <a:ext cx="1080120" cy="360040"/>
          </a:xfrm>
          <a:prstGeom prst="straightConnector1">
            <a:avLst/>
          </a:prstGeom>
          <a:ln w="25400">
            <a:solidFill>
              <a:srgbClr val="66FF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6588224" y="5445224"/>
            <a:ext cx="1296144" cy="360040"/>
          </a:xfrm>
          <a:prstGeom prst="straightConnector1">
            <a:avLst/>
          </a:prstGeom>
          <a:ln w="28575">
            <a:solidFill>
              <a:srgbClr val="66FF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http://www.green-planet-solar-energy.com/images/sodium-hydroxi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88640"/>
            <a:ext cx="2414955" cy="2730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75388" cy="778098"/>
          </a:xfrm>
          <a:solidFill>
            <a:srgbClr val="65D7FF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Nejvýznamnější hydroxidy: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1438"/>
            <a:ext cx="5328592" cy="5256212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latin typeface="Arial" charset="0"/>
                <a:cs typeface="Arial" charset="0"/>
              </a:rPr>
              <a:t>hydroxid sodný</a:t>
            </a:r>
          </a:p>
          <a:p>
            <a:pPr eaLnBrk="1" hangingPunct="1"/>
            <a:r>
              <a:rPr lang="cs-CZ" sz="3600" b="1" dirty="0" smtClean="0">
                <a:latin typeface="Arial" charset="0"/>
                <a:cs typeface="Arial" charset="0"/>
              </a:rPr>
              <a:t>hydroxid draselný</a:t>
            </a:r>
          </a:p>
          <a:p>
            <a:pPr eaLnBrk="1" hangingPunct="1">
              <a:buFont typeface="Arial" charset="0"/>
              <a:buNone/>
            </a:pPr>
            <a:endParaRPr lang="cs-CZ" sz="3600" b="1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  <a:cs typeface="Arial" charset="0"/>
              </a:rPr>
              <a:t>-  bílé</a:t>
            </a:r>
            <a:r>
              <a:rPr lang="cs-CZ" dirty="0" smtClean="0">
                <a:latin typeface="Arial" charset="0"/>
                <a:cs typeface="Arial" charset="0"/>
              </a:rPr>
              <a:t>, pevné </a:t>
            </a:r>
            <a:r>
              <a:rPr lang="cs-CZ" dirty="0" smtClean="0">
                <a:latin typeface="Arial" charset="0"/>
                <a:cs typeface="Arial" charset="0"/>
              </a:rPr>
              <a:t>látky (pecičky),</a:t>
            </a:r>
            <a:endParaRPr lang="cs-CZ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  <a:cs typeface="Arial" charset="0"/>
              </a:rPr>
              <a:t>   rozpustné </a:t>
            </a:r>
            <a:r>
              <a:rPr lang="cs-CZ" dirty="0" smtClean="0">
                <a:latin typeface="Arial" charset="0"/>
                <a:cs typeface="Arial" charset="0"/>
              </a:rPr>
              <a:t>ve vodě (louhy</a:t>
            </a:r>
            <a:r>
              <a:rPr lang="cs-CZ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>
              <a:buFontTx/>
              <a:buChar char="-"/>
            </a:pPr>
            <a:r>
              <a:rPr lang="cs-CZ" dirty="0" smtClean="0">
                <a:latin typeface="Arial" charset="0"/>
                <a:cs typeface="Arial" charset="0"/>
              </a:rPr>
              <a:t>pohlcují vlhkost </a:t>
            </a:r>
          </a:p>
          <a:p>
            <a:pPr eaLnBrk="1" hangingPunct="1">
              <a:buNone/>
            </a:pPr>
            <a:r>
              <a:rPr lang="cs-CZ" dirty="0" smtClean="0">
                <a:latin typeface="Arial" charset="0"/>
                <a:cs typeface="Arial" charset="0"/>
              </a:rPr>
              <a:t> </a:t>
            </a:r>
            <a:r>
              <a:rPr lang="cs-CZ" dirty="0" smtClean="0">
                <a:latin typeface="Arial" charset="0"/>
                <a:cs typeface="Arial" charset="0"/>
              </a:rPr>
              <a:t>  ze vzduchu</a:t>
            </a:r>
            <a:endParaRPr lang="cs-CZ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sz="24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endParaRPr lang="cs-CZ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Šipka doprava 3"/>
          <p:cNvSpPr/>
          <p:nvPr/>
        </p:nvSpPr>
        <p:spPr>
          <a:xfrm rot="5400000">
            <a:off x="2123726" y="2924945"/>
            <a:ext cx="93610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102" name="Obrázek 6" descr="hydroxid sodný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7455" y="2420888"/>
            <a:ext cx="3358291" cy="417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79512" y="4869160"/>
            <a:ext cx="8640960" cy="1944216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h</a:t>
            </a:r>
            <a:r>
              <a:rPr lang="cs-CZ" b="1" dirty="0" smtClean="0">
                <a:latin typeface="Arial" charset="0"/>
                <a:cs typeface="Arial" charset="0"/>
              </a:rPr>
              <a:t>ydroxidy </a:t>
            </a:r>
            <a:r>
              <a:rPr lang="cs-CZ" b="1" dirty="0" err="1" smtClean="0">
                <a:latin typeface="Arial" charset="0"/>
                <a:cs typeface="Arial" charset="0"/>
              </a:rPr>
              <a:t>NaOH</a:t>
            </a:r>
            <a:r>
              <a:rPr lang="cs-CZ" b="1" dirty="0" smtClean="0">
                <a:latin typeface="Arial" charset="0"/>
                <a:cs typeface="Arial" charset="0"/>
              </a:rPr>
              <a:t> a KOH</a:t>
            </a:r>
          </a:p>
          <a:p>
            <a:pPr eaLnBrk="1" hangingPunct="1">
              <a:buNone/>
            </a:pPr>
            <a:r>
              <a:rPr lang="cs-CZ" b="1" dirty="0" smtClean="0">
                <a:latin typeface="Arial" charset="0"/>
                <a:cs typeface="Arial" charset="0"/>
              </a:rPr>
              <a:t> </a:t>
            </a:r>
            <a:r>
              <a:rPr lang="cs-CZ" b="1" dirty="0" smtClean="0">
                <a:latin typeface="Arial" charset="0"/>
                <a:cs typeface="Arial" charset="0"/>
              </a:rPr>
              <a:t> </a:t>
            </a:r>
            <a:r>
              <a:rPr lang="cs-CZ" b="1" dirty="0" smtClean="0">
                <a:latin typeface="Arial" charset="0"/>
                <a:cs typeface="Arial" charset="0"/>
              </a:rPr>
              <a:t> </a:t>
            </a:r>
            <a:r>
              <a:rPr lang="cs-CZ" dirty="0" smtClean="0">
                <a:latin typeface="Arial" charset="0"/>
                <a:cs typeface="Arial" charset="0"/>
              </a:rPr>
              <a:t>se používají k výrobě mýdel, papíru, </a:t>
            </a:r>
          </a:p>
          <a:p>
            <a:pPr eaLnBrk="1" hangingPunct="1">
              <a:buNone/>
            </a:pPr>
            <a:r>
              <a:rPr lang="cs-CZ" dirty="0" smtClean="0">
                <a:latin typeface="Arial" charset="0"/>
                <a:cs typeface="Arial" charset="0"/>
              </a:rPr>
              <a:t> </a:t>
            </a:r>
            <a:r>
              <a:rPr lang="cs-CZ" dirty="0" smtClean="0">
                <a:latin typeface="Arial" charset="0"/>
                <a:cs typeface="Arial" charset="0"/>
              </a:rPr>
              <a:t>  </a:t>
            </a:r>
            <a:r>
              <a:rPr lang="cs-CZ" dirty="0" smtClean="0">
                <a:latin typeface="Arial" charset="0"/>
                <a:cs typeface="Arial" charset="0"/>
              </a:rPr>
              <a:t>při zpracování kůží, k čištění vratných lahví</a:t>
            </a:r>
            <a:endParaRPr lang="cs-CZ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2" descr="http://www.hokr.cz/var/www/hokr.cz/files/image/Znacky-nebezpecnosti/GSH05_korozivni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656184" cy="1656184"/>
          </a:xfrm>
          <a:prstGeom prst="rect">
            <a:avLst/>
          </a:prstGeom>
          <a:noFill/>
        </p:spPr>
      </p:pic>
      <p:sp>
        <p:nvSpPr>
          <p:cNvPr id="6" name="Šipka dolů 5"/>
          <p:cNvSpPr/>
          <p:nvPr/>
        </p:nvSpPr>
        <p:spPr>
          <a:xfrm rot="16200000">
            <a:off x="611574" y="188629"/>
            <a:ext cx="576038" cy="100811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547664" y="404664"/>
            <a:ext cx="5966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Hydroxidy jsou silné žíraviny!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83568" y="1196752"/>
            <a:ext cx="75216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</a:rPr>
              <a:t>Pravidla bezpečné práce s hydroxidy: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rgbClr val="FF0000"/>
                </a:solidFill>
              </a:rPr>
              <a:t> pecičky nikdy nebereme do rukou</a:t>
            </a:r>
          </a:p>
          <a:p>
            <a:pPr>
              <a:buFontTx/>
              <a:buChar char="-"/>
            </a:pP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při potřísnění místo omýváme proudem vody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4016" y="1268760"/>
            <a:ext cx="53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!</a:t>
            </a:r>
            <a:endParaRPr lang="cs-CZ" sz="9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i.idnes.cz/09/042/gal/PIN2a710d_manufaktura_0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068960"/>
            <a:ext cx="3267300" cy="2088232"/>
          </a:xfrm>
          <a:prstGeom prst="rect">
            <a:avLst/>
          </a:prstGeom>
          <a:noFill/>
        </p:spPr>
      </p:pic>
      <p:pic>
        <p:nvPicPr>
          <p:cNvPr id="1028" name="Picture 4" descr="http://www.pracky.org/photo/mokre-mydl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212976"/>
            <a:ext cx="2671675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kittfort.cz/products/images/big/Hydroxid%20sodny%201k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348880"/>
            <a:ext cx="2736304" cy="4275476"/>
          </a:xfrm>
          <a:prstGeom prst="rect">
            <a:avLst/>
          </a:prstGeom>
          <a:noFill/>
        </p:spPr>
      </p:pic>
      <p:pic>
        <p:nvPicPr>
          <p:cNvPr id="31747" name="Picture 3" descr="C:\Users\marsik\Desktop\Nepojmenovaný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412776"/>
            <a:ext cx="1841500" cy="499110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779912" y="3501008"/>
            <a:ext cx="3168352" cy="3108543"/>
          </a:xfrm>
          <a:prstGeom prst="rect">
            <a:avLst/>
          </a:prstGeom>
          <a:solidFill>
            <a:srgbClr val="FFFF85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Hydroxid sodný</a:t>
            </a:r>
          </a:p>
          <a:p>
            <a:r>
              <a:rPr lang="cs-CZ" sz="2800" dirty="0"/>
              <a:t>n</a:t>
            </a:r>
            <a:r>
              <a:rPr lang="cs-CZ" sz="2800" dirty="0" smtClean="0"/>
              <a:t>ebo jeho roztok</a:t>
            </a:r>
          </a:p>
          <a:p>
            <a:r>
              <a:rPr lang="cs-CZ" sz="2800" dirty="0" smtClean="0"/>
              <a:t>je hlavní složkou</a:t>
            </a:r>
          </a:p>
          <a:p>
            <a:r>
              <a:rPr lang="cs-CZ" sz="2800" dirty="0" smtClean="0"/>
              <a:t>prostředků 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ro čištění odpadů a potrubí, např. Krtek</a:t>
            </a:r>
            <a:endParaRPr lang="cs-CZ" sz="2800" dirty="0"/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2771800" y="260648"/>
            <a:ext cx="5797847" cy="697260"/>
          </a:xfrm>
          <a:prstGeom prst="rect">
            <a:avLst/>
          </a:prstGeom>
          <a:solidFill>
            <a:srgbClr val="65D7FF"/>
          </a:solidFill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ea typeface="+mj-ea"/>
                <a:cs typeface="Arial" pitchFamily="34" charset="0"/>
              </a:rPr>
              <a:t>Hydroxid sodný </a:t>
            </a:r>
            <a:r>
              <a:rPr lang="cs-CZ" sz="3600" b="1" dirty="0" err="1" smtClean="0">
                <a:latin typeface="Arial" pitchFamily="34" charset="0"/>
                <a:ea typeface="+mj-ea"/>
                <a:cs typeface="Arial" pitchFamily="34" charset="0"/>
              </a:rPr>
              <a:t>NaOH</a:t>
            </a:r>
            <a:r>
              <a:rPr lang="cs-CZ" sz="3600" b="1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cs-CZ" sz="36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Obrázek 14" descr="mode lNaOH.jpg"/>
          <p:cNvPicPr>
            <a:picLocks noChangeAspect="1"/>
          </p:cNvPicPr>
          <p:nvPr/>
        </p:nvPicPr>
        <p:blipFill>
          <a:blip r:embed="rId4" cstate="print"/>
          <a:srcRect b="25951"/>
          <a:stretch>
            <a:fillRect/>
          </a:stretch>
        </p:blipFill>
        <p:spPr bwMode="auto">
          <a:xfrm>
            <a:off x="251520" y="548680"/>
            <a:ext cx="252390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://upload.wikimedia.org/wikipedia/commons/thumb/3/34/SodiumHydroxide.jpg/250px-SodiumHydroxid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1268760"/>
            <a:ext cx="2448272" cy="194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8820472" cy="4424908"/>
          </a:xfrm>
        </p:spPr>
        <p:txBody>
          <a:bodyPr/>
          <a:lstStyle/>
          <a:p>
            <a:pPr eaLnBrk="1" hangingPunct="1">
              <a:buNone/>
            </a:pPr>
            <a:r>
              <a:rPr lang="cs-CZ" sz="2800" dirty="0" smtClean="0">
                <a:latin typeface="Arial" charset="0"/>
                <a:cs typeface="Arial" charset="0"/>
              </a:rPr>
              <a:t>         vzniká reakcí oxidu vápenatého</a:t>
            </a:r>
          </a:p>
          <a:p>
            <a:pPr eaLnBrk="1" hangingPunct="1">
              <a:buNone/>
            </a:pPr>
            <a:r>
              <a:rPr lang="cs-CZ" sz="2800" dirty="0" smtClean="0">
                <a:latin typeface="Arial" charset="0"/>
                <a:cs typeface="Arial" charset="0"/>
              </a:rPr>
              <a:t> </a:t>
            </a:r>
            <a:r>
              <a:rPr lang="cs-CZ" sz="2800" dirty="0" smtClean="0">
                <a:latin typeface="Arial" charset="0"/>
                <a:cs typeface="Arial" charset="0"/>
              </a:rPr>
              <a:t>       </a:t>
            </a:r>
            <a:r>
              <a:rPr lang="cs-CZ" sz="2800" dirty="0" smtClean="0">
                <a:latin typeface="Arial" charset="0"/>
                <a:cs typeface="Arial" charset="0"/>
              </a:rPr>
              <a:t> s vodou (hašené vápno)</a:t>
            </a:r>
          </a:p>
          <a:p>
            <a:pPr eaLnBrk="1" hangingPunct="1">
              <a:buNone/>
            </a:pPr>
            <a:r>
              <a:rPr lang="cs-CZ" sz="2800" dirty="0" smtClean="0">
                <a:latin typeface="Arial" charset="0"/>
                <a:cs typeface="Arial" charset="0"/>
              </a:rPr>
              <a:t>         bílá, pevná látka, žíravina</a:t>
            </a:r>
          </a:p>
          <a:p>
            <a:pPr eaLnBrk="1" hangingPunct="1">
              <a:buNone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 eaLnBrk="1" hangingPunct="1">
              <a:buNone/>
            </a:pPr>
            <a:r>
              <a:rPr lang="cs-CZ" sz="2800" dirty="0" smtClean="0">
                <a:latin typeface="Arial" charset="0"/>
                <a:cs typeface="Arial" charset="0"/>
              </a:rPr>
              <a:t>         </a:t>
            </a:r>
            <a:r>
              <a:rPr lang="cs-CZ" sz="2800" b="1" dirty="0" smtClean="0">
                <a:solidFill>
                  <a:srgbClr val="0066CC"/>
                </a:solidFill>
                <a:latin typeface="Arial" charset="0"/>
                <a:cs typeface="Arial" charset="0"/>
              </a:rPr>
              <a:t>využití:</a:t>
            </a:r>
            <a:r>
              <a:rPr lang="cs-CZ" sz="2800" b="1" dirty="0" smtClean="0">
                <a:latin typeface="Arial" charset="0"/>
                <a:cs typeface="Arial" charset="0"/>
              </a:rPr>
              <a:t> </a:t>
            </a:r>
            <a:r>
              <a:rPr lang="cs-CZ" sz="2800" dirty="0" smtClean="0">
                <a:latin typeface="Arial" charset="0"/>
                <a:cs typeface="Arial" charset="0"/>
              </a:rPr>
              <a:t>ve stavebnictví se hašené vápno </a:t>
            </a:r>
          </a:p>
          <a:p>
            <a:pPr eaLnBrk="1" hangingPunct="1">
              <a:buNone/>
            </a:pPr>
            <a:r>
              <a:rPr lang="cs-CZ" sz="2800" dirty="0" smtClean="0">
                <a:latin typeface="Arial" charset="0"/>
                <a:cs typeface="Arial" charset="0"/>
              </a:rPr>
              <a:t> </a:t>
            </a:r>
            <a:r>
              <a:rPr lang="cs-CZ" sz="2800" dirty="0" smtClean="0">
                <a:latin typeface="Arial" charset="0"/>
                <a:cs typeface="Arial" charset="0"/>
              </a:rPr>
              <a:t>                      </a:t>
            </a:r>
            <a:r>
              <a:rPr lang="cs-CZ" sz="2800" dirty="0" smtClean="0">
                <a:latin typeface="Arial" charset="0"/>
                <a:cs typeface="Arial" charset="0"/>
              </a:rPr>
              <a:t>používá k přípravě malty, </a:t>
            </a:r>
          </a:p>
          <a:p>
            <a:pPr eaLnBrk="1" hangingPunct="1">
              <a:buNone/>
            </a:pPr>
            <a:r>
              <a:rPr lang="cs-CZ" sz="2800" dirty="0" smtClean="0">
                <a:latin typeface="Arial" charset="0"/>
                <a:cs typeface="Arial" charset="0"/>
              </a:rPr>
              <a:t> </a:t>
            </a:r>
            <a:r>
              <a:rPr lang="cs-CZ" sz="2800" dirty="0" smtClean="0">
                <a:latin typeface="Arial" charset="0"/>
                <a:cs typeface="Arial" charset="0"/>
              </a:rPr>
              <a:t>                      vápnění překyselené půdy,</a:t>
            </a:r>
          </a:p>
          <a:p>
            <a:pPr eaLnBrk="1" hangingPunct="1">
              <a:buNone/>
            </a:pPr>
            <a:r>
              <a:rPr lang="cs-CZ" sz="2800" dirty="0" smtClean="0">
                <a:latin typeface="Arial" charset="0"/>
                <a:cs typeface="Arial" charset="0"/>
              </a:rPr>
              <a:t> </a:t>
            </a:r>
            <a:r>
              <a:rPr lang="cs-CZ" sz="2800" dirty="0" smtClean="0">
                <a:latin typeface="Arial" charset="0"/>
                <a:cs typeface="Arial" charset="0"/>
              </a:rPr>
              <a:t>                      při výrobě cukru, bílení</a:t>
            </a:r>
          </a:p>
          <a:p>
            <a:pPr eaLnBrk="1" hangingPunct="1">
              <a:buNone/>
            </a:pPr>
            <a:r>
              <a:rPr lang="cs-CZ" sz="2800" dirty="0" smtClean="0">
                <a:latin typeface="Arial" charset="0"/>
                <a:cs typeface="Arial" charset="0"/>
              </a:rPr>
              <a:t> </a:t>
            </a:r>
            <a:r>
              <a:rPr lang="cs-CZ" sz="2800" dirty="0" smtClean="0">
                <a:latin typeface="Arial" charset="0"/>
                <a:cs typeface="Arial" charset="0"/>
              </a:rPr>
              <a:t>                   </a:t>
            </a:r>
            <a:r>
              <a:rPr lang="cs-CZ" sz="2800" dirty="0" smtClean="0">
                <a:latin typeface="Arial" charset="0"/>
                <a:cs typeface="Arial" charset="0"/>
              </a:rPr>
              <a:t>   stěn ve chlévech</a:t>
            </a:r>
            <a:endParaRPr lang="cs-CZ" sz="2800" dirty="0" smtClean="0">
              <a:latin typeface="Arial" charset="0"/>
              <a:cs typeface="Arial" charset="0"/>
            </a:endParaRPr>
          </a:p>
        </p:txBody>
      </p:sp>
      <p:sp>
        <p:nvSpPr>
          <p:cNvPr id="4" name="Šipka doprava 3"/>
          <p:cNvSpPr/>
          <p:nvPr/>
        </p:nvSpPr>
        <p:spPr>
          <a:xfrm flipV="1">
            <a:off x="251520" y="1412776"/>
            <a:ext cx="504825" cy="71438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395536" y="188640"/>
            <a:ext cx="6336704" cy="697260"/>
          </a:xfrm>
          <a:prstGeom prst="rect">
            <a:avLst/>
          </a:prstGeom>
          <a:solidFill>
            <a:srgbClr val="65D7FF"/>
          </a:solidFill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ea typeface="+mj-ea"/>
                <a:cs typeface="Arial" pitchFamily="34" charset="0"/>
              </a:rPr>
              <a:t>Hydroxid </a:t>
            </a:r>
            <a:r>
              <a:rPr lang="cs-CZ" sz="3600" b="1" dirty="0" smtClean="0">
                <a:latin typeface="Arial" pitchFamily="34" charset="0"/>
                <a:ea typeface="+mj-ea"/>
                <a:cs typeface="Arial" pitchFamily="34" charset="0"/>
              </a:rPr>
              <a:t>vápenatý Ca(OH)</a:t>
            </a:r>
            <a:r>
              <a:rPr lang="cs-CZ" sz="3600" b="1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cs-CZ" sz="3600" b="1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cs-CZ" sz="36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4" name="Picture 2" descr="http://upload.wikimedia.org/wikipedia/commons/thumb/6/6e/Calcium_hydroxide.jpg/250px-Calcium_hydrox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052736"/>
            <a:ext cx="2381250" cy="1885950"/>
          </a:xfrm>
          <a:prstGeom prst="rect">
            <a:avLst/>
          </a:prstGeom>
          <a:noFill/>
        </p:spPr>
      </p:pic>
      <p:sp>
        <p:nvSpPr>
          <p:cNvPr id="8" name="Šipka doprava 7"/>
          <p:cNvSpPr/>
          <p:nvPr/>
        </p:nvSpPr>
        <p:spPr>
          <a:xfrm flipV="1">
            <a:off x="251520" y="3212976"/>
            <a:ext cx="504825" cy="71438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3078" name="Picture 6" descr="http://www.profihornbach.cz/2010/velikost/index.php?img=shop/7093084_01_TS--350x.jpg"/>
          <p:cNvPicPr>
            <a:picLocks noChangeAspect="1" noChangeArrowheads="1"/>
          </p:cNvPicPr>
          <p:nvPr/>
        </p:nvPicPr>
        <p:blipFill>
          <a:blip r:embed="rId3" cstate="print"/>
          <a:srcRect l="18358" r="19438"/>
          <a:stretch>
            <a:fillRect/>
          </a:stretch>
        </p:blipFill>
        <p:spPr bwMode="auto">
          <a:xfrm>
            <a:off x="179512" y="3789040"/>
            <a:ext cx="1790093" cy="2877769"/>
          </a:xfrm>
          <a:prstGeom prst="rect">
            <a:avLst/>
          </a:prstGeom>
          <a:noFill/>
        </p:spPr>
      </p:pic>
      <p:pic>
        <p:nvPicPr>
          <p:cNvPr id="3080" name="Picture 8" descr="http://www.trademat.sk/domain/trademat/files/vapn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2318" y="4725144"/>
            <a:ext cx="2982169" cy="188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535863" cy="3840163"/>
          </a:xfrm>
        </p:spPr>
        <p:txBody>
          <a:bodyPr/>
          <a:lstStyle/>
          <a:p>
            <a:pPr eaLnBrk="1" hangingPunct="1"/>
            <a:r>
              <a:rPr lang="cs-CZ" sz="2800" dirty="0" smtClean="0">
                <a:latin typeface="Arial" charset="0"/>
                <a:cs typeface="Arial" charset="0"/>
              </a:rPr>
              <a:t>plyn, toxický, zapáchá, </a:t>
            </a:r>
            <a:r>
              <a:rPr lang="cs-CZ" sz="2800" dirty="0" smtClean="0">
                <a:latin typeface="Arial" charset="0"/>
                <a:cs typeface="Arial" charset="0"/>
              </a:rPr>
              <a:t>dráždí dýchací cesty</a:t>
            </a:r>
          </a:p>
          <a:p>
            <a:pPr eaLnBrk="1" hangingPunct="1"/>
            <a:r>
              <a:rPr lang="cs-CZ" sz="2800" dirty="0" smtClean="0">
                <a:latin typeface="Arial" charset="0"/>
                <a:cs typeface="Arial" charset="0"/>
              </a:rPr>
              <a:t>dobře </a:t>
            </a:r>
            <a:r>
              <a:rPr lang="cs-CZ" sz="2800" dirty="0" smtClean="0">
                <a:latin typeface="Arial" charset="0"/>
                <a:cs typeface="Arial" charset="0"/>
              </a:rPr>
              <a:t>se </a:t>
            </a:r>
            <a:r>
              <a:rPr lang="cs-CZ" sz="2800" dirty="0" smtClean="0">
                <a:latin typeface="Arial" charset="0"/>
                <a:cs typeface="Arial" charset="0"/>
              </a:rPr>
              <a:t>rozpouští ve vodě,</a:t>
            </a:r>
          </a:p>
          <a:p>
            <a:pPr eaLnBrk="1" hangingPunct="1">
              <a:buNone/>
            </a:pPr>
            <a:r>
              <a:rPr lang="cs-CZ" sz="2800" dirty="0" smtClean="0">
                <a:latin typeface="Arial" charset="0"/>
                <a:cs typeface="Arial" charset="0"/>
              </a:rPr>
              <a:t> </a:t>
            </a:r>
            <a:r>
              <a:rPr lang="cs-CZ" sz="2800" dirty="0" smtClean="0">
                <a:latin typeface="Arial" charset="0"/>
                <a:cs typeface="Arial" charset="0"/>
              </a:rPr>
              <a:t> </a:t>
            </a:r>
            <a:r>
              <a:rPr lang="cs-CZ" sz="2800" dirty="0" smtClean="0">
                <a:latin typeface="Arial" charset="0"/>
                <a:cs typeface="Arial" charset="0"/>
              </a:rPr>
              <a:t>  vzniká </a:t>
            </a:r>
            <a:r>
              <a:rPr lang="cs-CZ" sz="28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hydroxid amonný</a:t>
            </a:r>
            <a:r>
              <a:rPr lang="cs-CZ" sz="2800" dirty="0" smtClean="0">
                <a:latin typeface="Arial" charset="0"/>
                <a:cs typeface="Arial" charset="0"/>
              </a:rPr>
              <a:t> (žíravina)</a:t>
            </a:r>
          </a:p>
          <a:p>
            <a:pPr eaLnBrk="1" hangingPunct="1">
              <a:buFont typeface="Arial" charset="0"/>
              <a:buNone/>
            </a:pPr>
            <a:r>
              <a:rPr lang="cs-CZ" dirty="0" smtClean="0">
                <a:latin typeface="Arial" charset="0"/>
                <a:cs typeface="Arial" charset="0"/>
              </a:rPr>
              <a:t>				   </a:t>
            </a:r>
            <a:r>
              <a:rPr lang="cs-CZ" dirty="0" smtClean="0">
                <a:latin typeface="Arial" charset="0"/>
                <a:cs typeface="Arial" charset="0"/>
              </a:rPr>
              <a:t>      </a:t>
            </a:r>
            <a:r>
              <a:rPr lang="cs-CZ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NH</a:t>
            </a:r>
            <a:r>
              <a:rPr lang="cs-CZ" b="1" baseline="-250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4</a:t>
            </a:r>
            <a:r>
              <a:rPr lang="cs-CZ" dirty="0" smtClean="0">
                <a:latin typeface="Arial" charset="0"/>
                <a:cs typeface="Arial" charset="0"/>
              </a:rPr>
              <a:t> </a:t>
            </a:r>
            <a:r>
              <a:rPr lang="cs-CZ" b="1" dirty="0" smtClean="0">
                <a:latin typeface="Arial" charset="0"/>
                <a:cs typeface="Arial" charset="0"/>
              </a:rPr>
              <a:t>OH</a:t>
            </a:r>
            <a:endParaRPr lang="cs-CZ" b="1" baseline="-250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251520" y="476672"/>
            <a:ext cx="5797847" cy="697260"/>
          </a:xfrm>
          <a:prstGeom prst="rect">
            <a:avLst/>
          </a:prstGeom>
          <a:solidFill>
            <a:srgbClr val="65D7FF"/>
          </a:solidFill>
          <a:ln w="9525">
            <a:noFill/>
            <a:miter lim="800000"/>
            <a:headEnd/>
            <a:tailEnd/>
          </a:ln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ea typeface="+mj-ea"/>
                <a:cs typeface="Arial" pitchFamily="34" charset="0"/>
              </a:rPr>
              <a:t>Amoniak (čpavek) NH</a:t>
            </a:r>
            <a:r>
              <a:rPr lang="cs-CZ" sz="3600" b="1" baseline="-25000" dirty="0"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lang="cs-CZ" sz="3600" b="1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pic>
        <p:nvPicPr>
          <p:cNvPr id="3077" name="Picture 4" descr="http://t1.gstatic.com/images?q=tbn:ANd9GcRL3PaNPAM64KmUMrR1dJ3lkwrFAUjKItzhrd85TDZAmw2r4xC9kDi36csJ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132856"/>
            <a:ext cx="121186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http://files.chapterfortyfour.webnode.com/200000013-42db343d5a/ammonia-7058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56992"/>
            <a:ext cx="326916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http://upload.wikimedia.org/wikipedia/commons/0/05/Ammonia-3D-balls-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0"/>
            <a:ext cx="2088232" cy="1611735"/>
          </a:xfrm>
          <a:prstGeom prst="rect">
            <a:avLst/>
          </a:prstGeom>
          <a:noFill/>
        </p:spPr>
      </p:pic>
      <p:pic>
        <p:nvPicPr>
          <p:cNvPr id="6149" name="Picture 5" descr="http://www.elektrickevlacky.cz/images/BR3570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4797152"/>
            <a:ext cx="4608513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44016" y="260648"/>
            <a:ext cx="8892480" cy="618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cs-CZ" sz="2400" kern="0" dirty="0">
                <a:latin typeface="Arial" pitchFamily="34" charset="0"/>
                <a:cs typeface="Arial" pitchFamily="34" charset="0"/>
              </a:rPr>
              <a:t>Zdroje</a:t>
            </a:r>
            <a:r>
              <a:rPr lang="cs-CZ" sz="2400" kern="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cs-CZ" sz="1100" kern="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otevřená galerie office.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microsoft.com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600" dirty="0" smtClean="0"/>
              <a:t>http://commons.wikimedia.org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600" dirty="0" smtClean="0"/>
              <a:t>http://upload.wikimedia.org/wikipedia/commons/thumb/3/34/SodiumHydroxide.jpg/250px-SodiumHydroxide.jpg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600" dirty="0" smtClean="0"/>
              <a:t>http://edu.uhk.cz/titrace/img/f-2-5.jpg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600" dirty="0" smtClean="0"/>
              <a:t>http://www.</a:t>
            </a:r>
            <a:r>
              <a:rPr lang="cs-CZ" sz="1600" dirty="0" err="1" smtClean="0"/>
              <a:t>kittfort.cz</a:t>
            </a:r>
            <a:r>
              <a:rPr lang="cs-CZ" sz="1600" dirty="0" smtClean="0"/>
              <a:t>/</a:t>
            </a:r>
            <a:r>
              <a:rPr lang="cs-CZ" sz="1600" dirty="0" err="1" smtClean="0"/>
              <a:t>products</a:t>
            </a:r>
            <a:r>
              <a:rPr lang="cs-CZ" sz="1600" dirty="0" smtClean="0"/>
              <a:t>/</a:t>
            </a:r>
            <a:r>
              <a:rPr lang="cs-CZ" sz="1600" dirty="0" err="1" smtClean="0"/>
              <a:t>images</a:t>
            </a:r>
            <a:r>
              <a:rPr lang="cs-CZ" sz="1600" dirty="0" smtClean="0"/>
              <a:t>/</a:t>
            </a:r>
            <a:r>
              <a:rPr lang="cs-CZ" sz="1600" dirty="0" err="1" smtClean="0"/>
              <a:t>big</a:t>
            </a:r>
            <a:r>
              <a:rPr lang="cs-CZ" sz="1600" dirty="0" smtClean="0"/>
              <a:t>/Hydroxid%20sodny%201kg.jpg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600" dirty="0" smtClean="0"/>
              <a:t>http://www.</a:t>
            </a:r>
            <a:r>
              <a:rPr lang="cs-CZ" sz="1600" dirty="0" err="1" smtClean="0"/>
              <a:t>optys.cz</a:t>
            </a:r>
            <a:r>
              <a:rPr lang="cs-CZ" sz="1600" dirty="0" smtClean="0"/>
              <a:t>/data/foto/40/8020507040_l.</a:t>
            </a:r>
            <a:r>
              <a:rPr lang="cs-CZ" sz="1600" dirty="0" err="1" smtClean="0"/>
              <a:t>jpg</a:t>
            </a:r>
            <a:endParaRPr lang="cs-CZ" sz="1600" dirty="0" smtClean="0"/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600" dirty="0" smtClean="0"/>
              <a:t>http://</a:t>
            </a:r>
            <a:r>
              <a:rPr lang="cs-CZ" sz="1600" dirty="0" smtClean="0"/>
              <a:t>i.</a:t>
            </a:r>
            <a:r>
              <a:rPr lang="cs-CZ" sz="1600" dirty="0" err="1" smtClean="0"/>
              <a:t>idnes.cz</a:t>
            </a:r>
            <a:r>
              <a:rPr lang="cs-CZ" sz="1600" dirty="0" smtClean="0"/>
              <a:t>/09/042/</a:t>
            </a:r>
            <a:r>
              <a:rPr lang="cs-CZ" sz="1600" dirty="0" err="1" smtClean="0"/>
              <a:t>gal</a:t>
            </a:r>
            <a:r>
              <a:rPr lang="cs-CZ" sz="1600" dirty="0" smtClean="0"/>
              <a:t>/PIN2a710d_manufaktura_026.jpg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600" dirty="0" smtClean="0"/>
              <a:t>http://</a:t>
            </a:r>
            <a:r>
              <a:rPr lang="cs-CZ" sz="1600" dirty="0" smtClean="0"/>
              <a:t>www.pracky.</a:t>
            </a:r>
            <a:r>
              <a:rPr lang="cs-CZ" sz="1600" dirty="0" err="1" smtClean="0"/>
              <a:t>org</a:t>
            </a:r>
            <a:r>
              <a:rPr lang="cs-CZ" sz="1600" dirty="0" smtClean="0"/>
              <a:t>/</a:t>
            </a:r>
            <a:r>
              <a:rPr lang="cs-CZ" sz="1600" dirty="0" err="1" smtClean="0"/>
              <a:t>photo</a:t>
            </a:r>
            <a:r>
              <a:rPr lang="cs-CZ" sz="1600" dirty="0" smtClean="0"/>
              <a:t>/</a:t>
            </a:r>
            <a:r>
              <a:rPr lang="cs-CZ" sz="1600" dirty="0" err="1" smtClean="0"/>
              <a:t>mokre</a:t>
            </a:r>
            <a:r>
              <a:rPr lang="cs-CZ" sz="1600" dirty="0" smtClean="0"/>
              <a:t>-</a:t>
            </a:r>
            <a:r>
              <a:rPr lang="cs-CZ" sz="1600" dirty="0" err="1" smtClean="0"/>
              <a:t>mydlo.jpg</a:t>
            </a:r>
            <a:endParaRPr lang="cs-CZ" sz="1600" dirty="0" smtClean="0"/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600" dirty="0" smtClean="0"/>
              <a:t>http://</a:t>
            </a:r>
            <a:r>
              <a:rPr lang="cs-CZ" sz="1600" dirty="0" smtClean="0"/>
              <a:t>www.</a:t>
            </a:r>
            <a:r>
              <a:rPr lang="cs-CZ" sz="1600" dirty="0" err="1" smtClean="0"/>
              <a:t>mzslibstat.cz</a:t>
            </a:r>
            <a:r>
              <a:rPr lang="cs-CZ" sz="1600" dirty="0" smtClean="0"/>
              <a:t>/</a:t>
            </a:r>
            <a:r>
              <a:rPr lang="cs-CZ" sz="1600" dirty="0" err="1" smtClean="0"/>
              <a:t>sites</a:t>
            </a:r>
            <a:r>
              <a:rPr lang="cs-CZ" sz="1600" dirty="0" smtClean="0"/>
              <a:t>/default/</a:t>
            </a:r>
            <a:r>
              <a:rPr lang="cs-CZ" sz="1600" dirty="0" err="1" smtClean="0"/>
              <a:t>files</a:t>
            </a:r>
            <a:r>
              <a:rPr lang="cs-CZ" sz="1600" dirty="0" smtClean="0"/>
              <a:t>/</a:t>
            </a:r>
            <a:r>
              <a:rPr lang="cs-CZ" sz="1600" dirty="0" err="1" smtClean="0"/>
              <a:t>images</a:t>
            </a:r>
            <a:r>
              <a:rPr lang="cs-CZ" sz="1600" dirty="0" smtClean="0"/>
              <a:t>_1.jpg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600" dirty="0" smtClean="0"/>
              <a:t>http://</a:t>
            </a:r>
            <a:r>
              <a:rPr lang="cs-CZ" sz="1600" dirty="0" smtClean="0"/>
              <a:t>www.</a:t>
            </a:r>
            <a:r>
              <a:rPr lang="cs-CZ" sz="1600" dirty="0" err="1" smtClean="0"/>
              <a:t>zschemie.euweb.cz</a:t>
            </a:r>
            <a:r>
              <a:rPr lang="cs-CZ" sz="1600" dirty="0" smtClean="0"/>
              <a:t>/kyseliny/</a:t>
            </a:r>
            <a:r>
              <a:rPr lang="cs-CZ" sz="1600" dirty="0" err="1" smtClean="0"/>
              <a:t>naoh.jpg</a:t>
            </a:r>
            <a:endParaRPr lang="cs-CZ" sz="1600" dirty="0" smtClean="0"/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600" dirty="0" smtClean="0"/>
              <a:t>http://www.</a:t>
            </a:r>
            <a:r>
              <a:rPr lang="cs-CZ" sz="1600" dirty="0" err="1" smtClean="0"/>
              <a:t>profihornbach.cz</a:t>
            </a:r>
            <a:r>
              <a:rPr lang="cs-CZ" sz="1600" dirty="0" smtClean="0"/>
              <a:t>/2010/velikost/index.</a:t>
            </a:r>
            <a:r>
              <a:rPr lang="cs-CZ" sz="1600" dirty="0" err="1" smtClean="0"/>
              <a:t>php</a:t>
            </a:r>
            <a:r>
              <a:rPr lang="cs-CZ" sz="1600" dirty="0" smtClean="0"/>
              <a:t>?</a:t>
            </a:r>
            <a:r>
              <a:rPr lang="cs-CZ" sz="1600" dirty="0" err="1" smtClean="0"/>
              <a:t>img</a:t>
            </a:r>
            <a:r>
              <a:rPr lang="cs-CZ" sz="1600" dirty="0" smtClean="0"/>
              <a:t>=</a:t>
            </a:r>
            <a:r>
              <a:rPr lang="cs-CZ" sz="1600" dirty="0" err="1" smtClean="0"/>
              <a:t>shop</a:t>
            </a:r>
            <a:r>
              <a:rPr lang="cs-CZ" sz="1600" dirty="0" smtClean="0"/>
              <a:t>/7093084_01_TS--</a:t>
            </a:r>
            <a:r>
              <a:rPr lang="cs-CZ" sz="1600" dirty="0" smtClean="0"/>
              <a:t>350x.jpg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600" dirty="0" smtClean="0"/>
              <a:t>http://</a:t>
            </a:r>
            <a:r>
              <a:rPr lang="cs-CZ" sz="1600" dirty="0" smtClean="0"/>
              <a:t>www.</a:t>
            </a:r>
            <a:r>
              <a:rPr lang="cs-CZ" sz="1600" dirty="0" err="1" smtClean="0"/>
              <a:t>trademat.sk</a:t>
            </a:r>
            <a:r>
              <a:rPr lang="cs-CZ" sz="1600" dirty="0" smtClean="0"/>
              <a:t>/</a:t>
            </a:r>
            <a:r>
              <a:rPr lang="cs-CZ" sz="1600" dirty="0" err="1" smtClean="0"/>
              <a:t>domain</a:t>
            </a:r>
            <a:r>
              <a:rPr lang="cs-CZ" sz="1600" dirty="0" smtClean="0"/>
              <a:t>/</a:t>
            </a:r>
            <a:r>
              <a:rPr lang="cs-CZ" sz="1600" dirty="0" err="1" smtClean="0"/>
              <a:t>trademat</a:t>
            </a:r>
            <a:r>
              <a:rPr lang="cs-CZ" sz="1600" dirty="0" smtClean="0"/>
              <a:t>/</a:t>
            </a:r>
            <a:r>
              <a:rPr lang="cs-CZ" sz="1600" dirty="0" err="1" smtClean="0"/>
              <a:t>files</a:t>
            </a:r>
            <a:r>
              <a:rPr lang="cs-CZ" sz="1600" dirty="0" smtClean="0"/>
              <a:t>/</a:t>
            </a:r>
            <a:r>
              <a:rPr lang="cs-CZ" sz="1600" dirty="0" err="1" smtClean="0"/>
              <a:t>vapno.gif</a:t>
            </a:r>
            <a:endParaRPr lang="cs-CZ" sz="1600" dirty="0" smtClean="0"/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600" dirty="0" smtClean="0"/>
              <a:t>http://</a:t>
            </a:r>
            <a:r>
              <a:rPr lang="cs-CZ" sz="1600" dirty="0" smtClean="0"/>
              <a:t>t1.gstatic.com/</a:t>
            </a:r>
            <a:r>
              <a:rPr lang="cs-CZ" sz="1600" dirty="0" err="1" smtClean="0"/>
              <a:t>images</a:t>
            </a:r>
            <a:r>
              <a:rPr lang="cs-CZ" sz="1600" dirty="0" smtClean="0"/>
              <a:t>?q=</a:t>
            </a:r>
            <a:r>
              <a:rPr lang="cs-CZ" sz="1600" dirty="0" err="1" smtClean="0"/>
              <a:t>tbn</a:t>
            </a:r>
            <a:r>
              <a:rPr lang="cs-CZ" sz="1600" dirty="0" smtClean="0"/>
              <a:t>:ANd9GcRL3PaNPAM64KmUMrR1dJ3lkwrFAUjKItzhrd85TDZAmw2r4xC9kDi36csJ-A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600" dirty="0" smtClean="0"/>
              <a:t>http://</a:t>
            </a:r>
            <a:r>
              <a:rPr lang="cs-CZ" sz="1600" dirty="0" smtClean="0"/>
              <a:t>files.chapterfortyfour.webnode.com/200000013-42db343d5a/ammonia-705810.jpg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600" dirty="0" smtClean="0"/>
              <a:t>http://</a:t>
            </a:r>
            <a:r>
              <a:rPr lang="cs-CZ" sz="1600" dirty="0" smtClean="0"/>
              <a:t>www.</a:t>
            </a:r>
            <a:r>
              <a:rPr lang="cs-CZ" sz="1600" dirty="0" err="1" smtClean="0"/>
              <a:t>elektrickevlacky.cz</a:t>
            </a:r>
            <a:r>
              <a:rPr lang="cs-CZ" sz="1600" dirty="0" smtClean="0"/>
              <a:t>/</a:t>
            </a:r>
            <a:r>
              <a:rPr lang="cs-CZ" sz="1600" dirty="0" err="1" smtClean="0"/>
              <a:t>images</a:t>
            </a:r>
            <a:r>
              <a:rPr lang="cs-CZ" sz="1600" dirty="0" smtClean="0"/>
              <a:t>/BR357000.jpg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1600" dirty="0" smtClean="0"/>
              <a:t>http://</a:t>
            </a:r>
            <a:r>
              <a:rPr lang="cs-CZ" sz="1600" dirty="0" smtClean="0"/>
              <a:t>www.green-planet-</a:t>
            </a:r>
            <a:r>
              <a:rPr lang="cs-CZ" sz="1600" dirty="0" err="1" smtClean="0"/>
              <a:t>solar</a:t>
            </a:r>
            <a:r>
              <a:rPr lang="cs-CZ" sz="1600" dirty="0" smtClean="0"/>
              <a:t>-</a:t>
            </a:r>
            <a:r>
              <a:rPr lang="cs-CZ" sz="1600" dirty="0" err="1" smtClean="0"/>
              <a:t>energy.com</a:t>
            </a:r>
            <a:r>
              <a:rPr lang="cs-CZ" sz="1600" dirty="0" smtClean="0"/>
              <a:t>/</a:t>
            </a:r>
            <a:r>
              <a:rPr lang="cs-CZ" sz="1600" dirty="0" err="1" smtClean="0"/>
              <a:t>images</a:t>
            </a:r>
            <a:r>
              <a:rPr lang="cs-CZ" sz="1600" dirty="0" smtClean="0"/>
              <a:t>/</a:t>
            </a:r>
            <a:r>
              <a:rPr lang="cs-CZ" sz="1600" dirty="0" err="1" smtClean="0"/>
              <a:t>sodium</a:t>
            </a:r>
            <a:r>
              <a:rPr lang="cs-CZ" sz="1600" dirty="0" smtClean="0"/>
              <a:t>-hydroxide.</a:t>
            </a:r>
            <a:r>
              <a:rPr lang="cs-CZ" sz="1600" dirty="0" err="1" smtClean="0"/>
              <a:t>gif</a:t>
            </a:r>
            <a:endParaRPr lang="cs-CZ" sz="1600" dirty="0" smtClean="0"/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267</Words>
  <Application>Microsoft Office PowerPoint</Application>
  <PresentationFormat>Předvádění na obrazovce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HYDROXIDY</vt:lpstr>
      <vt:lpstr>Nejvýznamnější hydroxidy: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HYDROXIDY</dc:title>
  <dc:creator>marsik</dc:creator>
  <cp:lastModifiedBy>marsik</cp:lastModifiedBy>
  <cp:revision>26</cp:revision>
  <dcterms:created xsi:type="dcterms:W3CDTF">2010-10-12T21:06:51Z</dcterms:created>
  <dcterms:modified xsi:type="dcterms:W3CDTF">2013-09-08T21:27:23Z</dcterms:modified>
</cp:coreProperties>
</file>