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59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FFFF"/>
    <a:srgbClr val="000000"/>
    <a:srgbClr val="B0089C"/>
    <a:srgbClr val="CD09B6"/>
    <a:srgbClr val="058146"/>
    <a:srgbClr val="0000FF"/>
    <a:srgbClr val="E76FAB"/>
    <a:srgbClr val="A91607"/>
    <a:srgbClr val="FCA2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25.8.2013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25.8.2013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764704"/>
            <a:ext cx="3888432" cy="237626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26000">
                <a:srgbClr val="C4D6EB"/>
              </a:gs>
              <a:gs pos="100000">
                <a:srgbClr val="FFEBFA"/>
              </a:gs>
            </a:gsLst>
            <a:lin ang="7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A91607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PRAKTICKY</a:t>
            </a:r>
            <a:r>
              <a:rPr kumimoji="0" lang="cs-CZ" sz="4400" b="1" i="0" u="none" strike="noStrike" kern="0" cap="none" spc="0" normalizeH="0" noProof="0" dirty="0" smtClean="0">
                <a:ln>
                  <a:noFill/>
                </a:ln>
                <a:solidFill>
                  <a:srgbClr val="A91607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VÝZNAMNÉ OXIDY</a:t>
            </a:r>
            <a:endParaRPr kumimoji="0" lang="cs-CZ" sz="4400" b="1" i="0" u="none" strike="noStrike" kern="0" cap="none" spc="0" normalizeH="0" baseline="0" noProof="0" dirty="0" smtClean="0">
              <a:ln>
                <a:noFill/>
              </a:ln>
              <a:solidFill>
                <a:srgbClr val="A91607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6" name="Picture 2" descr="E:\Ch projekt\8 -nebezpečné látky - test HOTPOT\logo bar.jpg"/>
          <p:cNvPicPr>
            <a:picLocks noChangeAspect="1" noChangeArrowheads="1"/>
          </p:cNvPicPr>
          <p:nvPr/>
        </p:nvPicPr>
        <p:blipFill>
          <a:blip r:embed="rId2" cstate="print"/>
          <a:srcRect t="12239"/>
          <a:stretch>
            <a:fillRect/>
          </a:stretch>
        </p:blipFill>
        <p:spPr bwMode="auto">
          <a:xfrm>
            <a:off x="4355976" y="404664"/>
            <a:ext cx="4595762" cy="90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marsik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3418" y="2204864"/>
            <a:ext cx="4217990" cy="4392488"/>
          </a:xfrm>
          <a:prstGeom prst="rect">
            <a:avLst/>
          </a:prstGeom>
          <a:noFill/>
        </p:spPr>
      </p:pic>
      <p:pic>
        <p:nvPicPr>
          <p:cNvPr id="17410" name="Picture 2" descr="http://www.zlaty-sperk.cz/_files/_fck/clanky/barevne-safiry.jpg"/>
          <p:cNvPicPr>
            <a:picLocks noChangeAspect="1" noChangeArrowheads="1"/>
          </p:cNvPicPr>
          <p:nvPr/>
        </p:nvPicPr>
        <p:blipFill>
          <a:blip r:embed="rId4" cstate="print"/>
          <a:srcRect t="6299" b="11339"/>
          <a:stretch>
            <a:fillRect/>
          </a:stretch>
        </p:blipFill>
        <p:spPr bwMode="auto">
          <a:xfrm>
            <a:off x="971600" y="3861048"/>
            <a:ext cx="2857500" cy="2353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5301208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Výskyt: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vyrábí se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ve vápenkách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pálením vápence v pecích za vysoké teploty     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CaCO</a:t>
            </a:r>
            <a:r>
              <a:rPr lang="cs-CZ" sz="28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cs-CZ" sz="2800" b="1" dirty="0" err="1" smtClean="0">
                <a:latin typeface="Arial" pitchFamily="34" charset="0"/>
                <a:cs typeface="Arial" pitchFamily="34" charset="0"/>
              </a:rPr>
              <a:t>CaO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 +  CO</a:t>
            </a:r>
            <a:r>
              <a:rPr lang="cs-CZ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cs-CZ" sz="2800" b="1" dirty="0" smtClean="0">
              <a:solidFill>
                <a:srgbClr val="A91607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Vlastnosti: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je to bílá pevná látka, silná žíravina,                leptá pokožku</a:t>
            </a:r>
            <a:endParaRPr lang="cs-CZ" sz="2800" b="1" dirty="0" smtClean="0">
              <a:solidFill>
                <a:srgbClr val="A91607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Využití: </a:t>
            </a:r>
            <a:r>
              <a:rPr lang="cs-CZ" sz="3000" dirty="0" smtClean="0">
                <a:latin typeface="Arial" pitchFamily="34" charset="0"/>
                <a:cs typeface="Arial" pitchFamily="34" charset="0"/>
              </a:rPr>
              <a:t>používá se jako </a:t>
            </a:r>
            <a:r>
              <a:rPr lang="cs-CZ" sz="3000" b="1" dirty="0" smtClean="0">
                <a:latin typeface="Arial" pitchFamily="34" charset="0"/>
                <a:cs typeface="Arial" pitchFamily="34" charset="0"/>
              </a:rPr>
              <a:t>pálené vápno </a:t>
            </a:r>
            <a:r>
              <a:rPr lang="cs-CZ" sz="3000" dirty="0" smtClean="0">
                <a:latin typeface="Arial" pitchFamily="34" charset="0"/>
                <a:cs typeface="Arial" pitchFamily="34" charset="0"/>
              </a:rPr>
              <a:t>ve stavebnictví, je součástí cementu,                   jeho reakcí s vodou vzniká hašené vápno,     které má dezinfekční účinky – bílení, v zemědělství odstraňuje překyselenost půdy</a:t>
            </a:r>
            <a:endParaRPr lang="cs-CZ" sz="3000" b="1" dirty="0" smtClean="0">
              <a:solidFill>
                <a:srgbClr val="A9160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9552" y="332656"/>
            <a:ext cx="4176464" cy="72008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26000">
                <a:srgbClr val="C4D6EB"/>
              </a:gs>
              <a:gs pos="100000">
                <a:srgbClr val="FFEBFA"/>
              </a:gs>
            </a:gsLst>
            <a:lin ang="7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kern="0" dirty="0" smtClean="0">
                <a:solidFill>
                  <a:srgbClr val="A91607"/>
                </a:solidFill>
                <a:latin typeface="Arial" charset="0"/>
                <a:ea typeface="+mj-ea"/>
                <a:cs typeface="+mj-cs"/>
              </a:rPr>
              <a:t>Oxid vápenatý</a:t>
            </a:r>
            <a:endParaRPr kumimoji="0" lang="cs-CZ" sz="4400" b="1" i="0" u="none" strike="noStrike" kern="0" cap="none" spc="0" normalizeH="0" baseline="0" noProof="0" dirty="0" smtClean="0">
              <a:ln>
                <a:noFill/>
              </a:ln>
              <a:solidFill>
                <a:srgbClr val="A91607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cxnSp>
        <p:nvCxnSpPr>
          <p:cNvPr id="7" name="Přímá spojovací šipka 6"/>
          <p:cNvCxnSpPr/>
          <p:nvPr/>
        </p:nvCxnSpPr>
        <p:spPr>
          <a:xfrm>
            <a:off x="1907704" y="2708920"/>
            <a:ext cx="64807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 descr="C:\Users\marsik\Desktop\obrázky na ppt\MH9002174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60648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mw2.google.com/mw-panoramio/photos/small/508566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2484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://www.mujplan.cz/data/images/big/IMG_93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861048"/>
            <a:ext cx="3168352" cy="2376264"/>
          </a:xfrm>
          <a:prstGeom prst="rect">
            <a:avLst/>
          </a:prstGeom>
          <a:noFill/>
        </p:spPr>
      </p:pic>
      <p:pic>
        <p:nvPicPr>
          <p:cNvPr id="24580" name="Picture 4" descr="http://www.mujplan.cz/data/images/big/IMG_93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861048"/>
            <a:ext cx="3168352" cy="2376264"/>
          </a:xfrm>
          <a:prstGeom prst="rect">
            <a:avLst/>
          </a:prstGeom>
          <a:noFill/>
        </p:spPr>
      </p:pic>
      <p:sp>
        <p:nvSpPr>
          <p:cNvPr id="7" name="Šipka doprava 6"/>
          <p:cNvSpPr/>
          <p:nvPr/>
        </p:nvSpPr>
        <p:spPr>
          <a:xfrm>
            <a:off x="4211960" y="5085184"/>
            <a:ext cx="72008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582" name="Picture 6" descr="http://85.118.131.85/aaa/produkty/233030/2012-04-05-10-56-02-c39f833d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3574" y="260648"/>
            <a:ext cx="3360374" cy="2520280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6372200" y="2996952"/>
            <a:ext cx="121219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vápenec</a:t>
            </a:r>
            <a:endParaRPr lang="cs-CZ" sz="2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868144" y="6309320"/>
            <a:ext cx="1896673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hašené vápno</a:t>
            </a:r>
            <a:endParaRPr lang="cs-CZ" sz="2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331640" y="6309320"/>
            <a:ext cx="182453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pálené vápno</a:t>
            </a:r>
            <a:endParaRPr lang="cs-CZ" sz="2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248472"/>
          </a:xfrm>
        </p:spPr>
        <p:txBody>
          <a:bodyPr>
            <a:normAutofit lnSpcReduction="10000"/>
          </a:bodyPr>
          <a:lstStyle/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Výskyt: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je hlavní součástí                        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křemenného písku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žuly a pískovce,                             vyskytuje se v přírodě jako nerost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křemen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         jeho odrůdy jsou známé jako drahé kameny  </a:t>
            </a:r>
            <a:r>
              <a:rPr lang="cs-CZ" sz="2800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(křišťál, ametyst, růženín)</a:t>
            </a:r>
            <a:endParaRPr lang="cs-CZ" sz="2800" b="1" dirty="0" smtClean="0">
              <a:solidFill>
                <a:srgbClr val="A91607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Vlastnosti: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je to pevná látka, velmi stálá, těžko tavitelná, odolná vůči působení kyselin</a:t>
            </a:r>
            <a:endParaRPr lang="cs-CZ" sz="2800" b="1" dirty="0" smtClean="0">
              <a:solidFill>
                <a:srgbClr val="A91607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Využití: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používá se k 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výrobě skla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                          ve stavebnictví jako písek do malty                     nebo betonu</a:t>
            </a:r>
            <a:endParaRPr lang="cs-CZ" sz="2800" b="1" dirty="0" smtClean="0">
              <a:solidFill>
                <a:srgbClr val="A9160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332656"/>
            <a:ext cx="4320480" cy="72008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26000">
                <a:srgbClr val="C4D6EB"/>
              </a:gs>
              <a:gs pos="100000">
                <a:srgbClr val="FFEBFA"/>
              </a:gs>
            </a:gsLst>
            <a:lin ang="7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kern="0" dirty="0" smtClean="0">
                <a:solidFill>
                  <a:srgbClr val="A91607"/>
                </a:solidFill>
                <a:latin typeface="Arial" charset="0"/>
                <a:ea typeface="+mj-ea"/>
                <a:cs typeface="+mj-cs"/>
              </a:rPr>
              <a:t>Oxid křemičitý</a:t>
            </a:r>
            <a:endParaRPr kumimoji="0" lang="cs-CZ" sz="4400" b="1" i="0" u="none" strike="noStrike" kern="0" cap="none" spc="0" normalizeH="0" baseline="0" noProof="0" dirty="0" smtClean="0">
              <a:ln>
                <a:noFill/>
              </a:ln>
              <a:solidFill>
                <a:srgbClr val="A91607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3074" name="Picture 2" descr="http://www.tyden.cz/obrazek/201103/4d6e508e92fcb/crop-59168-4d6e56472dd97-lopata.jpg"/>
          <p:cNvPicPr>
            <a:picLocks noChangeAspect="1" noChangeArrowheads="1"/>
          </p:cNvPicPr>
          <p:nvPr/>
        </p:nvPicPr>
        <p:blipFill>
          <a:blip r:embed="rId2" cstate="print"/>
          <a:srcRect l="11339" r="11339"/>
          <a:stretch>
            <a:fillRect/>
          </a:stretch>
        </p:blipFill>
        <p:spPr bwMode="auto">
          <a:xfrm>
            <a:off x="4788024" y="188640"/>
            <a:ext cx="2376264" cy="1475130"/>
          </a:xfrm>
          <a:prstGeom prst="rect">
            <a:avLst/>
          </a:prstGeom>
          <a:noFill/>
        </p:spPr>
      </p:pic>
      <p:pic>
        <p:nvPicPr>
          <p:cNvPr id="3076" name="Picture 4" descr="http://oko.yin.cz/14/pisek-zdrojem-energie/pisek-na-pousti-saha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373216"/>
            <a:ext cx="2250836" cy="1440160"/>
          </a:xfrm>
          <a:prstGeom prst="rect">
            <a:avLst/>
          </a:prstGeom>
          <a:noFill/>
        </p:spPr>
      </p:pic>
      <p:pic>
        <p:nvPicPr>
          <p:cNvPr id="6" name="Picture 17" descr="http://upload.wikimedia.org/wikipedia/commons/thumb/a/a3/Hot_Shop.jpg/220px-Hot_Sh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509120"/>
            <a:ext cx="273133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marsik\Desktop\krem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692696"/>
            <a:ext cx="1937792" cy="1744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nefertitis.cz/images/product/176/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284984"/>
            <a:ext cx="3447364" cy="2952328"/>
          </a:xfrm>
          <a:prstGeom prst="rect">
            <a:avLst/>
          </a:prstGeom>
          <a:noFill/>
        </p:spPr>
      </p:pic>
      <p:pic>
        <p:nvPicPr>
          <p:cNvPr id="5" name="Picture 2" descr="http://www.stoplusjednicka.cz/sites/default/files/clanky/2013/05/kris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4268"/>
            <a:ext cx="3528392" cy="2698668"/>
          </a:xfrm>
          <a:prstGeom prst="rect">
            <a:avLst/>
          </a:prstGeom>
          <a:noFill/>
        </p:spPr>
      </p:pic>
      <p:pic>
        <p:nvPicPr>
          <p:cNvPr id="26628" name="Picture 4" descr="http://www.antik-sy.com/prodej/sklo/sklencryst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60648"/>
            <a:ext cx="3168352" cy="2376265"/>
          </a:xfrm>
          <a:prstGeom prst="rect">
            <a:avLst/>
          </a:prstGeom>
          <a:noFill/>
        </p:spPr>
      </p:pic>
      <p:pic>
        <p:nvPicPr>
          <p:cNvPr id="26630" name="Picture 6" descr="http://jlswbs.files.wordpress.com/2008/01/amet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429000"/>
            <a:ext cx="3456384" cy="275711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1691680" y="2956882"/>
            <a:ext cx="1008112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křišťál</a:t>
            </a:r>
            <a:endParaRPr lang="cs-CZ" sz="2000" b="1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835696" y="6309320"/>
            <a:ext cx="1224136" cy="400110"/>
          </a:xfrm>
          <a:prstGeom prst="rect">
            <a:avLst/>
          </a:prstGeom>
          <a:solidFill>
            <a:srgbClr val="E76FAB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ametyst</a:t>
            </a:r>
            <a:endParaRPr lang="cs-CZ" sz="2000" b="1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372200" y="6309320"/>
            <a:ext cx="1152128" cy="400110"/>
          </a:xfrm>
          <a:prstGeom prst="rect">
            <a:avLst/>
          </a:prstGeom>
          <a:solidFill>
            <a:srgbClr val="FC96C2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růženín</a:t>
            </a:r>
            <a:endParaRPr lang="cs-CZ" sz="2000" b="1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300192" y="2708920"/>
            <a:ext cx="2088232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křišťálové sklo</a:t>
            </a:r>
            <a:endParaRPr lang="cs-CZ" sz="2000" b="1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733256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Výskyt: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je součástí horniny                               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bauxit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v přírodě se vyskytuje                                jako tvrdý nerost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korund,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jeho odrůdou je </a:t>
            </a:r>
            <a:r>
              <a:rPr lang="cs-CZ" sz="2800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smirek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     a drahé kameny </a:t>
            </a:r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safír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 rubín </a:t>
            </a:r>
          </a:p>
          <a:p>
            <a:pPr>
              <a:buNone/>
            </a:pPr>
            <a:endParaRPr lang="cs-CZ" sz="2800" b="1" dirty="0" smtClean="0">
              <a:solidFill>
                <a:srgbClr val="A91607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b="1" dirty="0" smtClean="0">
              <a:solidFill>
                <a:srgbClr val="A91607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Vlastnosti: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je to bílá, velmi tvrdá a pevná látka</a:t>
            </a:r>
            <a:endParaRPr lang="cs-CZ" sz="2800" b="1" dirty="0" smtClean="0">
              <a:solidFill>
                <a:srgbClr val="A91607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Využití: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je meziproduktem při výrobě hliníku z bauxitu, drahé kameny se používají                                   ve šperkařství, smirek má využití                             jako brusný materiál</a:t>
            </a:r>
            <a:endParaRPr lang="cs-CZ" sz="2800" b="1" dirty="0" smtClean="0">
              <a:solidFill>
                <a:srgbClr val="A9160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9552" y="260648"/>
            <a:ext cx="3528392" cy="72008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26000">
                <a:srgbClr val="C4D6EB"/>
              </a:gs>
              <a:gs pos="100000">
                <a:srgbClr val="FFEBFA"/>
              </a:gs>
            </a:gsLst>
            <a:lin ang="7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kern="0" dirty="0" smtClean="0">
                <a:solidFill>
                  <a:srgbClr val="A91607"/>
                </a:solidFill>
                <a:latin typeface="Arial" charset="0"/>
                <a:ea typeface="+mj-ea"/>
                <a:cs typeface="+mj-cs"/>
              </a:rPr>
              <a:t>Oxid hlinitý</a:t>
            </a:r>
            <a:endParaRPr kumimoji="0" lang="cs-CZ" sz="4400" b="1" i="0" u="none" strike="noStrike" kern="0" cap="none" spc="0" normalizeH="0" baseline="0" noProof="0" dirty="0" smtClean="0">
              <a:ln>
                <a:noFill/>
              </a:ln>
              <a:solidFill>
                <a:srgbClr val="A91607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27650" name="Picture 2" descr="http://ust.fme.vutbr.cz/obrabeni/opory-save/Dokoncovaci_a_nekonvencni_metody_obrabeni/Abrazivni%20metody/Brouseni/Obrazky/054-rezaci.jpg"/>
          <p:cNvPicPr>
            <a:picLocks noChangeAspect="1" noChangeArrowheads="1"/>
          </p:cNvPicPr>
          <p:nvPr/>
        </p:nvPicPr>
        <p:blipFill>
          <a:blip r:embed="rId2" cstate="print"/>
          <a:srcRect b="9028"/>
          <a:stretch>
            <a:fillRect/>
          </a:stretch>
        </p:blipFill>
        <p:spPr bwMode="auto">
          <a:xfrm>
            <a:off x="6660232" y="5013176"/>
            <a:ext cx="2319171" cy="1656184"/>
          </a:xfrm>
          <a:prstGeom prst="rect">
            <a:avLst/>
          </a:prstGeom>
          <a:noFill/>
        </p:spPr>
      </p:pic>
      <p:pic>
        <p:nvPicPr>
          <p:cNvPr id="27652" name="Picture 4" descr="http://files.knihomilka.webnode.cz/200000061-ed211ee1ae/korund.jpg"/>
          <p:cNvPicPr>
            <a:picLocks noChangeAspect="1" noChangeArrowheads="1"/>
          </p:cNvPicPr>
          <p:nvPr/>
        </p:nvPicPr>
        <p:blipFill>
          <a:blip r:embed="rId3" cstate="print"/>
          <a:srcRect r="32232"/>
          <a:stretch>
            <a:fillRect/>
          </a:stretch>
        </p:blipFill>
        <p:spPr bwMode="auto">
          <a:xfrm>
            <a:off x="4431182" y="2864963"/>
            <a:ext cx="4389290" cy="1140101"/>
          </a:xfrm>
          <a:prstGeom prst="rect">
            <a:avLst/>
          </a:prstGeom>
          <a:noFill/>
        </p:spPr>
      </p:pic>
      <p:grpSp>
        <p:nvGrpSpPr>
          <p:cNvPr id="11" name="Skupina 10"/>
          <p:cNvGrpSpPr/>
          <p:nvPr/>
        </p:nvGrpSpPr>
        <p:grpSpPr>
          <a:xfrm>
            <a:off x="5868144" y="116632"/>
            <a:ext cx="2555775" cy="1916832"/>
            <a:chOff x="5652120" y="116632"/>
            <a:chExt cx="2555775" cy="1916832"/>
          </a:xfrm>
        </p:grpSpPr>
        <p:pic>
          <p:nvPicPr>
            <p:cNvPr id="27654" name="Picture 6" descr="http://www.mineralium.com/Media/Shop/rua-03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52120" y="116632"/>
              <a:ext cx="2555775" cy="1916832"/>
            </a:xfrm>
            <a:prstGeom prst="rect">
              <a:avLst/>
            </a:prstGeom>
            <a:noFill/>
          </p:spPr>
        </p:pic>
        <p:sp>
          <p:nvSpPr>
            <p:cNvPr id="10" name="TextovéPole 9"/>
            <p:cNvSpPr txBox="1"/>
            <p:nvPr/>
          </p:nvSpPr>
          <p:spPr>
            <a:xfrm>
              <a:off x="5709457" y="116632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korund</a:t>
              </a:r>
              <a:endParaRPr lang="cs-CZ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400600"/>
          </a:xfrm>
          <a:gradFill flip="none" rotWithShape="1">
            <a:gsLst>
              <a:gs pos="21000">
                <a:srgbClr val="A91607">
                  <a:alpha val="54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1"/>
            <a:tileRect/>
          </a:gradFill>
        </p:spPr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Ve stavebnictví je velmi důležitý oxid …….., nazývaný též …… vápno. Reaguje s vodou na …… vápno, které smícháním s …….., ……. a ……. vytvoří …..... 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Oxid ……… se používá k výrobě skla 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  a jeho odrůdy k výrobě ……. . Jsou to tyto drahé kameny: ……., ……., ……. 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Oxid hlinitý se v přírodě vyskytuje jako nerost ….…, mezi drahé kameny patří jeho odrůdy,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  modrý ..…..  a červený ……. 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3528" y="188640"/>
            <a:ext cx="6048672" cy="64807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26000">
                <a:srgbClr val="C4D6EB"/>
              </a:gs>
              <a:gs pos="100000">
                <a:srgbClr val="FFEBFA"/>
              </a:gs>
            </a:gsLst>
            <a:lin ang="7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Test na závěr – doplň text:</a:t>
            </a:r>
            <a:endParaRPr kumimoji="0" lang="cs-CZ" sz="3600" b="1" i="0" u="none" strike="noStrike" kern="0" cap="none" spc="0" normalizeH="0" baseline="0" noProof="0" dirty="0" smtClean="0">
              <a:ln>
                <a:noFill/>
              </a:ln>
              <a:solidFill>
                <a:srgbClr val="A91607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184576"/>
          </a:xfrm>
          <a:gradFill flip="none" rotWithShape="1">
            <a:gsLst>
              <a:gs pos="21000">
                <a:srgbClr val="A91607">
                  <a:alpha val="54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1"/>
            <a:tileRect/>
          </a:gradFill>
        </p:spPr>
        <p:txBody>
          <a:bodyPr>
            <a:normAutofit/>
          </a:bodyPr>
          <a:lstStyle/>
          <a:p>
            <a:r>
              <a:rPr lang="cs-CZ" sz="3100" dirty="0" smtClean="0">
                <a:latin typeface="Arial" pitchFamily="34" charset="0"/>
                <a:cs typeface="Arial" pitchFamily="34" charset="0"/>
              </a:rPr>
              <a:t>Ve stavebnictví je velmi důležitý oxid                 , nazývaný též              vápno. Reaguje s vodou na               vápno, které smícháním s               ,               </a:t>
            </a:r>
          </a:p>
          <a:p>
            <a:pPr>
              <a:spcBef>
                <a:spcPts val="0"/>
              </a:spcBef>
              <a:buNone/>
            </a:pPr>
            <a:r>
              <a:rPr lang="cs-CZ" sz="3100" dirty="0" smtClean="0">
                <a:latin typeface="Arial" pitchFamily="34" charset="0"/>
                <a:cs typeface="Arial" pitchFamily="34" charset="0"/>
              </a:rPr>
              <a:t>                 a                     vytvoří           .</a:t>
            </a:r>
          </a:p>
          <a:p>
            <a:r>
              <a:rPr lang="cs-CZ" sz="3100" dirty="0" smtClean="0">
                <a:latin typeface="Arial" pitchFamily="34" charset="0"/>
                <a:cs typeface="Arial" pitchFamily="34" charset="0"/>
              </a:rPr>
              <a:t>Oxid                   se používá k výrobě skla </a:t>
            </a:r>
          </a:p>
          <a:p>
            <a:pPr>
              <a:spcBef>
                <a:spcPts val="0"/>
              </a:spcBef>
              <a:buNone/>
            </a:pPr>
            <a:r>
              <a:rPr lang="cs-CZ" sz="3100" dirty="0" smtClean="0">
                <a:latin typeface="Arial" pitchFamily="34" charset="0"/>
                <a:cs typeface="Arial" pitchFamily="34" charset="0"/>
              </a:rPr>
              <a:t>   a jeho odrůdy k výrobě              . Jsou to tyto   drahé kameny:              ,                ,              .</a:t>
            </a:r>
          </a:p>
          <a:p>
            <a:r>
              <a:rPr lang="cs-CZ" sz="3100" dirty="0" smtClean="0">
                <a:latin typeface="Arial" pitchFamily="34" charset="0"/>
                <a:cs typeface="Arial" pitchFamily="34" charset="0"/>
              </a:rPr>
              <a:t>Oxid hlinitý se v přírodě vyskytuje jako nerost   </a:t>
            </a:r>
            <a:r>
              <a:rPr lang="cs-CZ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>
              <a:spcBef>
                <a:spcPts val="0"/>
              </a:spcBef>
              <a:buNone/>
            </a:pPr>
            <a:r>
              <a:rPr lang="cs-CZ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cs-CZ" sz="3100" dirty="0" smtClean="0">
                <a:latin typeface="Arial" pitchFamily="34" charset="0"/>
                <a:cs typeface="Arial" pitchFamily="34" charset="0"/>
              </a:rPr>
              <a:t>, mezi drahé kameny patří jeho odrůdy,</a:t>
            </a:r>
          </a:p>
          <a:p>
            <a:pPr>
              <a:spcBef>
                <a:spcPts val="0"/>
              </a:spcBef>
              <a:buNone/>
            </a:pPr>
            <a:r>
              <a:rPr lang="cs-CZ" sz="3100" dirty="0" smtClean="0">
                <a:latin typeface="Arial" pitchFamily="34" charset="0"/>
                <a:cs typeface="Arial" pitchFamily="34" charset="0"/>
              </a:rPr>
              <a:t>   modrý          a červený            .</a:t>
            </a:r>
            <a:endParaRPr lang="cs-CZ" sz="3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3528" y="188640"/>
            <a:ext cx="6048672" cy="64807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26000">
                <a:srgbClr val="C4D6EB"/>
              </a:gs>
              <a:gs pos="100000">
                <a:srgbClr val="FFEBFA"/>
              </a:gs>
            </a:gsLst>
            <a:lin ang="7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Test na závěr – řešení:</a:t>
            </a:r>
            <a:endParaRPr kumimoji="0" lang="cs-CZ" sz="3600" b="1" i="0" u="none" strike="noStrike" kern="0" cap="none" spc="0" normalizeH="0" baseline="0" noProof="0" dirty="0" smtClean="0">
              <a:ln>
                <a:noFill/>
              </a:ln>
              <a:solidFill>
                <a:srgbClr val="A91607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948264" y="1052736"/>
            <a:ext cx="190789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vápenatý</a:t>
            </a:r>
            <a:endParaRPr lang="cs-CZ" sz="3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499992" y="5517232"/>
            <a:ext cx="117692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rubín</a:t>
            </a:r>
            <a:endParaRPr lang="cs-CZ" sz="3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619672" y="5523909"/>
            <a:ext cx="102624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1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safír</a:t>
            </a:r>
            <a:endParaRPr lang="cs-CZ" sz="31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67544" y="5013176"/>
            <a:ext cx="152958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korund</a:t>
            </a:r>
            <a:endParaRPr lang="cs-CZ" sz="3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660232" y="4011741"/>
            <a:ext cx="159691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100" b="1" dirty="0" smtClean="0">
                <a:solidFill>
                  <a:srgbClr val="FF6699"/>
                </a:solidFill>
                <a:latin typeface="Arial" pitchFamily="34" charset="0"/>
                <a:cs typeface="Arial" pitchFamily="34" charset="0"/>
              </a:rPr>
              <a:t>růženín</a:t>
            </a:r>
            <a:endParaRPr lang="cs-CZ" sz="3100" b="1" dirty="0">
              <a:solidFill>
                <a:srgbClr val="FF66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788024" y="4005064"/>
            <a:ext cx="168988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100" b="1" dirty="0" smtClean="0">
                <a:solidFill>
                  <a:srgbClr val="B0089C"/>
                </a:solidFill>
                <a:latin typeface="Arial" pitchFamily="34" charset="0"/>
                <a:cs typeface="Arial" pitchFamily="34" charset="0"/>
              </a:rPr>
              <a:t>ametyst</a:t>
            </a:r>
            <a:endParaRPr lang="cs-CZ" sz="3100" b="1" dirty="0">
              <a:solidFill>
                <a:srgbClr val="B008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275856" y="4011741"/>
            <a:ext cx="141577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1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křišťál</a:t>
            </a:r>
            <a:endParaRPr lang="cs-CZ" sz="31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403648" y="3075637"/>
            <a:ext cx="193354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křemičitý</a:t>
            </a:r>
            <a:endParaRPr lang="cs-CZ" sz="3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644008" y="3501008"/>
            <a:ext cx="148790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šperků</a:t>
            </a:r>
            <a:endParaRPr lang="cs-CZ" sz="3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724128" y="2492896"/>
            <a:ext cx="124585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maltu</a:t>
            </a:r>
            <a:endParaRPr lang="cs-CZ" sz="3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339752" y="2492896"/>
            <a:ext cx="215315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cementem</a:t>
            </a:r>
            <a:endParaRPr lang="cs-CZ" sz="3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67544" y="2492896"/>
            <a:ext cx="155523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pískem</a:t>
            </a:r>
            <a:endParaRPr lang="cs-CZ" sz="3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7236296" y="1988840"/>
            <a:ext cx="137409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vodou</a:t>
            </a:r>
            <a:endParaRPr lang="cs-CZ" sz="3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043608" y="1988840"/>
            <a:ext cx="1553630" cy="57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hašené</a:t>
            </a:r>
            <a:endParaRPr lang="cs-CZ" sz="3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915816" y="1484784"/>
            <a:ext cx="144302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pálené</a:t>
            </a:r>
            <a:endParaRPr lang="cs-CZ" sz="3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07504" y="105382"/>
            <a:ext cx="903649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cs-CZ" sz="2000" kern="0" dirty="0">
                <a:latin typeface="Arial" pitchFamily="34" charset="0"/>
                <a:cs typeface="Arial" pitchFamily="34" charset="0"/>
              </a:rPr>
              <a:t>Zdroje: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http://21stoleti.cz/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wp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uploads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/co22-486x348.jpg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http://www.zlaty-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sperk.cz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/_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files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/_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fck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clanky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barevne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safiry.jpg</a:t>
            </a: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://www.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kratkicz.cz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/_obchody/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svet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-krbu.shop5.cz/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prilohy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/7_3.jpg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http://21stoleti.cz/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wp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uploads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/co22-486x348.jpg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toplaza.com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adpics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/5/4b106c506da0ecf07e5031179.jpg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national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geographic.cz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wp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uploads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articles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/thumb1_42924_4416_smoking0.jpg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http://ucebnice3.enviregion.cz/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userFiles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/zdroj26.png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fireangel.cz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priznaky.jpg</a:t>
            </a: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tyden.cz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obrazek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/201109/4e79d458a80fb/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crop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-122636-smog1.jpg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http://img.mf.cz/300/158/2-profimedia_0006847733.jpg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profimedia.cz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/fotografie/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tezba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-siry-s-kovovou-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tyci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profimedia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-0075832369.jpg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http://www.komenskeho66.cz/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materialy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/chemie/WEB-CHEMIE8/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obrazky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kyselydest.jpg</a:t>
            </a: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http://mw2.google.com/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mw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panoramio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photos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small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/50856682.jpg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mujplan.cz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/postupy/stavba-a-dum/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bileni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vapnem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nadoba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-s-vodou/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http://www.antik-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sy.com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/prodej/sklo/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sklencrystal.jpg</a:t>
            </a: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http://jlswbs.files.wordpress.com/2008/01/amet02.jpg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tyden.cz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obrazek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/201103/4d6e508e92fcb/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crop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-59168-4d6e56472dd97-lopata.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http://oko.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yin.cz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/14/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pisek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-zdrojem-energie/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pisek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-na-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pousti</a:t>
            </a:r>
            <a:r>
              <a:rPr lang="cs-CZ" sz="1500" dirty="0" smtClean="0">
                <a:latin typeface="Arial" pitchFamily="34" charset="0"/>
                <a:cs typeface="Arial" pitchFamily="34" charset="0"/>
              </a:rPr>
              <a:t>-sahara.</a:t>
            </a:r>
            <a:r>
              <a:rPr lang="cs-CZ" sz="15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5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http://ust.fme.vutbr.cz/obrabeni/opory-save/Dokoncovaci_a_nekonvencni_metody_obrabeni/Abrazivni%20metody/Brouseni/Obrazky/054-rezaci.jpg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http://upload.wikimedia.org/wikipedia/commons/thumb/a/a3/Hot_Shop.jpg/220px-Hot_Shop.jpg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500" dirty="0" smtClean="0">
                <a:latin typeface="Arial" pitchFamily="34" charset="0"/>
                <a:cs typeface="Arial" pitchFamily="34" charset="0"/>
              </a:rPr>
              <a:t>http://files.knihomilka.webnode.cz/200000061-ed211ee1ae/korund.jpg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3528" y="188640"/>
            <a:ext cx="2016224" cy="72008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26000">
                <a:srgbClr val="C4D6EB"/>
              </a:gs>
              <a:gs pos="100000">
                <a:srgbClr val="FFEBFA"/>
              </a:gs>
            </a:gsLst>
            <a:lin ang="7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kern="0" dirty="0" smtClean="0">
                <a:solidFill>
                  <a:srgbClr val="A91607"/>
                </a:solidFill>
                <a:latin typeface="Arial" charset="0"/>
                <a:ea typeface="+mj-ea"/>
                <a:cs typeface="+mj-cs"/>
              </a:rPr>
              <a:t>Hoření</a:t>
            </a:r>
            <a:endParaRPr kumimoji="0" lang="cs-CZ" sz="4400" b="1" i="0" u="none" strike="noStrike" kern="0" cap="none" spc="0" normalizeH="0" baseline="0" noProof="0" dirty="0" smtClean="0">
              <a:ln>
                <a:noFill/>
              </a:ln>
              <a:solidFill>
                <a:srgbClr val="A91607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1944216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Hoření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je chemická reakce,                                  kterou člověk využívá jako zdroj tepla a světla.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Při hoření dochází ke slučování prvků s kyslíkem a vznikají </a:t>
            </a:r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OXIDY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C:\Users\marsik\Desktop\Obráz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6632"/>
            <a:ext cx="3456384" cy="1428379"/>
          </a:xfrm>
          <a:prstGeom prst="rect">
            <a:avLst/>
          </a:prstGeom>
          <a:noFill/>
        </p:spPr>
      </p:pic>
      <p:sp>
        <p:nvSpPr>
          <p:cNvPr id="13" name="Zástupný symbol pro obsah 8"/>
          <p:cNvSpPr txBox="1">
            <a:spLocks/>
          </p:cNvSpPr>
          <p:nvPr/>
        </p:nvSpPr>
        <p:spPr>
          <a:xfrm>
            <a:off x="179512" y="4653136"/>
            <a:ext cx="8964488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je podmíněna tím, že se na jejich povrchu vytvoří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souvislá vrstvička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l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átek (oxidů)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která chrání kov            proti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korozi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Oxid hlinitý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se tvoří na hliníku,            na zinku </a:t>
            </a:r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oxid zinečnatý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a na olovu </a:t>
            </a:r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oxid olovnatý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95536" y="3717032"/>
            <a:ext cx="8064896" cy="72008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26000">
                <a:srgbClr val="C4D6EB"/>
              </a:gs>
              <a:gs pos="100000">
                <a:srgbClr val="FFEBFA"/>
              </a:gs>
            </a:gsLst>
            <a:lin ang="7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kern="0" dirty="0" smtClean="0">
                <a:solidFill>
                  <a:srgbClr val="A91607"/>
                </a:solidFill>
                <a:latin typeface="Arial" charset="0"/>
                <a:ea typeface="+mj-ea"/>
                <a:cs typeface="+mj-cs"/>
              </a:rPr>
              <a:t>Stálost kovů na vzduchu</a:t>
            </a:r>
            <a:endParaRPr kumimoji="0" lang="cs-CZ" sz="4400" b="1" i="0" u="none" strike="noStrike" kern="0" cap="none" spc="0" normalizeH="0" baseline="0" noProof="0" dirty="0" smtClean="0">
              <a:ln>
                <a:noFill/>
              </a:ln>
              <a:solidFill>
                <a:srgbClr val="A91607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923928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Výskyt: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je obsažen ve vzduchu,                    uvolňuje se při dýchání, vzniká 			          při dokonalém spalování paliv, při kvašení,…</a:t>
            </a:r>
            <a:endParaRPr lang="cs-CZ" sz="2800" b="1" dirty="0" smtClean="0">
              <a:solidFill>
                <a:srgbClr val="A91607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Vlastnosti: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je to bezbarvý, nehořlavý, pro člověka nedýchatelný plyn, těžší než vzduch</a:t>
            </a:r>
            <a:endParaRPr lang="cs-CZ" sz="2800" b="1" dirty="0" smtClean="0">
              <a:solidFill>
                <a:srgbClr val="A91607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Využití: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používá se k výrobě sycených nápojů      (soda, limonády),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pevný CO</a:t>
            </a:r>
            <a:r>
              <a:rPr lang="cs-CZ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suchý led                má využití při chlazení potravin</a:t>
            </a:r>
            <a:endParaRPr lang="cs-CZ" sz="2800" b="1" dirty="0" smtClean="0">
              <a:solidFill>
                <a:srgbClr val="A91607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Zvýšené množství oxidu uhličitého                       v ovzduší způsobuje „skleníkový efekt“.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9552" y="476672"/>
            <a:ext cx="3600400" cy="72008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26000">
                <a:srgbClr val="C4D6EB"/>
              </a:gs>
              <a:gs pos="100000">
                <a:srgbClr val="FFEBFA"/>
              </a:gs>
            </a:gsLst>
            <a:lin ang="7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kern="0" dirty="0" smtClean="0">
                <a:solidFill>
                  <a:srgbClr val="A91607"/>
                </a:solidFill>
                <a:latin typeface="Arial" charset="0"/>
                <a:ea typeface="+mj-ea"/>
                <a:cs typeface="+mj-cs"/>
              </a:rPr>
              <a:t>Oxid uhličitý</a:t>
            </a:r>
            <a:endParaRPr kumimoji="0" lang="cs-CZ" sz="4400" b="1" i="0" u="none" strike="noStrike" kern="0" cap="none" spc="0" normalizeH="0" baseline="0" noProof="0" dirty="0" smtClean="0">
              <a:ln>
                <a:noFill/>
              </a:ln>
              <a:solidFill>
                <a:srgbClr val="A91607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16386" name="Picture 2" descr="http://21stoleti.cz/wp-content/uploads/co22-486x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8640"/>
            <a:ext cx="2671745" cy="1913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national-geographic.cz/wp-content/uploads/articles/thumb1_42924_4416_smokin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903962"/>
            <a:ext cx="5111130" cy="2909414"/>
          </a:xfrm>
          <a:prstGeom prst="rect">
            <a:avLst/>
          </a:prstGeom>
          <a:noFill/>
        </p:spPr>
      </p:pic>
      <p:pic>
        <p:nvPicPr>
          <p:cNvPr id="17410" name="Picture 2" descr="http://www.toplaza.com/adpics/5/4b106c506da0ecf07e5031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624"/>
            <a:ext cx="6537793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cebnice3.enviregion.cz/userFiles/zdroj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00808"/>
            <a:ext cx="8677472" cy="4375248"/>
          </a:xfrm>
        </p:spPr>
        <p:txBody>
          <a:bodyPr>
            <a:normAutofit lnSpcReduction="10000"/>
          </a:bodyPr>
          <a:lstStyle/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Výskyt: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je obsažen                                                 ve svítiplynu, v kouřových plynech,                       vzniká při nedokonalém spalování paliv,       hlavním zdrojem jsou však spalovací motory            </a:t>
            </a:r>
            <a:r>
              <a:rPr lang="cs-CZ" sz="2800" dirty="0" smtClean="0"/>
              <a:t>  </a:t>
            </a:r>
            <a:endParaRPr lang="cs-CZ" sz="2800" b="1" dirty="0" smtClean="0">
              <a:solidFill>
                <a:srgbClr val="A91607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Vlastnosti: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je to bezbarvý,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prudce jedovatý plyn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bez zápachu</a:t>
            </a:r>
            <a:endParaRPr lang="cs-CZ" sz="2800" b="1" dirty="0" smtClean="0">
              <a:solidFill>
                <a:srgbClr val="A91607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Využití: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je složkou paliv vyráběných z uhlí</a:t>
            </a:r>
            <a:endParaRPr lang="cs-CZ" sz="2800" b="1" dirty="0" smtClean="0">
              <a:solidFill>
                <a:srgbClr val="A91607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Při vdechnutí se CO váže na hemoglobin snadněji než kyslík a tím dochází                         k nedostatečnému zásobování buněk kyslíkem.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9552" y="476672"/>
            <a:ext cx="3960440" cy="72008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26000">
                <a:srgbClr val="C4D6EB"/>
              </a:gs>
              <a:gs pos="100000">
                <a:srgbClr val="FFEBFA"/>
              </a:gs>
            </a:gsLst>
            <a:lin ang="7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kern="0" dirty="0" smtClean="0">
                <a:solidFill>
                  <a:srgbClr val="A91607"/>
                </a:solidFill>
                <a:latin typeface="Arial" charset="0"/>
                <a:ea typeface="+mj-ea"/>
                <a:cs typeface="+mj-cs"/>
              </a:rPr>
              <a:t>Oxid uhelnatý</a:t>
            </a:r>
            <a:endParaRPr kumimoji="0" lang="cs-CZ" sz="4400" b="1" i="0" u="none" strike="noStrike" kern="0" cap="none" spc="0" normalizeH="0" baseline="0" noProof="0" dirty="0" smtClean="0">
              <a:ln>
                <a:noFill/>
              </a:ln>
              <a:solidFill>
                <a:srgbClr val="A91607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20482" name="Picture 2" descr="http://www.tyden.cz/obrazek/201109/4e79d458a80fb/crop-122636-smo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8640"/>
            <a:ext cx="3563888" cy="1710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fireangel.cz/images/prizna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76672"/>
            <a:ext cx="8892479" cy="4039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204864"/>
            <a:ext cx="8784976" cy="4392488"/>
          </a:xfrm>
        </p:spPr>
        <p:txBody>
          <a:bodyPr>
            <a:normAutofit lnSpcReduction="10000"/>
          </a:bodyPr>
          <a:lstStyle/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Výskyt: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vzniká při spalování síry,                           do ovzduší se dostává při spalování                   méně kvalitního uhlí</a:t>
            </a:r>
            <a:endParaRPr lang="cs-CZ" sz="2800" b="1" dirty="0" smtClean="0">
              <a:solidFill>
                <a:srgbClr val="A91607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Vlastnosti: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je to bezbarvý, nehořlavý plyn,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jedovatý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se štiplavým zápachem</a:t>
            </a:r>
            <a:endParaRPr lang="cs-CZ" sz="2800" b="1" dirty="0" smtClean="0">
              <a:solidFill>
                <a:srgbClr val="A91607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Využití: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používá se k dezinfekci sudů, sklepů, k výrobě kyseliny sírové a celulózy</a:t>
            </a:r>
            <a:endParaRPr lang="cs-CZ" sz="2800" b="1" dirty="0" smtClean="0">
              <a:solidFill>
                <a:srgbClr val="A91607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b="1" dirty="0" smtClean="0">
                <a:solidFill>
                  <a:srgbClr val="A91607"/>
                </a:solidFill>
                <a:latin typeface="Arial" pitchFamily="34" charset="0"/>
                <a:cs typeface="Arial" pitchFamily="34" charset="0"/>
              </a:rPr>
              <a:t>Oxid siřičitý je velmi škodlivý pro rostliny,         spolu s oxidy dusíku je hlavní příčinou vzniku kyselých dešťů.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27584" y="692696"/>
            <a:ext cx="3528392" cy="72008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26000">
                <a:srgbClr val="C4D6EB"/>
              </a:gs>
              <a:gs pos="100000">
                <a:srgbClr val="FFEBFA"/>
              </a:gs>
            </a:gsLst>
            <a:lin ang="7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kern="0" dirty="0" smtClean="0">
                <a:solidFill>
                  <a:srgbClr val="A91607"/>
                </a:solidFill>
                <a:latin typeface="Arial" charset="0"/>
                <a:ea typeface="+mj-ea"/>
                <a:cs typeface="+mj-cs"/>
              </a:rPr>
              <a:t>Oxid siřičitý</a:t>
            </a:r>
            <a:endParaRPr kumimoji="0" lang="cs-CZ" sz="4400" b="1" i="0" u="none" strike="noStrike" kern="0" cap="none" spc="0" normalizeH="0" baseline="0" noProof="0" dirty="0" smtClean="0">
              <a:ln>
                <a:noFill/>
              </a:ln>
              <a:solidFill>
                <a:srgbClr val="A91607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5" name="Picture 2" descr="http://img.mf.cz/300/158/2-profimedia_00068477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6632"/>
            <a:ext cx="3312368" cy="1966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profimedia.cz/fotografie/tezba-siry-s-kovovou-tyci/profimedia-0075832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643448"/>
            <a:ext cx="4583832" cy="3051113"/>
          </a:xfrm>
          <a:prstGeom prst="rect">
            <a:avLst/>
          </a:prstGeom>
          <a:noFill/>
        </p:spPr>
      </p:pic>
      <p:pic>
        <p:nvPicPr>
          <p:cNvPr id="21510" name="Picture 6" descr="http://www.komenskeho66.cz/materialy/chemie/WEB-CHEMIE8/obrazky/kyselyd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39"/>
            <a:ext cx="5472608" cy="3222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431</Words>
  <Application>Microsoft Office PowerPoint</Application>
  <PresentationFormat>Předvádění na obrazovce (4:3)</PresentationFormat>
  <Paragraphs>94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marsik</dc:creator>
  <cp:lastModifiedBy>marsik</cp:lastModifiedBy>
  <cp:revision>46</cp:revision>
  <dcterms:created xsi:type="dcterms:W3CDTF">2013-07-27T21:04:58Z</dcterms:created>
  <dcterms:modified xsi:type="dcterms:W3CDTF">2013-08-25T13:39:42Z</dcterms:modified>
</cp:coreProperties>
</file>