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8" r:id="rId3"/>
    <p:sldId id="274" r:id="rId4"/>
    <p:sldId id="259" r:id="rId5"/>
    <p:sldId id="266" r:id="rId6"/>
    <p:sldId id="275" r:id="rId7"/>
    <p:sldId id="276" r:id="rId8"/>
    <p:sldId id="277" r:id="rId9"/>
    <p:sldId id="271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0000"/>
    <a:srgbClr val="F6A766"/>
    <a:srgbClr val="FFDE75"/>
    <a:srgbClr val="000000"/>
    <a:srgbClr val="FFCE33"/>
    <a:srgbClr val="0033CC"/>
    <a:srgbClr val="CBE5FF"/>
    <a:srgbClr val="6600FF"/>
    <a:srgbClr val="FFFF5D"/>
    <a:srgbClr val="FFFF9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9420" autoAdjust="0"/>
  </p:normalViewPr>
  <p:slideViewPr>
    <p:cSldViewPr>
      <p:cViewPr varScale="1">
        <p:scale>
          <a:sx n="91" d="100"/>
          <a:sy n="91" d="100"/>
        </p:scale>
        <p:origin x="-7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D2151-0D8C-4368-9B3A-23BDABE136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CDBBD-1062-4B74-A936-8F2F2F2E1A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D39BC-0C62-4B9B-95E7-915FCDA836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20D68-C981-4265-BC41-8B6569BBC0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7B781-3A17-43F1-BA7D-8FF2834F09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A82C6-AA93-46A5-8CAC-65E5D60FF4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CCDAA-C99A-4ABC-9FA8-7464FEA168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1E43B-1344-4AE8-82E8-48AC6C0C56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264DA-B5EB-468B-90AD-1C6A919224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C358E-3527-473F-9586-4C678261AA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533BD-E3BF-4111-A774-A210ECD9F4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FF4AD-0B85-4774-B97C-5D12AB06A5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7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0E31E48-B3B4-4D9A-8C43-9B9EE319FB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://upload.wikimedia.org/wikipedia/commons/a/a8/Acetone-2D-flat.png" TargetMode="External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Ch projekt\8 -nebezpečné látky - test HOTPOT\logo bar.jpg"/>
          <p:cNvPicPr>
            <a:picLocks noChangeAspect="1" noChangeArrowheads="1"/>
          </p:cNvPicPr>
          <p:nvPr/>
        </p:nvPicPr>
        <p:blipFill>
          <a:blip r:embed="rId2" cstate="print"/>
          <a:srcRect t="12239"/>
          <a:stretch>
            <a:fillRect/>
          </a:stretch>
        </p:blipFill>
        <p:spPr bwMode="auto">
          <a:xfrm>
            <a:off x="179512" y="5768496"/>
            <a:ext cx="4739778" cy="93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323528" y="404664"/>
            <a:ext cx="5616624" cy="1800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33CC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800" b="1" dirty="0" smtClean="0">
                <a:solidFill>
                  <a:srgbClr val="E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KARBONYLOVÉ SLOUČENINY</a:t>
            </a:r>
            <a:endParaRPr kumimoji="0" lang="cs-CZ" sz="4800" b="1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1979712" y="2492896"/>
            <a:ext cx="6912768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ALDEHYDY A KETONY</a:t>
            </a:r>
            <a:endParaRPr kumimoji="0" lang="cs-CZ" sz="48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6" name="Picture 2" descr="http://cs.swewe.com/upimage/c2/32/c2327c0078929551486c402d36c5bb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60648"/>
            <a:ext cx="2092306" cy="2016224"/>
          </a:xfrm>
          <a:prstGeom prst="rect">
            <a:avLst/>
          </a:prstGeom>
          <a:noFill/>
        </p:spPr>
      </p:pic>
      <p:pic>
        <p:nvPicPr>
          <p:cNvPr id="1028" name="Picture 4" descr="http://www.studiumchemie.cz/databaze_pokusu/img/Brady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825044"/>
            <a:ext cx="3672408" cy="2754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604448" cy="838200"/>
          </a:xfrm>
          <a:solidFill>
            <a:srgbClr val="FFDE75"/>
          </a:solidFill>
          <a:ln>
            <a:solidFill>
              <a:srgbClr val="C00000"/>
            </a:solidFill>
          </a:ln>
        </p:spPr>
        <p:txBody>
          <a:bodyPr/>
          <a:lstStyle/>
          <a:p>
            <a:pPr eaLnBrk="1" hangingPunct="1"/>
            <a:r>
              <a:rPr lang="cs-CZ" sz="4000" b="1" dirty="0" smtClean="0">
                <a:solidFill>
                  <a:srgbClr val="CC0000"/>
                </a:solidFill>
                <a:latin typeface="Arial" charset="0"/>
              </a:rPr>
              <a:t>2. KARBONYLOVÉ SLOUČENINY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23528" y="1412776"/>
            <a:ext cx="597666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cs-CZ" sz="3600" dirty="0">
                <a:latin typeface="Arial" charset="0"/>
              </a:rPr>
              <a:t> </a:t>
            </a:r>
            <a:r>
              <a:rPr lang="cs-CZ" sz="2800" dirty="0" smtClean="0">
                <a:latin typeface="Arial" charset="0"/>
              </a:rPr>
              <a:t>karbonylové sloučeniny obsahují</a:t>
            </a:r>
            <a:endParaRPr lang="cs-CZ" sz="2800" dirty="0">
              <a:latin typeface="Arial" charset="0"/>
            </a:endParaRPr>
          </a:p>
          <a:p>
            <a:r>
              <a:rPr lang="cs-CZ" sz="2800" dirty="0">
                <a:latin typeface="Arial" charset="0"/>
              </a:rPr>
              <a:t>  </a:t>
            </a:r>
            <a:r>
              <a:rPr lang="cs-CZ" sz="2800" dirty="0" smtClean="0">
                <a:latin typeface="Arial" charset="0"/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  <a:latin typeface="Arial" charset="0"/>
              </a:rPr>
              <a:t>karbonylovou skupinu</a:t>
            </a:r>
          </a:p>
          <a:p>
            <a:endParaRPr lang="cs-CZ" sz="2800" b="1" dirty="0" smtClean="0">
              <a:solidFill>
                <a:srgbClr val="C00000"/>
              </a:solidFill>
              <a:latin typeface="Arial" charset="0"/>
            </a:endParaRPr>
          </a:p>
          <a:p>
            <a:endParaRPr lang="cs-CZ" sz="2800" b="1" dirty="0" smtClean="0">
              <a:solidFill>
                <a:srgbClr val="C00000"/>
              </a:solidFill>
              <a:latin typeface="Arial" charset="0"/>
            </a:endParaRPr>
          </a:p>
          <a:p>
            <a:r>
              <a:rPr lang="cs-CZ" sz="2800" b="1" dirty="0" smtClean="0">
                <a:solidFill>
                  <a:srgbClr val="7030A0"/>
                </a:solidFill>
                <a:latin typeface="Arial" charset="0"/>
              </a:rPr>
              <a:t>Aldehydy </a:t>
            </a:r>
            <a:r>
              <a:rPr lang="cs-CZ" sz="2800" dirty="0" smtClean="0">
                <a:solidFill>
                  <a:srgbClr val="7030A0"/>
                </a:solidFill>
                <a:latin typeface="Arial" charset="0"/>
              </a:rPr>
              <a:t>-</a:t>
            </a:r>
            <a:r>
              <a:rPr lang="cs-CZ" sz="2800" b="1" dirty="0" smtClean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cs-CZ" sz="2800" dirty="0" smtClean="0">
                <a:latin typeface="Arial" charset="0"/>
              </a:rPr>
              <a:t>karbonylovou skupinu </a:t>
            </a:r>
          </a:p>
          <a:p>
            <a:r>
              <a:rPr lang="cs-CZ" sz="2800" dirty="0" smtClean="0">
                <a:latin typeface="Arial" charset="0"/>
              </a:rPr>
              <a:t>                    mají na konci</a:t>
            </a:r>
          </a:p>
          <a:p>
            <a:endParaRPr lang="cs-CZ" sz="2800" dirty="0" smtClean="0">
              <a:solidFill>
                <a:srgbClr val="7030A0"/>
              </a:solidFill>
              <a:latin typeface="Arial" charset="0"/>
            </a:endParaRPr>
          </a:p>
          <a:p>
            <a:endParaRPr lang="cs-CZ" sz="2800" dirty="0" smtClean="0">
              <a:solidFill>
                <a:srgbClr val="7030A0"/>
              </a:solidFill>
              <a:latin typeface="Arial" charset="0"/>
            </a:endParaRPr>
          </a:p>
          <a:p>
            <a:r>
              <a:rPr lang="cs-CZ" sz="2800" b="1" dirty="0" smtClean="0">
                <a:solidFill>
                  <a:srgbClr val="7030A0"/>
                </a:solidFill>
                <a:latin typeface="Arial" charset="0"/>
              </a:rPr>
              <a:t>Ketony </a:t>
            </a:r>
            <a:r>
              <a:rPr lang="cs-CZ" sz="2800" dirty="0" smtClean="0">
                <a:solidFill>
                  <a:srgbClr val="7030A0"/>
                </a:solidFill>
                <a:latin typeface="Arial" charset="0"/>
              </a:rPr>
              <a:t>–</a:t>
            </a:r>
            <a:r>
              <a:rPr lang="cs-CZ" sz="2800" b="1" dirty="0" smtClean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cs-CZ" sz="2800" dirty="0" smtClean="0">
                <a:latin typeface="Arial" charset="0"/>
              </a:rPr>
              <a:t>karbonylovou skupinu </a:t>
            </a:r>
          </a:p>
          <a:p>
            <a:r>
              <a:rPr lang="cs-CZ" sz="2800" dirty="0" smtClean="0">
                <a:latin typeface="Arial" charset="0"/>
              </a:rPr>
              <a:t>                 mají uprostřed</a:t>
            </a:r>
            <a:endParaRPr lang="cs-CZ" sz="3000" b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9218" name="Picture 2" descr="http://www.oskole.sk/userfiles/image/ch%C3%A9mia/MO/karbonylzl/karbo1.gif"/>
          <p:cNvPicPr>
            <a:picLocks noChangeAspect="1" noChangeArrowheads="1"/>
          </p:cNvPicPr>
          <p:nvPr/>
        </p:nvPicPr>
        <p:blipFill>
          <a:blip r:embed="rId2" cstate="print"/>
          <a:srcRect t="14880" r="29421" b="20832"/>
          <a:stretch>
            <a:fillRect/>
          </a:stretch>
        </p:blipFill>
        <p:spPr bwMode="auto">
          <a:xfrm>
            <a:off x="6084168" y="1412776"/>
            <a:ext cx="1871128" cy="1296144"/>
          </a:xfrm>
          <a:prstGeom prst="rect">
            <a:avLst/>
          </a:prstGeom>
          <a:noFill/>
        </p:spPr>
      </p:pic>
      <p:pic>
        <p:nvPicPr>
          <p:cNvPr id="9219" name="Picture 3" descr="C:\Users\marsik\Desktop\al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212976"/>
            <a:ext cx="1744575" cy="1368152"/>
          </a:xfrm>
          <a:prstGeom prst="rect">
            <a:avLst/>
          </a:prstGeom>
          <a:noFill/>
        </p:spPr>
      </p:pic>
      <p:pic>
        <p:nvPicPr>
          <p:cNvPr id="9220" name="Picture 4" descr="C:\Users\marsik\Desktop\k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5301208"/>
            <a:ext cx="1944216" cy="1306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79512" y="1412777"/>
            <a:ext cx="87849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cs-CZ" sz="3600" dirty="0">
                <a:latin typeface="Arial" charset="0"/>
              </a:rPr>
              <a:t> </a:t>
            </a:r>
            <a:r>
              <a:rPr lang="cs-CZ" sz="2800" dirty="0" smtClean="0">
                <a:latin typeface="Arial" charset="0"/>
              </a:rPr>
              <a:t>název aldehydu se tvoří tak, že k názvu uhlovodíku </a:t>
            </a:r>
          </a:p>
          <a:p>
            <a:r>
              <a:rPr lang="cs-CZ" sz="2800" dirty="0" smtClean="0">
                <a:latin typeface="Arial" charset="0"/>
              </a:rPr>
              <a:t>   přidáme koncovku  </a:t>
            </a:r>
            <a:r>
              <a:rPr lang="cs-CZ" sz="2800" b="1" dirty="0" smtClean="0">
                <a:solidFill>
                  <a:srgbClr val="C00000"/>
                </a:solidFill>
                <a:latin typeface="Arial" charset="0"/>
              </a:rPr>
              <a:t>– </a:t>
            </a:r>
            <a:r>
              <a:rPr lang="cs-CZ" sz="2800" b="1" dirty="0" err="1" smtClean="0">
                <a:solidFill>
                  <a:srgbClr val="C00000"/>
                </a:solidFill>
                <a:latin typeface="Arial" charset="0"/>
              </a:rPr>
              <a:t>al</a:t>
            </a:r>
            <a:endParaRPr lang="cs-CZ" sz="30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0" y="260648"/>
            <a:ext cx="3096344" cy="792088"/>
          </a:xfrm>
          <a:prstGeom prst="rect">
            <a:avLst/>
          </a:prstGeom>
          <a:solidFill>
            <a:srgbClr val="FFDE75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Aldehydy</a:t>
            </a:r>
          </a:p>
        </p:txBody>
      </p:sp>
      <p:graphicFrame>
        <p:nvGraphicFramePr>
          <p:cNvPr id="18" name="Tabulka 17"/>
          <p:cNvGraphicFramePr>
            <a:graphicFrameLocks noGrp="1"/>
          </p:cNvGraphicFramePr>
          <p:nvPr/>
        </p:nvGraphicFramePr>
        <p:xfrm>
          <a:off x="539550" y="3068960"/>
          <a:ext cx="6984778" cy="26642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4243"/>
                <a:gridCol w="2352263"/>
                <a:gridCol w="2448272"/>
              </a:tblGrid>
              <a:tr h="53285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  <a:endParaRPr lang="cs-CZ" sz="2000" b="1" dirty="0">
                        <a:solidFill>
                          <a:srgbClr val="703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strukturní vzorec</a:t>
                      </a:r>
                      <a:endParaRPr lang="cs-CZ" sz="2000" b="1" dirty="0">
                        <a:solidFill>
                          <a:srgbClr val="703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racionální vzorec</a:t>
                      </a:r>
                      <a:endParaRPr lang="cs-CZ" sz="2000" b="1" dirty="0">
                        <a:solidFill>
                          <a:srgbClr val="703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990846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latin typeface="Arial" pitchFamily="34" charset="0"/>
                          <a:cs typeface="Arial" pitchFamily="34" charset="0"/>
                        </a:rPr>
                        <a:t>methanal</a:t>
                      </a:r>
                      <a:endParaRPr lang="cs-CZ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formaldehyd</a:t>
                      </a:r>
                      <a:endParaRPr lang="cs-CZ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itchFamily="34" charset="0"/>
                          <a:cs typeface="Arial" pitchFamily="34" charset="0"/>
                        </a:rPr>
                        <a:t>HCHO</a:t>
                      </a:r>
                      <a:endParaRPr lang="cs-CZ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140591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ethanal</a:t>
                      </a:r>
                      <a:endParaRPr lang="cs-CZ" sz="2000" b="1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acetaldehyd</a:t>
                      </a:r>
                      <a:endParaRPr lang="cs-CZ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itchFamily="34" charset="0"/>
                          <a:cs typeface="Arial" pitchFamily="34" charset="0"/>
                        </a:rPr>
                        <a:t>CH</a:t>
                      </a:r>
                      <a:r>
                        <a:rPr lang="cs-CZ" sz="2000" baseline="-30000" dirty="0" smtClean="0"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r>
                        <a:rPr lang="cs-CZ" sz="2000" baseline="0" dirty="0" smtClean="0">
                          <a:latin typeface="Arial" pitchFamily="34" charset="0"/>
                          <a:cs typeface="Arial" pitchFamily="34" charset="0"/>
                        </a:rPr>
                        <a:t>CHO</a:t>
                      </a:r>
                      <a:endParaRPr lang="cs-CZ" sz="20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1" name="Group 44"/>
          <p:cNvGrpSpPr>
            <a:grpSpLocks/>
          </p:cNvGrpSpPr>
          <p:nvPr/>
        </p:nvGrpSpPr>
        <p:grpSpPr bwMode="auto">
          <a:xfrm>
            <a:off x="2987824" y="3573016"/>
            <a:ext cx="1656184" cy="2160240"/>
            <a:chOff x="2018" y="890"/>
            <a:chExt cx="908" cy="1269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EEEEF7"/>
                </a:clrFrom>
                <a:clrTo>
                  <a:srgbClr val="EEEEF7">
                    <a:alpha val="0"/>
                  </a:srgbClr>
                </a:clrTo>
              </a:clrChange>
            </a:blip>
            <a:srcRect l="17624" t="48718" r="71864" b="41933"/>
            <a:stretch>
              <a:fillRect/>
            </a:stretch>
          </p:blipFill>
          <p:spPr bwMode="auto">
            <a:xfrm>
              <a:off x="2018" y="890"/>
              <a:ext cx="908" cy="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7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EEEEF7"/>
                </a:clrFrom>
                <a:clrTo>
                  <a:srgbClr val="EEEEF7">
                    <a:alpha val="0"/>
                  </a:srgbClr>
                </a:clrTo>
              </a:clrChange>
            </a:blip>
            <a:srcRect l="18629" t="58745" r="72350" b="31259"/>
            <a:stretch>
              <a:fillRect/>
            </a:stretch>
          </p:blipFill>
          <p:spPr bwMode="auto">
            <a:xfrm>
              <a:off x="2109" y="1480"/>
              <a:ext cx="817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TextovéPole 18"/>
          <p:cNvSpPr txBox="1"/>
          <p:nvPr/>
        </p:nvSpPr>
        <p:spPr>
          <a:xfrm>
            <a:off x="539552" y="5877272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Používanější jsou triviální názvy aldehydů.</a:t>
            </a:r>
            <a:endParaRPr lang="cs-CZ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5400600" cy="762000"/>
          </a:xfrm>
          <a:solidFill>
            <a:srgbClr val="FFCE33"/>
          </a:solidFill>
        </p:spPr>
        <p:txBody>
          <a:bodyPr/>
          <a:lstStyle/>
          <a:p>
            <a:pPr algn="l" eaLnBrk="1" hangingPunct="1">
              <a:buFontTx/>
              <a:buChar char="•"/>
            </a:pPr>
            <a:r>
              <a:rPr lang="cs-CZ" sz="3200" b="1" dirty="0" smtClean="0">
                <a:solidFill>
                  <a:srgbClr val="6600FF"/>
                </a:solidFill>
                <a:latin typeface="Arial" charset="0"/>
              </a:rPr>
              <a:t> formaldehyd  (</a:t>
            </a:r>
            <a:r>
              <a:rPr lang="cs-CZ" sz="3200" b="1" dirty="0" err="1" smtClean="0">
                <a:solidFill>
                  <a:srgbClr val="6600FF"/>
                </a:solidFill>
                <a:latin typeface="Arial" charset="0"/>
              </a:rPr>
              <a:t>methanal</a:t>
            </a:r>
            <a:r>
              <a:rPr lang="cs-CZ" sz="3200" b="1" dirty="0" smtClean="0">
                <a:solidFill>
                  <a:srgbClr val="6600FF"/>
                </a:solidFill>
                <a:latin typeface="Arial" charset="0"/>
              </a:rPr>
              <a:t>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52736"/>
            <a:ext cx="8991600" cy="36004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- štiplavě páchnoucí jedovatý plyn, 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  žíravá a karcinogenní látka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- dobře rozpustný ve vodě, 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  jeho 40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%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vodný roztok se nazývá </a:t>
            </a:r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formalín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800" b="1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(konzervační prostředek k uchování biologických preparátů v medicíně a biologii)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- surovina pro výrobu plastů, barviv, dřevotřísky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http://www.obcanskavystavba.cz/UserFiles-ObcanskaVystavba/Image/Strecha/2008/2008-01/korenkova/k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5066" y="116632"/>
            <a:ext cx="1419422" cy="2304256"/>
          </a:xfrm>
          <a:prstGeom prst="rect">
            <a:avLst/>
          </a:prstGeom>
          <a:noFill/>
        </p:spPr>
      </p:pic>
      <p:pic>
        <p:nvPicPr>
          <p:cNvPr id="8196" name="Picture 4" descr="http://www.hokr.cz/var/www/hokr.cz/files/image/Znacky-nebezpecnosti/GSH05_korozivni_smal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124744"/>
            <a:ext cx="936104" cy="936104"/>
          </a:xfrm>
          <a:prstGeom prst="rect">
            <a:avLst/>
          </a:prstGeom>
          <a:noFill/>
        </p:spPr>
      </p:pic>
      <p:pic>
        <p:nvPicPr>
          <p:cNvPr id="8204" name="Picture 12" descr="http://upload.wikimedia.org/wikipedia/commons/thumb/d/d5/GHS-pictogram-silhouete.svg/100px-GHS-pictogram-silhouete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60648"/>
            <a:ext cx="952500" cy="952500"/>
          </a:xfrm>
          <a:prstGeom prst="rect">
            <a:avLst/>
          </a:prstGeom>
          <a:noFill/>
        </p:spPr>
      </p:pic>
      <p:pic>
        <p:nvPicPr>
          <p:cNvPr id="8206" name="Picture 14" descr="http://upload.wikimedia.org/wikipedia/commons/thumb/d/d4/Berlin_Naturkundemuseum_Frogs_in_Formalin.JPG/1280px-Berlin_Naturkundemuseum_Frogs_in_Formal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4365104"/>
            <a:ext cx="5040560" cy="2410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84784"/>
            <a:ext cx="8964488" cy="2304256"/>
          </a:xfrm>
        </p:spPr>
        <p:txBody>
          <a:bodyPr/>
          <a:lstStyle/>
          <a:p>
            <a:pPr eaLnBrk="1" hangingPunct="1">
              <a:spcBef>
                <a:spcPts val="0"/>
              </a:spcBef>
              <a:buClrTx/>
              <a:buSzTx/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- bezbarvá, těkavá, hořlavá kapalina, </a:t>
            </a:r>
          </a:p>
          <a:p>
            <a:pPr eaLnBrk="1" hangingPunct="1">
              <a:spcBef>
                <a:spcPts val="0"/>
              </a:spcBef>
              <a:buClrTx/>
              <a:buSzTx/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 zdraví škodlivá, páry jsou výbušné</a:t>
            </a:r>
          </a:p>
          <a:p>
            <a:pPr eaLnBrk="1" hangingPunct="1">
              <a:spcBef>
                <a:spcPts val="0"/>
              </a:spcBef>
              <a:buClrTx/>
              <a:buSzTx/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- v lidských játrech probíhá oxidace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ethanolu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spcBef>
                <a:spcPts val="0"/>
              </a:spcBef>
              <a:buClrTx/>
              <a:buSzTx/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  na  jedovatý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ethanal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– poškozuje játra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Char char="-"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surovina pro výrobu kyseliny octové, barviv, léčiv</a:t>
            </a:r>
            <a:endParaRPr lang="sk-SK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4752528" cy="762000"/>
          </a:xfrm>
          <a:solidFill>
            <a:srgbClr val="FFCE33"/>
          </a:solidFill>
        </p:spPr>
        <p:txBody>
          <a:bodyPr/>
          <a:lstStyle/>
          <a:p>
            <a:pPr algn="l" eaLnBrk="1" hangingPunct="1">
              <a:buFontTx/>
              <a:buChar char="•"/>
            </a:pPr>
            <a:r>
              <a:rPr lang="cs-CZ" sz="3200" b="1" dirty="0" smtClean="0">
                <a:solidFill>
                  <a:srgbClr val="6600FF"/>
                </a:solidFill>
                <a:latin typeface="Arial" charset="0"/>
              </a:rPr>
              <a:t> acetaldehyd (</a:t>
            </a:r>
            <a:r>
              <a:rPr lang="cs-CZ" sz="3200" b="1" dirty="0" err="1" smtClean="0">
                <a:solidFill>
                  <a:srgbClr val="6600FF"/>
                </a:solidFill>
                <a:latin typeface="Arial" charset="0"/>
              </a:rPr>
              <a:t>ethanal</a:t>
            </a:r>
            <a:r>
              <a:rPr lang="cs-CZ" sz="3200" b="1" dirty="0" smtClean="0">
                <a:solidFill>
                  <a:srgbClr val="6600FF"/>
                </a:solidFill>
                <a:latin typeface="Arial" charset="0"/>
              </a:rPr>
              <a:t>)</a:t>
            </a:r>
          </a:p>
        </p:txBody>
      </p:sp>
      <p:pic>
        <p:nvPicPr>
          <p:cNvPr id="8" name="Picture 9" descr="http://webchemie.cz/tl_files/Clanky/Images/CHJ_01_GHS-pictogram-flamm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692696"/>
            <a:ext cx="792088" cy="792088"/>
          </a:xfrm>
          <a:prstGeom prst="rect">
            <a:avLst/>
          </a:prstGeom>
          <a:noFill/>
        </p:spPr>
      </p:pic>
      <p:pic>
        <p:nvPicPr>
          <p:cNvPr id="9" name="Picture 12" descr="http://upload.wikimedia.org/wikipedia/commons/thumb/d/d5/GHS-pictogram-silhouete.svg/100px-GHS-pictogram-silhouet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2132856"/>
            <a:ext cx="792088" cy="792088"/>
          </a:xfrm>
          <a:prstGeom prst="rect">
            <a:avLst/>
          </a:prstGeom>
          <a:noFill/>
        </p:spPr>
      </p:pic>
      <p:pic>
        <p:nvPicPr>
          <p:cNvPr id="5122" name="Picture 2" descr="http://www.highfatfitness.net/wp-content/uploads/2013/06/liv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365104"/>
            <a:ext cx="3102515" cy="2088232"/>
          </a:xfrm>
          <a:prstGeom prst="rect">
            <a:avLst/>
          </a:prstGeom>
          <a:noFill/>
        </p:spPr>
      </p:pic>
      <p:pic>
        <p:nvPicPr>
          <p:cNvPr id="5124" name="Picture 4" descr="http://www.bag.admin.ch/themen/drogen/00041/00618/13196/13203/index.html?lang=de&amp;image=NHzLpZeg7t,lnp6I0NTU042l2Z6ln1acy4Zn4Z2qZpnO2Yuq2Z6gpJCKfH19f2ym162bpYbqjKbNpKCVm67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077072"/>
            <a:ext cx="3744416" cy="2493854"/>
          </a:xfrm>
          <a:prstGeom prst="rect">
            <a:avLst/>
          </a:prstGeom>
          <a:noFill/>
        </p:spPr>
      </p:pic>
      <p:pic>
        <p:nvPicPr>
          <p:cNvPr id="12" name="Picture 10" descr="http://www.oskole.sk/userfiles/image/ch%C3%A9mia/MO/karbonylzl/karbo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188640"/>
            <a:ext cx="290068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79512" y="1412777"/>
            <a:ext cx="87849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cs-CZ" sz="3600" dirty="0">
                <a:latin typeface="Arial" charset="0"/>
              </a:rPr>
              <a:t> </a:t>
            </a:r>
            <a:r>
              <a:rPr lang="cs-CZ" sz="2800" dirty="0" smtClean="0">
                <a:latin typeface="Arial" charset="0"/>
              </a:rPr>
              <a:t>název ketonu se tvoří tak, že k názvu uhlovodíku </a:t>
            </a:r>
          </a:p>
          <a:p>
            <a:r>
              <a:rPr lang="cs-CZ" sz="2800" dirty="0" smtClean="0">
                <a:latin typeface="Arial" charset="0"/>
              </a:rPr>
              <a:t>   přidáme koncovku  </a:t>
            </a:r>
            <a:r>
              <a:rPr lang="cs-CZ" sz="2800" b="1" dirty="0" smtClean="0">
                <a:solidFill>
                  <a:srgbClr val="C00000"/>
                </a:solidFill>
                <a:latin typeface="Arial" charset="0"/>
              </a:rPr>
              <a:t>– on</a:t>
            </a:r>
            <a:endParaRPr lang="cs-CZ" sz="30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0" y="260648"/>
            <a:ext cx="2664296" cy="792088"/>
          </a:xfrm>
          <a:prstGeom prst="rect">
            <a:avLst/>
          </a:prstGeom>
          <a:solidFill>
            <a:srgbClr val="FFDE75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Ketony</a:t>
            </a:r>
          </a:p>
        </p:txBody>
      </p:sp>
      <p:graphicFrame>
        <p:nvGraphicFramePr>
          <p:cNvPr id="18" name="Tabulka 17"/>
          <p:cNvGraphicFramePr>
            <a:graphicFrameLocks noGrp="1"/>
          </p:cNvGraphicFramePr>
          <p:nvPr/>
        </p:nvGraphicFramePr>
        <p:xfrm>
          <a:off x="251520" y="3068960"/>
          <a:ext cx="6984778" cy="1800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4243"/>
                <a:gridCol w="2352263"/>
                <a:gridCol w="2448272"/>
              </a:tblGrid>
              <a:tr h="53285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  <a:endParaRPr lang="cs-CZ" sz="2000" b="1" dirty="0">
                        <a:solidFill>
                          <a:srgbClr val="703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strukturní vzorec</a:t>
                      </a:r>
                      <a:endParaRPr lang="cs-CZ" sz="2000" b="1" dirty="0">
                        <a:solidFill>
                          <a:srgbClr val="703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racionální vzorec</a:t>
                      </a:r>
                      <a:endParaRPr lang="cs-CZ" sz="2000" b="1" dirty="0">
                        <a:solidFill>
                          <a:srgbClr val="703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267341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latin typeface="Arial" pitchFamily="34" charset="0"/>
                          <a:cs typeface="Arial" pitchFamily="34" charset="0"/>
                        </a:rPr>
                        <a:t>propanon</a:t>
                      </a:r>
                      <a:endParaRPr lang="cs-CZ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aceton</a:t>
                      </a:r>
                      <a:endParaRPr lang="cs-CZ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itchFamily="34" charset="0"/>
                          <a:cs typeface="Arial" pitchFamily="34" charset="0"/>
                        </a:rPr>
                        <a:t>CH</a:t>
                      </a:r>
                      <a:r>
                        <a:rPr lang="cs-CZ" sz="2000" baseline="-2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cs-CZ" sz="2000" dirty="0" smtClean="0">
                          <a:latin typeface="Arial" pitchFamily="34" charset="0"/>
                          <a:cs typeface="Arial" pitchFamily="34" charset="0"/>
                        </a:rPr>
                        <a:t> – CO – CH</a:t>
                      </a:r>
                      <a:r>
                        <a:rPr lang="cs-CZ" sz="2000" baseline="-2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cs-CZ" sz="2000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4578" name="Picture 2" descr="http://www.chemierol.wz.cz/ace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645024"/>
            <a:ext cx="1800200" cy="1182222"/>
          </a:xfrm>
          <a:prstGeom prst="rect">
            <a:avLst/>
          </a:prstGeom>
          <a:noFill/>
        </p:spPr>
      </p:pic>
      <p:pic>
        <p:nvPicPr>
          <p:cNvPr id="24580" name="Picture 4" descr="http://www.seilnacht.com/Chemie/aceton.JPG"/>
          <p:cNvPicPr>
            <a:picLocks noChangeAspect="1" noChangeArrowheads="1"/>
          </p:cNvPicPr>
          <p:nvPr/>
        </p:nvPicPr>
        <p:blipFill>
          <a:blip r:embed="rId3" cstate="print"/>
          <a:srcRect l="26692" r="30028"/>
          <a:stretch>
            <a:fillRect/>
          </a:stretch>
        </p:blipFill>
        <p:spPr bwMode="auto">
          <a:xfrm>
            <a:off x="7452320" y="2996952"/>
            <a:ext cx="1459310" cy="3371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2"/>
            <a:ext cx="8964488" cy="3816424"/>
          </a:xfrm>
        </p:spPr>
        <p:txBody>
          <a:bodyPr/>
          <a:lstStyle/>
          <a:p>
            <a:pPr eaLnBrk="1" hangingPunct="1">
              <a:spcBef>
                <a:spcPts val="0"/>
              </a:spcBef>
              <a:buClrTx/>
              <a:buSzTx/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- bezbarvá, těkavá, hořlavá kapalina</a:t>
            </a:r>
          </a:p>
          <a:p>
            <a:pPr eaLnBrk="1" hangingPunct="1">
              <a:spcBef>
                <a:spcPts val="0"/>
              </a:spcBef>
              <a:buClrTx/>
              <a:buSzTx/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 s typickým zápachem, páry jsou výbušné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Tx/>
              <a:buSzTx/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- dráždí oči a dýchací cesty, působí narkoticky</a:t>
            </a:r>
          </a:p>
          <a:p>
            <a:pPr>
              <a:spcBef>
                <a:spcPts val="0"/>
              </a:spcBef>
              <a:buNone/>
            </a:pPr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při práci s acetonem musí být prostor dobře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větraný, zákaz vstupu s otevřeným ohněm!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- používá se jako rozpouštědlo barev, laků  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  (ředidlo, odlakovač), při výrobě plastů (plexisklo)</a:t>
            </a:r>
          </a:p>
          <a:p>
            <a:pPr eaLnBrk="1" hangingPunct="1">
              <a:spcBef>
                <a:spcPts val="0"/>
              </a:spcBef>
              <a:buClrTx/>
              <a:buSzTx/>
              <a:buNone/>
            </a:pPr>
            <a:endParaRPr lang="sk-SK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4104456" cy="762000"/>
          </a:xfrm>
          <a:solidFill>
            <a:srgbClr val="FFCE33"/>
          </a:solidFill>
        </p:spPr>
        <p:txBody>
          <a:bodyPr/>
          <a:lstStyle/>
          <a:p>
            <a:pPr algn="l" eaLnBrk="1" hangingPunct="1">
              <a:buFontTx/>
              <a:buChar char="•"/>
            </a:pPr>
            <a:r>
              <a:rPr lang="cs-CZ" sz="3200" b="1" dirty="0" smtClean="0">
                <a:solidFill>
                  <a:srgbClr val="6600FF"/>
                </a:solidFill>
                <a:latin typeface="Arial" charset="0"/>
              </a:rPr>
              <a:t> aceton (</a:t>
            </a:r>
            <a:r>
              <a:rPr lang="cs-CZ" sz="3200" b="1" dirty="0" err="1" smtClean="0">
                <a:solidFill>
                  <a:srgbClr val="6600FF"/>
                </a:solidFill>
                <a:latin typeface="Arial" charset="0"/>
              </a:rPr>
              <a:t>propanon</a:t>
            </a:r>
            <a:r>
              <a:rPr lang="cs-CZ" sz="3200" b="1" dirty="0" smtClean="0">
                <a:solidFill>
                  <a:srgbClr val="6600FF"/>
                </a:solidFill>
                <a:latin typeface="Arial" charset="0"/>
              </a:rPr>
              <a:t>)</a:t>
            </a:r>
          </a:p>
        </p:txBody>
      </p:sp>
      <p:pic>
        <p:nvPicPr>
          <p:cNvPr id="8" name="Picture 9" descr="http://webchemie.cz/tl_files/Clanky/Images/CHJ_01_GHS-pictogram-flamm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88640"/>
            <a:ext cx="792088" cy="792088"/>
          </a:xfrm>
          <a:prstGeom prst="rect">
            <a:avLst/>
          </a:prstGeom>
          <a:noFill/>
        </p:spPr>
      </p:pic>
      <p:pic>
        <p:nvPicPr>
          <p:cNvPr id="9" name="Picture 12" descr="http://upload.wikimedia.org/wikipedia/commons/thumb/d/d5/GHS-pictogram-silhouete.svg/100px-GHS-pictogram-silhouet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76672"/>
            <a:ext cx="720080" cy="720080"/>
          </a:xfrm>
          <a:prstGeom prst="rect">
            <a:avLst/>
          </a:prstGeom>
          <a:noFill/>
        </p:spPr>
      </p:pic>
      <p:pic>
        <p:nvPicPr>
          <p:cNvPr id="25602" name="Picture 2" descr="http://4.bp.blogspot.com/-_fihWwGNXf4/T1DxmvV5cWI/AAAAAAAAAHM/E07sFXHWEHo/s1600/aceto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03901">
            <a:off x="6700054" y="88098"/>
            <a:ext cx="2304256" cy="1801510"/>
          </a:xfrm>
          <a:prstGeom prst="rect">
            <a:avLst/>
          </a:prstGeom>
          <a:noFill/>
        </p:spPr>
      </p:pic>
      <p:pic>
        <p:nvPicPr>
          <p:cNvPr id="25604" name="Picture 4" descr="http://www.holoubekprotect.cz/editor/image/produkty2/tn_1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553744"/>
            <a:ext cx="2304256" cy="2304256"/>
          </a:xfrm>
          <a:prstGeom prst="rect">
            <a:avLst/>
          </a:prstGeom>
          <a:noFill/>
        </p:spPr>
      </p:pic>
      <p:pic>
        <p:nvPicPr>
          <p:cNvPr id="25606" name="Picture 6" descr="http://www.slovenskenovice.si/sites/slovenskenovice.si/files/styles/s_1280_1024/public/2012/09/17/aceton.jpg?itok=PA8fvcFJ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4797152"/>
            <a:ext cx="2664296" cy="1777086"/>
          </a:xfrm>
          <a:prstGeom prst="rect">
            <a:avLst/>
          </a:prstGeom>
          <a:noFill/>
        </p:spPr>
      </p:pic>
      <p:pic>
        <p:nvPicPr>
          <p:cNvPr id="25608" name="Picture 8" descr="http://www.lanitplast.cz/data/soubory/foto/plexisklo/plexisklo-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5628615">
            <a:off x="6683790" y="4368293"/>
            <a:ext cx="1827021" cy="2323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49480" cy="648072"/>
          </a:xfrm>
          <a:solidFill>
            <a:srgbClr val="FFDE75"/>
          </a:solidFill>
          <a:ln>
            <a:solidFill>
              <a:srgbClr val="F6A766"/>
            </a:solidFill>
          </a:ln>
        </p:spPr>
        <p:txBody>
          <a:bodyPr/>
          <a:lstStyle/>
          <a:p>
            <a:r>
              <a:rPr lang="cs-CZ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Vyzkoušej se: najdi k modelu odpovídající vzorce</a:t>
            </a:r>
            <a:endParaRPr lang="cs-CZ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588224" y="5013176"/>
            <a:ext cx="2088232" cy="48577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28575">
            <a:solidFill>
              <a:srgbClr val="143B3C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   </a:t>
            </a:r>
            <a:r>
              <a:rPr lang="cs-CZ" sz="2400" b="1" dirty="0" smtClean="0">
                <a:solidFill>
                  <a:srgbClr val="143B3C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cs-CZ" sz="2400" b="1" baseline="-25000" dirty="0" smtClean="0">
                <a:solidFill>
                  <a:srgbClr val="143B3C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cs-CZ" sz="2400" b="1" dirty="0" smtClean="0">
                <a:solidFill>
                  <a:srgbClr val="143B3C"/>
                </a:solidFill>
                <a:latin typeface="Arial" pitchFamily="34" charset="0"/>
                <a:cs typeface="Arial" pitchFamily="34" charset="0"/>
              </a:rPr>
              <a:t>–CHO</a:t>
            </a:r>
            <a:r>
              <a:rPr lang="cs-CZ" sz="2400" b="1" dirty="0" smtClean="0">
                <a:solidFill>
                  <a:srgbClr val="143B3C"/>
                </a:solidFill>
              </a:rPr>
              <a:t>  </a:t>
            </a:r>
            <a:endParaRPr lang="cs-CZ" sz="2400" b="1" dirty="0">
              <a:solidFill>
                <a:srgbClr val="143B3C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275856" y="5013176"/>
            <a:ext cx="2592288" cy="48577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28575">
            <a:solidFill>
              <a:srgbClr val="143B3C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cs-CZ" b="1" dirty="0" smtClean="0">
                <a:solidFill>
                  <a:srgbClr val="EA0000"/>
                </a:solidFill>
                <a:latin typeface="Arial" pitchFamily="34" charset="0"/>
                <a:cs typeface="Arial" pitchFamily="34" charset="0"/>
                <a:sym typeface="Wingdings 3"/>
              </a:rPr>
              <a:t>Y  </a:t>
            </a:r>
            <a:r>
              <a:rPr lang="cs-CZ" sz="2400" b="1" dirty="0" smtClean="0">
                <a:solidFill>
                  <a:srgbClr val="143B3C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cs-CZ" sz="2400" b="1" baseline="-25000" dirty="0" smtClean="0">
                <a:solidFill>
                  <a:srgbClr val="143B3C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cs-CZ" sz="2400" b="1" dirty="0" smtClean="0">
                <a:solidFill>
                  <a:srgbClr val="143B3C"/>
                </a:solidFill>
                <a:latin typeface="Arial" pitchFamily="34" charset="0"/>
                <a:cs typeface="Arial" pitchFamily="34" charset="0"/>
              </a:rPr>
              <a:t>–CO–CH</a:t>
            </a:r>
            <a:r>
              <a:rPr lang="cs-CZ" sz="2400" b="1" baseline="-25000" dirty="0" smtClean="0">
                <a:solidFill>
                  <a:srgbClr val="143B3C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cs-CZ" sz="2400" b="1" dirty="0" smtClean="0">
                <a:solidFill>
                  <a:srgbClr val="143B3C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cs-CZ" sz="2400" b="1" dirty="0">
              <a:solidFill>
                <a:srgbClr val="143B3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83568" y="5013176"/>
            <a:ext cx="1728192" cy="48577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28575">
            <a:solidFill>
              <a:srgbClr val="143B3C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cs-CZ" dirty="0"/>
              <a:t> </a:t>
            </a:r>
            <a:r>
              <a:rPr lang="cs-C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   </a:t>
            </a:r>
            <a:r>
              <a:rPr lang="cs-CZ" sz="2400" b="1" dirty="0" smtClean="0">
                <a:solidFill>
                  <a:srgbClr val="143B3C"/>
                </a:solidFill>
                <a:latin typeface="Arial" pitchFamily="34" charset="0"/>
                <a:cs typeface="Arial" pitchFamily="34" charset="0"/>
              </a:rPr>
              <a:t>HCHO </a:t>
            </a:r>
            <a:r>
              <a:rPr lang="cs-CZ" sz="2400" b="1" dirty="0" smtClean="0">
                <a:solidFill>
                  <a:srgbClr val="143B3C"/>
                </a:solidFill>
              </a:rPr>
              <a:t> </a:t>
            </a:r>
            <a:endParaRPr lang="cs-CZ" sz="2400" b="1" dirty="0">
              <a:solidFill>
                <a:srgbClr val="143B3C"/>
              </a:solidFill>
            </a:endParaRPr>
          </a:p>
        </p:txBody>
      </p:sp>
      <p:grpSp>
        <p:nvGrpSpPr>
          <p:cNvPr id="13" name="Skupina 12"/>
          <p:cNvGrpSpPr/>
          <p:nvPr/>
        </p:nvGrpSpPr>
        <p:grpSpPr>
          <a:xfrm>
            <a:off x="6804248" y="3068960"/>
            <a:ext cx="1440160" cy="1440160"/>
            <a:chOff x="611560" y="1916832"/>
            <a:chExt cx="1301799" cy="1296144"/>
          </a:xfrm>
        </p:grpSpPr>
        <p:pic>
          <p:nvPicPr>
            <p:cNvPr id="4" name="Picture 9" descr="500px-Formaldehyd_-_Formaldehyd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560" y="1988841"/>
              <a:ext cx="1301799" cy="1224135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28575">
              <a:solidFill>
                <a:srgbClr val="143B3C"/>
              </a:solidFill>
              <a:miter lim="800000"/>
              <a:headEnd/>
              <a:tailEnd/>
            </a:ln>
          </p:spPr>
        </p:pic>
        <p:sp>
          <p:nvSpPr>
            <p:cNvPr id="10" name="TextovéPole 9"/>
            <p:cNvSpPr txBox="1"/>
            <p:nvPr/>
          </p:nvSpPr>
          <p:spPr>
            <a:xfrm>
              <a:off x="611560" y="1916832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</a:t>
              </a:r>
              <a:endParaRPr lang="cs-CZ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683568" y="3068960"/>
            <a:ext cx="2388293" cy="1512168"/>
            <a:chOff x="4427983" y="1988840"/>
            <a:chExt cx="2388293" cy="1512168"/>
          </a:xfrm>
        </p:grpSpPr>
        <p:pic>
          <p:nvPicPr>
            <p:cNvPr id="6" name="Picture 5" descr="File:Acetone-2D-flat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27983" y="2060848"/>
              <a:ext cx="2388293" cy="1440160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28575">
              <a:solidFill>
                <a:srgbClr val="1D5859"/>
              </a:solidFill>
              <a:miter lim="800000"/>
              <a:headEnd/>
              <a:tailEnd/>
            </a:ln>
          </p:spPr>
        </p:pic>
        <p:sp>
          <p:nvSpPr>
            <p:cNvPr id="11" name="TextovéPole 10"/>
            <p:cNvSpPr txBox="1"/>
            <p:nvPr/>
          </p:nvSpPr>
          <p:spPr>
            <a:xfrm>
              <a:off x="4431836" y="198884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</a:t>
              </a:r>
              <a:endParaRPr lang="cs-CZ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3995936" y="2996952"/>
            <a:ext cx="1800200" cy="1656184"/>
            <a:chOff x="2555776" y="2348880"/>
            <a:chExt cx="1656184" cy="1498674"/>
          </a:xfrm>
        </p:grpSpPr>
        <p:pic>
          <p:nvPicPr>
            <p:cNvPr id="5" name="Picture 4" descr="696px-Acetaldehyde-2D-fla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55776" y="2420887"/>
              <a:ext cx="1656184" cy="1426667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28575">
              <a:solidFill>
                <a:srgbClr val="1D5859"/>
              </a:solidFill>
              <a:miter lim="800000"/>
              <a:headEnd/>
              <a:tailEnd/>
            </a:ln>
          </p:spPr>
        </p:pic>
        <p:sp>
          <p:nvSpPr>
            <p:cNvPr id="12" name="TextovéPole 11"/>
            <p:cNvSpPr txBox="1"/>
            <p:nvPr/>
          </p:nvSpPr>
          <p:spPr>
            <a:xfrm>
              <a:off x="2555776" y="2348880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cs-CZ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Skupina 22"/>
          <p:cNvGrpSpPr/>
          <p:nvPr/>
        </p:nvGrpSpPr>
        <p:grpSpPr>
          <a:xfrm>
            <a:off x="3419872" y="1052736"/>
            <a:ext cx="1656184" cy="1681405"/>
            <a:chOff x="3419872" y="1052736"/>
            <a:chExt cx="1656184" cy="1681405"/>
          </a:xfrm>
        </p:grpSpPr>
        <p:pic>
          <p:nvPicPr>
            <p:cNvPr id="1026" name="Picture 2" descr="C:\Users\marsik\Desktop\ALF\deriváty alf\591px-Formaldehyde-3D-balls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19872" y="1052736"/>
              <a:ext cx="1656184" cy="1681405"/>
            </a:xfrm>
            <a:prstGeom prst="rect">
              <a:avLst/>
            </a:prstGeom>
            <a:noFill/>
          </p:spPr>
        </p:pic>
        <p:sp>
          <p:nvSpPr>
            <p:cNvPr id="19" name="TextovéPole 18"/>
            <p:cNvSpPr txBox="1"/>
            <p:nvPr/>
          </p:nvSpPr>
          <p:spPr>
            <a:xfrm>
              <a:off x="3419872" y="1484784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EA0000"/>
                  </a:solidFill>
                  <a:latin typeface="Arial" pitchFamily="34" charset="0"/>
                  <a:cs typeface="Arial" pitchFamily="34" charset="0"/>
                </a:rPr>
                <a:t>2.</a:t>
              </a:r>
              <a:endParaRPr lang="cs-CZ" b="1" dirty="0">
                <a:solidFill>
                  <a:srgbClr val="EA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Skupina 23"/>
          <p:cNvGrpSpPr/>
          <p:nvPr/>
        </p:nvGrpSpPr>
        <p:grpSpPr>
          <a:xfrm>
            <a:off x="6038583" y="975370"/>
            <a:ext cx="2485188" cy="1833443"/>
            <a:chOff x="6038583" y="975370"/>
            <a:chExt cx="2485188" cy="1833443"/>
          </a:xfrm>
        </p:grpSpPr>
        <p:pic>
          <p:nvPicPr>
            <p:cNvPr id="1028" name="Picture 4" descr="C:\Users\marsik\Desktop\ALF\deriváty alf\Acetone-3D-balls-B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1201829">
              <a:off x="6038583" y="975370"/>
              <a:ext cx="2485188" cy="1833443"/>
            </a:xfrm>
            <a:prstGeom prst="rect">
              <a:avLst/>
            </a:prstGeom>
            <a:noFill/>
          </p:spPr>
        </p:pic>
        <p:sp>
          <p:nvSpPr>
            <p:cNvPr id="20" name="TextovéPole 19"/>
            <p:cNvSpPr txBox="1"/>
            <p:nvPr/>
          </p:nvSpPr>
          <p:spPr>
            <a:xfrm>
              <a:off x="6300192" y="2060848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EA0000"/>
                  </a:solidFill>
                  <a:latin typeface="Arial" pitchFamily="34" charset="0"/>
                  <a:cs typeface="Arial" pitchFamily="34" charset="0"/>
                </a:rPr>
                <a:t>3.</a:t>
              </a:r>
              <a:endParaRPr lang="cs-CZ" b="1" dirty="0">
                <a:solidFill>
                  <a:srgbClr val="EA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Skupina 21"/>
          <p:cNvGrpSpPr/>
          <p:nvPr/>
        </p:nvGrpSpPr>
        <p:grpSpPr>
          <a:xfrm>
            <a:off x="323528" y="1052736"/>
            <a:ext cx="1872208" cy="1800200"/>
            <a:chOff x="4139952" y="2780928"/>
            <a:chExt cx="2107704" cy="2026639"/>
          </a:xfrm>
        </p:grpSpPr>
        <p:pic>
          <p:nvPicPr>
            <p:cNvPr id="1027" name="Picture 3" descr="C:\Users\marsik\Desktop\ALF\deriváty alf\624px-Acetaldehyde-3D-balls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139952" y="2780928"/>
              <a:ext cx="2107704" cy="2026639"/>
            </a:xfrm>
            <a:prstGeom prst="rect">
              <a:avLst/>
            </a:prstGeom>
            <a:noFill/>
          </p:spPr>
        </p:pic>
        <p:sp>
          <p:nvSpPr>
            <p:cNvPr id="21" name="TextovéPole 20"/>
            <p:cNvSpPr txBox="1"/>
            <p:nvPr/>
          </p:nvSpPr>
          <p:spPr>
            <a:xfrm>
              <a:off x="4355976" y="2996952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EA0000"/>
                  </a:solidFill>
                  <a:latin typeface="Arial" pitchFamily="34" charset="0"/>
                  <a:cs typeface="Arial" pitchFamily="34" charset="0"/>
                </a:rPr>
                <a:t>1.</a:t>
              </a:r>
              <a:endParaRPr lang="cs-CZ" b="1" dirty="0">
                <a:solidFill>
                  <a:srgbClr val="EA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1691680" y="6093296"/>
            <a:ext cx="5760640" cy="43204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28575">
            <a:solidFill>
              <a:srgbClr val="143B3C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cs-CZ" sz="2400" b="1" dirty="0" smtClean="0">
                <a:solidFill>
                  <a:srgbClr val="EA0000"/>
                </a:solidFill>
                <a:latin typeface="Arial" pitchFamily="34" charset="0"/>
                <a:cs typeface="Arial" pitchFamily="34" charset="0"/>
              </a:rPr>
              <a:t>Řešení:  1. b Z	2. c X		3. a Y   </a:t>
            </a:r>
            <a:endParaRPr lang="cs-CZ" sz="2400" b="1" dirty="0">
              <a:solidFill>
                <a:srgbClr val="EA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1619672" y="6093296"/>
            <a:ext cx="5832648" cy="48577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28575">
            <a:solidFill>
              <a:srgbClr val="143B3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cs-CZ" b="1" dirty="0" smtClean="0">
                <a:solidFill>
                  <a:srgbClr val="EA0000"/>
                </a:solidFill>
                <a:latin typeface="Arial" pitchFamily="34" charset="0"/>
                <a:cs typeface="Arial" pitchFamily="34" charset="0"/>
              </a:rPr>
              <a:t>ŘEŠENÍ</a:t>
            </a:r>
            <a:endParaRPr lang="cs-CZ" sz="2400" b="1" dirty="0">
              <a:solidFill>
                <a:srgbClr val="EA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404664"/>
            <a:ext cx="8712968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Zdroje obrázků:</a:t>
            </a:r>
          </a:p>
          <a:p>
            <a:pPr>
              <a:buNone/>
            </a:pPr>
            <a:endParaRPr lang="cs-CZ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http://upload.wikimedia.org/wikipedia/commons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studiumchemie.cz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databaze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_pokusu/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img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/Brady_5.JPG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obcanskavystavba.cz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UserFiles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ObcanskaVystavba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/Image/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Strecha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/2008/2008-01/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korenkova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/kr1.jpg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http://upload.wikimedia.org/wikipedia/commons/thumb/d/d4/Berlin_Naturkundemuseum_Frogs_in_Formalin.JPG/1280px-Berlin_Naturkundemuseum_Frogs_in_Formalin.JPG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highfatfitness.net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wp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content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uploads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/2013/06/liver.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http://www.bag.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admin.ch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themen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drogen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/00041/00618/13196/13203/index.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html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?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lang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=de&amp;image=NHzLpZeg7t,lnp6I0NTU042l2Z6ln1acy4Zn4Z2qZpnO2Yuq2Z6gpJCKfH19f2ym162bpYbqjKbNpKCVm6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seilnacht.com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/Chemie/aceton.JPG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holoubekprotect.cz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/editor/image/produkty2/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tn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_122.jpg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slovenskenovice.si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sites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slovenskenovice.si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files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styles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/s_1280_1024/public/2012/09/17/aceton.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jpg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?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itok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=PA8fvcFJ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lanitplast.cz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/data/soubory/foto/plexisklo/plexisklo-7.jpg</a:t>
            </a:r>
          </a:p>
          <a:p>
            <a:pPr>
              <a:buNone/>
            </a:pP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</TotalTime>
  <Words>322</Words>
  <Application>Microsoft Office PowerPoint</Application>
  <PresentationFormat>Předvádění na obrazovce (4:3)</PresentationFormat>
  <Paragraphs>80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Default Design</vt:lpstr>
      <vt:lpstr>Snímek 1</vt:lpstr>
      <vt:lpstr>2. KARBONYLOVÉ SLOUČENINY</vt:lpstr>
      <vt:lpstr>Snímek 3</vt:lpstr>
      <vt:lpstr> formaldehyd  (methanal)</vt:lpstr>
      <vt:lpstr> acetaldehyd (ethanal)</vt:lpstr>
      <vt:lpstr>Snímek 6</vt:lpstr>
      <vt:lpstr> aceton (propanon)</vt:lpstr>
      <vt:lpstr>Vyzkoušej se: najdi k modelu odpovídající vzorce</vt:lpstr>
      <vt:lpstr>Snímek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marsik</dc:creator>
  <cp:lastModifiedBy>marsik</cp:lastModifiedBy>
  <cp:revision>56</cp:revision>
  <dcterms:created xsi:type="dcterms:W3CDTF">1601-01-01T00:00:00Z</dcterms:created>
  <dcterms:modified xsi:type="dcterms:W3CDTF">2014-03-16T13:54:03Z</dcterms:modified>
</cp:coreProperties>
</file>