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96" r:id="rId30"/>
    <p:sldId id="267" r:id="rId31"/>
    <p:sldId id="295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5FCF"/>
    <a:srgbClr val="FFFF71"/>
    <a:srgbClr val="F8FAA4"/>
    <a:srgbClr val="E6CDFF"/>
    <a:srgbClr val="FEFBC6"/>
    <a:srgbClr val="5F5F5F"/>
    <a:srgbClr val="BDE4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704" autoAdjust="0"/>
  </p:normalViewPr>
  <p:slideViewPr>
    <p:cSldViewPr>
      <p:cViewPr>
        <p:scale>
          <a:sx n="80" d="100"/>
          <a:sy n="80" d="100"/>
        </p:scale>
        <p:origin x="-9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B47C-9E66-45B3-B46A-4EA8AAEA9F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95AA7-1C93-4F3B-A38B-927AD15594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6DDE-A4B6-425F-83A2-C93376DAC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95CB6-A4C0-4EFD-BF8F-F3C4E17EB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298BF-B402-4BA9-8AEE-B239FE876B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A5635-CA67-4CEF-89F7-4837F50B62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2332E-CD2B-4E9D-94D4-B243C8B25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3152B-DB50-42C4-ADB1-DEFE8663D7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9A567-AE57-4B97-9BDA-568521733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6999F-B582-40A2-9CED-4833CF430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FEC2-A2CE-43F4-AA8C-333CE782C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CD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4B57156-CAB5-4D02-9F57-33E7EBC58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7.xml"/><Relationship Id="rId18" Type="http://schemas.openxmlformats.org/officeDocument/2006/relationships/slide" Target="slide22.xml"/><Relationship Id="rId26" Type="http://schemas.openxmlformats.org/officeDocument/2006/relationships/slide" Target="slide27.xml"/><Relationship Id="rId3" Type="http://schemas.openxmlformats.org/officeDocument/2006/relationships/slide" Target="slide3.xml"/><Relationship Id="rId21" Type="http://schemas.openxmlformats.org/officeDocument/2006/relationships/slide" Target="slide19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slide" Target="slide23.xml"/><Relationship Id="rId25" Type="http://schemas.openxmlformats.org/officeDocument/2006/relationships/slide" Target="slide28.xml"/><Relationship Id="rId2" Type="http://schemas.openxmlformats.org/officeDocument/2006/relationships/slide" Target="slide15.xml"/><Relationship Id="rId16" Type="http://schemas.openxmlformats.org/officeDocument/2006/relationships/slide" Target="slide13.xml"/><Relationship Id="rId20" Type="http://schemas.openxmlformats.org/officeDocument/2006/relationships/slide" Target="slide20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0.xml"/><Relationship Id="rId24" Type="http://schemas.openxmlformats.org/officeDocument/2006/relationships/slide" Target="slide3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9.xml"/><Relationship Id="rId28" Type="http://schemas.openxmlformats.org/officeDocument/2006/relationships/slide" Target="slide25.xml"/><Relationship Id="rId10" Type="http://schemas.openxmlformats.org/officeDocument/2006/relationships/slide" Target="slide11.xml"/><Relationship Id="rId19" Type="http://schemas.openxmlformats.org/officeDocument/2006/relationships/slide" Target="slide21.xml"/><Relationship Id="rId4" Type="http://schemas.openxmlformats.org/officeDocument/2006/relationships/slide" Target="slide5.xml"/><Relationship Id="rId9" Type="http://schemas.openxmlformats.org/officeDocument/2006/relationships/slide" Target="slide12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683568" y="404664"/>
            <a:ext cx="7704856" cy="1944216"/>
          </a:xfrm>
          <a:prstGeom prst="roundRect">
            <a:avLst/>
          </a:prstGeom>
          <a:blipFill>
            <a:blip r:embed="rId2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95736" y="2852936"/>
            <a:ext cx="1800225" cy="936625"/>
          </a:xfrm>
          <a:prstGeom prst="actionButtonBlank">
            <a:avLst/>
          </a:prstGeom>
          <a:solidFill>
            <a:srgbClr val="FFFF7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Hra</a:t>
            </a:r>
          </a:p>
        </p:txBody>
      </p:sp>
      <p:sp>
        <p:nvSpPr>
          <p:cNvPr id="307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92080" y="2852936"/>
            <a:ext cx="1800225" cy="9366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Návod</a:t>
            </a:r>
          </a:p>
        </p:txBody>
      </p:sp>
      <p:pic>
        <p:nvPicPr>
          <p:cNvPr id="9" name="Obrázek 2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221088"/>
            <a:ext cx="4968552" cy="108012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" name="TextovéPole 13"/>
          <p:cNvSpPr txBox="1"/>
          <p:nvPr/>
        </p:nvSpPr>
        <p:spPr>
          <a:xfrm>
            <a:off x="1691680" y="620688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AZ KVÍZ</a:t>
            </a:r>
          </a:p>
          <a:p>
            <a:pPr algn="ctr"/>
            <a:r>
              <a:rPr lang="cs-CZ" sz="4000" b="1" dirty="0" smtClean="0"/>
              <a:t>NÁZVOSLOVÍ OXIDŮ</a:t>
            </a:r>
            <a:endParaRPr lang="cs-CZ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8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00113" y="5235575"/>
            <a:ext cx="1871688" cy="713705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5229200"/>
            <a:ext cx="3179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olovnatý</a:t>
            </a:r>
            <a:endParaRPr lang="cs-CZ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51520" y="1988840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PbO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9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085184"/>
            <a:ext cx="2016596" cy="742850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131840" y="5085184"/>
            <a:ext cx="32640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osmičelý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988840"/>
            <a:ext cx="8229600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OsO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10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301208"/>
            <a:ext cx="1944216" cy="720080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5301208"/>
            <a:ext cx="32079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draselný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2132856"/>
            <a:ext cx="8229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11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11560" y="5373216"/>
            <a:ext cx="1800126" cy="661888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131840" y="5301208"/>
            <a:ext cx="27222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jodistý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988840"/>
            <a:ext cx="8229600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12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650" y="5280025"/>
            <a:ext cx="1800126" cy="669255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5229200"/>
            <a:ext cx="2579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zlatitý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2132856"/>
            <a:ext cx="8219256" cy="17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Au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13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11188" y="5378450"/>
            <a:ext cx="1872580" cy="642838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059832" y="5301208"/>
            <a:ext cx="36359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hořečnatý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988840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MgO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14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4212" y="5278438"/>
            <a:ext cx="1943572" cy="670842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03848" y="5229200"/>
            <a:ext cx="3384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cíničitý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9208" y="1988840"/>
            <a:ext cx="8363272" cy="16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15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06450" y="5254625"/>
            <a:ext cx="1821334" cy="694655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131840" y="5157192"/>
            <a:ext cx="3578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arseničný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916832"/>
            <a:ext cx="8229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16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09612" y="5183188"/>
            <a:ext cx="1846164" cy="694084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2987824" y="5157192"/>
            <a:ext cx="50990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 dirty="0" smtClean="0"/>
              <a:t>oxid nikelnatý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988840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NiO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17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83568" y="5301208"/>
            <a:ext cx="1800126" cy="720179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5301208"/>
            <a:ext cx="25234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boritý</a:t>
            </a:r>
            <a:endParaRPr lang="cs-CZ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2132856"/>
            <a:ext cx="8219256" cy="17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13</a:t>
            </a: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5400000">
            <a:off x="370840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dirty="0"/>
              <a:t>13</a:t>
            </a:r>
          </a:p>
        </p:txBody>
      </p:sp>
      <p:sp>
        <p:nvSpPr>
          <p:cNvPr id="307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07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07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07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08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08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08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08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08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08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08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08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089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090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091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092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093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094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095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096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097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098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099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00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01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02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03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56" name="AutoShape 84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57" name="AutoShape 85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61" name="AutoShape 89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64" name="AutoShape 92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65" name="AutoShape 93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 rot="5400000">
            <a:off x="6011863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 rot="5400000">
            <a:off x="3708400" y="1889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</a:t>
            </a: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5400000">
            <a:off x="3132138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</a:t>
            </a:r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5400000">
            <a:off x="4284663" y="10525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3</a:t>
            </a:r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5400000">
            <a:off x="2555875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4</a:t>
            </a:r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 rot="5400000">
            <a:off x="3708400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5</a:t>
            </a: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 rot="5400000">
            <a:off x="4859338" y="191611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6</a:t>
            </a: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 rot="5400000">
            <a:off x="197961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7</a:t>
            </a: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 rot="5400000">
            <a:off x="3132138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8</a:t>
            </a: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 rot="5400000">
            <a:off x="4284663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9</a:t>
            </a:r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 rot="5400000">
            <a:off x="5435600" y="27813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10</a:t>
            </a:r>
          </a:p>
        </p:txBody>
      </p:sp>
      <p:sp>
        <p:nvSpPr>
          <p:cNvPr id="3209" name="AutoShape 137"/>
          <p:cNvSpPr>
            <a:spLocks noChangeArrowheads="1"/>
          </p:cNvSpPr>
          <p:nvPr/>
        </p:nvSpPr>
        <p:spPr bwMode="auto">
          <a:xfrm rot="5400000">
            <a:off x="1403350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11</a:t>
            </a:r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 rot="5400000">
            <a:off x="2555875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12</a:t>
            </a: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5400000">
            <a:off x="4859338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14</a:t>
            </a: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5400000">
            <a:off x="6011863" y="36449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15</a:t>
            </a:r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 rot="5400000">
            <a:off x="82708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16</a:t>
            </a:r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 rot="5400000">
            <a:off x="197961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17</a:t>
            </a: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 rot="5400000">
            <a:off x="3132138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18</a:t>
            </a:r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 rot="5400000">
            <a:off x="4284663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19</a:t>
            </a:r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 rot="5400000">
            <a:off x="5435600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20</a:t>
            </a:r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 rot="5400000">
            <a:off x="6588125" y="450850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21</a:t>
            </a:r>
          </a:p>
        </p:txBody>
      </p:sp>
      <p:sp>
        <p:nvSpPr>
          <p:cNvPr id="3220" name="AutoShape 148"/>
          <p:cNvSpPr>
            <a:spLocks noChangeArrowheads="1"/>
          </p:cNvSpPr>
          <p:nvPr/>
        </p:nvSpPr>
        <p:spPr bwMode="auto">
          <a:xfrm rot="5400000">
            <a:off x="25082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22</a:t>
            </a:r>
          </a:p>
        </p:txBody>
      </p:sp>
      <p:sp>
        <p:nvSpPr>
          <p:cNvPr id="3221" name="AutoShape 149"/>
          <p:cNvSpPr>
            <a:spLocks noChangeArrowheads="1"/>
          </p:cNvSpPr>
          <p:nvPr/>
        </p:nvSpPr>
        <p:spPr bwMode="auto">
          <a:xfrm rot="5400000">
            <a:off x="14033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23</a:t>
            </a:r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 rot="5400000">
            <a:off x="2555875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24</a:t>
            </a:r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 rot="5400000">
            <a:off x="370840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25</a:t>
            </a:r>
          </a:p>
        </p:txBody>
      </p:sp>
      <p:sp>
        <p:nvSpPr>
          <p:cNvPr id="3224" name="AutoShape 152"/>
          <p:cNvSpPr>
            <a:spLocks noChangeArrowheads="1"/>
          </p:cNvSpPr>
          <p:nvPr/>
        </p:nvSpPr>
        <p:spPr bwMode="auto">
          <a:xfrm rot="5400000">
            <a:off x="485933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26</a:t>
            </a: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rot="5400000">
            <a:off x="6013450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27</a:t>
            </a:r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 rot="5400000">
            <a:off x="7164388" y="537368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/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 nodeType="clickPar">
                      <p:stCondLst>
                        <p:cond delay="0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 nodeType="clickPar">
                      <p:stCondLst>
                        <p:cond delay="0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 nodeType="clickPar">
                      <p:stCondLst>
                        <p:cond delay="0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 nodeType="clickPar">
                      <p:stCondLst>
                        <p:cond delay="0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 nodeType="clickPar">
                      <p:stCondLst>
                        <p:cond delay="0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 nodeType="clickPar">
                      <p:stCondLst>
                        <p:cond delay="0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 nodeType="clickPar">
                      <p:stCondLst>
                        <p:cond delay="0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 nodeType="clickPar">
                      <p:stCondLst>
                        <p:cond delay="0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 nodeType="clickPar">
                      <p:stCondLst>
                        <p:cond delay="0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 nodeType="clickPar">
                      <p:stCondLst>
                        <p:cond delay="0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 nodeType="clickPar">
                      <p:stCondLst>
                        <p:cond delay="0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 nodeType="clickPar">
                      <p:stCondLst>
                        <p:cond delay="0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 nodeType="clickPar">
                      <p:stCondLst>
                        <p:cond delay="0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 nodeType="clickPar">
                      <p:stCondLst>
                        <p:cond delay="0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 nodeType="clickPar">
                      <p:stCondLst>
                        <p:cond delay="0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</p:childTnLst>
        </p:cTn>
      </p:par>
    </p:tnLst>
    <p:bldLst>
      <p:bldP spid="3155" grpId="0" animBg="1"/>
      <p:bldP spid="3183" grpId="0" animBg="1"/>
      <p:bldP spid="3211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154" grpId="0" animBg="1"/>
      <p:bldP spid="3156" grpId="0" animBg="1"/>
      <p:bldP spid="3157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6" grpId="0" animBg="1"/>
      <p:bldP spid="3177" grpId="0" animBg="1"/>
      <p:bldP spid="3178" grpId="0" animBg="1"/>
      <p:bldP spid="3179" grpId="0" animBg="1"/>
      <p:bldP spid="3180" grpId="0" animBg="1"/>
      <p:bldP spid="3181" grpId="0" animBg="1"/>
      <p:bldP spid="3182" grpId="0" animBg="1"/>
      <p:bldP spid="3184" grpId="0" animBg="1"/>
      <p:bldP spid="3185" grpId="0" animBg="1"/>
      <p:bldP spid="3186" grpId="0" animBg="1"/>
      <p:bldP spid="3187" grpId="0" animBg="1"/>
      <p:bldP spid="3188" grpId="0" animBg="1"/>
      <p:bldP spid="3189" grpId="0" animBg="1"/>
      <p:bldP spid="3190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199" grpId="0" animBg="1"/>
      <p:bldP spid="3200" grpId="0" animBg="1"/>
      <p:bldP spid="3201" grpId="0" animBg="1"/>
      <p:bldP spid="3202" grpId="0" animBg="1"/>
      <p:bldP spid="3203" grpId="0" animBg="1"/>
      <p:bldP spid="3204" grpId="0" animBg="1"/>
      <p:bldP spid="3205" grpId="0" animBg="1"/>
      <p:bldP spid="3206" grpId="0" animBg="1"/>
      <p:bldP spid="3207" grpId="0" animBg="1"/>
      <p:bldP spid="3208" grpId="0" animBg="1"/>
      <p:bldP spid="3209" grpId="0" animBg="1"/>
      <p:bldP spid="3210" grpId="0" animBg="1"/>
      <p:bldP spid="3212" grpId="0" animBg="1"/>
      <p:bldP spid="3213" grpId="0" animBg="1"/>
      <p:bldP spid="3214" grpId="0" animBg="1"/>
      <p:bldP spid="3215" grpId="0" animBg="1"/>
      <p:bldP spid="3216" grpId="0" animBg="1"/>
      <p:bldP spid="3217" grpId="0" animBg="1"/>
      <p:bldP spid="3218" grpId="0" animBg="1"/>
      <p:bldP spid="3219" grpId="0" animBg="1"/>
      <p:bldP spid="3220" grpId="0" animBg="1"/>
      <p:bldP spid="3221" grpId="0" animBg="1"/>
      <p:bldP spid="3222" grpId="0" animBg="1"/>
      <p:bldP spid="3223" grpId="0" animBg="1"/>
      <p:bldP spid="3224" grpId="0" animBg="1"/>
      <p:bldP spid="3225" grpId="0" animBg="1"/>
      <p:bldP spid="32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18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4212" y="5148263"/>
            <a:ext cx="1943572" cy="657002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203848" y="5085184"/>
            <a:ext cx="2808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rtuťný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2132856"/>
            <a:ext cx="8229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Hg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19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5157192"/>
            <a:ext cx="1872134" cy="670842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3347864" y="5085184"/>
            <a:ext cx="33505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bromičný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916832"/>
            <a:ext cx="8229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20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33412" y="4951412"/>
            <a:ext cx="1994371" cy="709835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4941168"/>
            <a:ext cx="34067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křemičitý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9208" y="1988840"/>
            <a:ext cx="8363272" cy="16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4212" y="5157788"/>
            <a:ext cx="2015579" cy="719484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5157192"/>
            <a:ext cx="30925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železitý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2132856"/>
            <a:ext cx="8219256" cy="17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63562" y="5067300"/>
            <a:ext cx="2064221" cy="737964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131840" y="5013176"/>
            <a:ext cx="3345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stříbrný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2132856"/>
            <a:ext cx="8229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Ag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157192"/>
            <a:ext cx="1944712" cy="720055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2987824" y="5157192"/>
            <a:ext cx="47513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 dirty="0" smtClean="0"/>
              <a:t>oxid zinečnatý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1520" y="1988840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ZnO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650" y="5013325"/>
            <a:ext cx="1872134" cy="719931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131840" y="5013176"/>
            <a:ext cx="32640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chloristý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988840"/>
            <a:ext cx="8229600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25</a:t>
            </a:r>
          </a:p>
        </p:txBody>
      </p:sp>
      <p:sp>
        <p:nvSpPr>
          <p:cNvPr id="297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4062" y="5083175"/>
            <a:ext cx="2089745" cy="722089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5085184"/>
            <a:ext cx="36070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chromový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9552" y="1988840"/>
            <a:ext cx="8229600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26</a:t>
            </a:r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301208"/>
            <a:ext cx="1944142" cy="741263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2987824" y="5301208"/>
            <a:ext cx="4248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fosforečný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916832"/>
            <a:ext cx="8229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</a:t>
            </a:r>
            <a:r>
              <a:rPr lang="en-US" sz="4400">
                <a:solidFill>
                  <a:schemeClr val="tx2"/>
                </a:solidFill>
              </a:rPr>
              <a:t>7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31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088" y="5084763"/>
            <a:ext cx="2016720" cy="720501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03848" y="5085184"/>
            <a:ext cx="36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vápenatý</a:t>
            </a:r>
            <a:endParaRPr lang="cs-CZ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51520" y="1988840"/>
            <a:ext cx="87129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CaO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08" y="1988840"/>
            <a:ext cx="8363272" cy="168478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8000" dirty="0" smtClean="0"/>
              <a:t>CO</a:t>
            </a:r>
            <a:r>
              <a:rPr lang="cs-CZ" sz="8000" baseline="-25000" dirty="0" smtClean="0"/>
              <a:t>2</a:t>
            </a:r>
            <a:endParaRPr lang="cs-CZ" sz="8000" dirty="0" smtClean="0"/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229200"/>
            <a:ext cx="1944216" cy="720080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563888" y="5229200"/>
            <a:ext cx="33843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uhličitý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28</a:t>
            </a:r>
          </a:p>
        </p:txBody>
      </p:sp>
      <p:sp>
        <p:nvSpPr>
          <p:cNvPr id="327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4212" y="5232400"/>
            <a:ext cx="2015579" cy="644872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5157192"/>
            <a:ext cx="31677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siřičitý</a:t>
            </a:r>
            <a:endParaRPr lang="cs-CZ" sz="4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2060848"/>
            <a:ext cx="8363272" cy="16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Návod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13305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 smtClean="0"/>
              <a:t>	Hra je určená pro dvě družstva. Cílem hry je spojit svými políčky všechny 3 strany trojúhelníku. K otázce se dostanete kliknutím na políčko do oblasti mimo číslo. Poté se vám zobrazí otázka a po kliknutí na tlačítko „odpověď“ i odpověď. Tlačítkem vpravo dole se vrátíte zpět k základnímu trojúhelníku. Políčko se automaticky zbarví do </a:t>
            </a:r>
            <a:r>
              <a:rPr lang="cs-CZ" sz="2400" dirty="0" err="1" smtClean="0"/>
              <a:t>šediva</a:t>
            </a:r>
            <a:r>
              <a:rPr lang="cs-CZ" sz="2400" dirty="0" smtClean="0"/>
              <a:t>. Pokud družstvo odpoví špatně, necháváme políčko šedivé, pokud správně, změníme barvu políčka kliknutím na políčko (1x </a:t>
            </a:r>
            <a:r>
              <a:rPr lang="cs-CZ" sz="2400" dirty="0" smtClean="0">
                <a:cs typeface="Arial" pitchFamily="34" charset="0"/>
              </a:rPr>
              <a:t>− </a:t>
            </a:r>
            <a:r>
              <a:rPr lang="cs-CZ" sz="2400" dirty="0" smtClean="0"/>
              <a:t>červené družstvo, 2x </a:t>
            </a:r>
            <a:r>
              <a:rPr lang="cs-CZ" sz="2400" dirty="0" smtClean="0">
                <a:cs typeface="Arial" pitchFamily="34" charset="0"/>
              </a:rPr>
              <a:t>− </a:t>
            </a:r>
            <a:r>
              <a:rPr lang="cs-CZ" sz="2400" dirty="0" smtClean="0"/>
              <a:t>modré družstvo). Družstvo si může vybrat i šedivé políčko. V tom případě vyučující zadává náhradní otázku.</a:t>
            </a:r>
          </a:p>
        </p:txBody>
      </p:sp>
      <p:sp>
        <p:nvSpPr>
          <p:cNvPr id="33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900112" cy="69215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99592" y="5445224"/>
            <a:ext cx="777686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Výukový materiál byl vytvořen na základě  vzoru </a:t>
            </a:r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VY_32_INOVACE_11_AZ kvíz Vznik a vývoj života na Zemi.</a:t>
            </a: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8"/>
              </a:rPr>
              <a:t>Autor původního zdroje: Mgr. Jana Hřebecká – ZŠ Jevíčko</a:t>
            </a:r>
            <a:endParaRPr lang="cs-CZ" sz="1400" dirty="0" smtClean="0">
              <a:solidFill>
                <a:srgbClr val="000000"/>
              </a:solidFill>
              <a:latin typeface="Arial - 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19256" cy="1756792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cs-CZ" sz="8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sz="80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cs-CZ" sz="8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5229200"/>
            <a:ext cx="1800200" cy="792088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3275856" y="5301208"/>
            <a:ext cx="3671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 dirty="0" smtClean="0"/>
              <a:t>oxid hlinitý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229600" cy="1495425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sz="8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sz="8000" baseline="-25000" dirty="0" smtClean="0">
                <a:latin typeface="Arial" pitchFamily="34" charset="0"/>
                <a:cs typeface="Arial" pitchFamily="34" charset="0"/>
              </a:rPr>
              <a:t>5</a:t>
            </a:r>
            <a:endParaRPr lang="cs-CZ" sz="8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5373216"/>
            <a:ext cx="1915691" cy="736624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491880" y="5373216"/>
            <a:ext cx="30075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dusičný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88840"/>
            <a:ext cx="8712968" cy="1512168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8000" dirty="0" err="1" smtClean="0">
                <a:latin typeface="Arial" pitchFamily="34" charset="0"/>
                <a:cs typeface="Arial" pitchFamily="34" charset="0"/>
              </a:rPr>
              <a:t>CuO</a:t>
            </a:r>
            <a:endParaRPr lang="cs-CZ" sz="8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805488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2016224" cy="720080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75856" y="5301208"/>
            <a:ext cx="32672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dirty="0" smtClean="0"/>
              <a:t>oxid měďnatý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1540768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Mn</a:t>
            </a:r>
            <a:r>
              <a:rPr lang="cs-CZ" sz="8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sz="8000" baseline="-25000" dirty="0" smtClean="0">
                <a:latin typeface="Arial" pitchFamily="34" charset="0"/>
                <a:cs typeface="Arial" pitchFamily="34" charset="0"/>
              </a:rPr>
              <a:t>7</a:t>
            </a:r>
            <a:endParaRPr lang="cs-CZ" sz="8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None/>
            </a:pPr>
            <a:endParaRPr lang="cs-CZ" sz="8000" dirty="0" smtClean="0"/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84212" y="5267325"/>
            <a:ext cx="1943572" cy="753963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2915816" y="5301208"/>
            <a:ext cx="50405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manganistý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29600" cy="1655762"/>
          </a:xfrm>
        </p:spPr>
        <p:txBody>
          <a:bodyPr/>
          <a:lstStyle/>
          <a:p>
            <a:pPr algn="ctr" eaLnBrk="1" hangingPunct="1">
              <a:buNone/>
            </a:pPr>
            <a:r>
              <a:rPr lang="cs-CZ" sz="8000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cs-CZ" sz="8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8000" dirty="0" smtClean="0">
                <a:latin typeface="Arial" pitchFamily="34" charset="0"/>
                <a:cs typeface="Arial" pitchFamily="34" charset="0"/>
              </a:rPr>
              <a:t>O</a:t>
            </a:r>
          </a:p>
          <a:p>
            <a:pPr algn="ctr" eaLnBrk="1" hangingPunct="1">
              <a:buFontTx/>
              <a:buNone/>
            </a:pPr>
            <a:endParaRPr lang="cs-CZ" sz="8000" dirty="0" smtClean="0"/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14375" y="5110163"/>
            <a:ext cx="2057425" cy="767109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347864" y="5085184"/>
            <a:ext cx="36724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sodný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7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5778500"/>
            <a:ext cx="1079500" cy="1079500"/>
          </a:xfrm>
          <a:prstGeom prst="actionButtonReturn">
            <a:avLst/>
          </a:prstGeom>
          <a:solidFill>
            <a:srgbClr val="9F5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35000" y="5084762"/>
            <a:ext cx="1776760" cy="792509"/>
          </a:xfrm>
          <a:prstGeom prst="rect">
            <a:avLst/>
          </a:prstGeom>
          <a:solidFill>
            <a:srgbClr val="9F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Odpověď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3203848" y="5229200"/>
            <a:ext cx="4536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dirty="0" smtClean="0"/>
              <a:t>oxid sírový</a:t>
            </a:r>
            <a:endParaRPr lang="cs-CZ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1988840"/>
            <a:ext cx="8229600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8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</a:t>
            </a:r>
            <a:r>
              <a:rPr kumimoji="0" lang="cs-CZ" sz="8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8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287</Words>
  <Application>Microsoft Office PowerPoint</Application>
  <PresentationFormat>Předvádění na obrazovce (4:3)</PresentationFormat>
  <Paragraphs>232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Výchozí návrh</vt:lpstr>
      <vt:lpstr>Snímek 1</vt:lpstr>
      <vt:lpstr>Snímek 2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Snímek 29</vt:lpstr>
      <vt:lpstr>28</vt:lpstr>
      <vt:lpstr>Návod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Kvíz - savci</dc:title>
  <dc:creator>Pavel Žižka</dc:creator>
  <dc:description>Autorem materiálu a všech jeho částí, není-li uvedeno jinak, je Pavel Žižka. Dostupné z Metodického portálu www.rvp.cz, ISSN: 1802-4785, financovaného z ESF a státního rozpočtu ČR. Provozováno Výzkumným ústavem pedagogickým v Praze.</dc:description>
  <cp:lastModifiedBy>sedlacek</cp:lastModifiedBy>
  <cp:revision>296</cp:revision>
  <dcterms:created xsi:type="dcterms:W3CDTF">2010-08-29T18:44:46Z</dcterms:created>
  <dcterms:modified xsi:type="dcterms:W3CDTF">2012-09-24T06:16:41Z</dcterms:modified>
</cp:coreProperties>
</file>