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3" r:id="rId8"/>
    <p:sldId id="270" r:id="rId9"/>
    <p:sldId id="268" r:id="rId10"/>
    <p:sldId id="265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8C74E"/>
    <a:srgbClr val="FF9999"/>
    <a:srgbClr val="8181DF"/>
    <a:srgbClr val="B9B9ED"/>
    <a:srgbClr val="FFB163"/>
    <a:srgbClr val="FFA347"/>
    <a:srgbClr val="FF9933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FC699-88F4-4F72-B42D-8A8A1BF862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4A21C-A100-4F48-B7DC-204661DF90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6C6D-41DC-4CEA-8584-89F7E890CB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5A15C-B64F-4E49-A98B-005516EEFA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3E4D-1583-4D01-B6D6-3BA60FA25D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6EFE-479F-4559-8E71-B56CC4D277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75F7A-7EEC-4248-97A3-7E16D55916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BF10-A980-4229-A84F-A4590A7624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F0010-92E4-44D3-8018-834D6B686F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41599-CC18-4978-ADFA-98D5B9DCB8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B6CCA-D7B0-4CFD-A6FA-3E09EFD64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7F17F3-2C15-47E3-B852-BFBD5DDA45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mail.seznam.cz/redir?hashId=1480913270&amp;to=http%3a%2f%2fwww%2eyoutube%2ecom%2fwatch%3fv%3dCgWHbpMVQ1U" TargetMode="External"/><Relationship Id="rId2" Type="http://schemas.openxmlformats.org/officeDocument/2006/relationships/hyperlink" Target="http://www.youtube.com/watch?v=ENZbKiE6rd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2880320" cy="1080120"/>
          </a:xfr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cs-CZ" sz="5400" b="1" dirty="0" smtClean="0">
                <a:solidFill>
                  <a:srgbClr val="C00000"/>
                </a:solidFill>
                <a:latin typeface="Arial" charset="0"/>
              </a:rPr>
              <a:t>VODÍK</a:t>
            </a:r>
            <a:r>
              <a:rPr lang="cs-CZ" sz="5400" b="1" dirty="0" smtClean="0">
                <a:latin typeface="Arial" charset="0"/>
              </a:rPr>
              <a:t> </a:t>
            </a:r>
            <a:r>
              <a:rPr lang="cs-CZ" sz="4000" b="1" dirty="0" smtClean="0">
                <a:latin typeface="Arial" charset="0"/>
              </a:rPr>
              <a:t>     </a:t>
            </a:r>
          </a:p>
        </p:txBody>
      </p:sp>
      <p:pic>
        <p:nvPicPr>
          <p:cNvPr id="2052" name="Picture 5" descr="slu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35179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vodik-klasicky-model-atom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2664296" cy="264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1979712" y="2276872"/>
            <a:ext cx="86486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cs-CZ" sz="4400" b="1" baseline="-30000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1</a:t>
            </a:r>
            <a:r>
              <a:rPr lang="cs-CZ" sz="44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H</a:t>
            </a:r>
            <a:endParaRPr lang="cs-CZ" sz="4400" dirty="0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12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4" cstate="print"/>
          <a:srcRect t="12239"/>
          <a:stretch>
            <a:fillRect/>
          </a:stretch>
        </p:blipFill>
        <p:spPr bwMode="auto">
          <a:xfrm>
            <a:off x="4355976" y="620688"/>
            <a:ext cx="4392488" cy="8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délník 4"/>
          <p:cNvSpPr>
            <a:spLocks noChangeArrowheads="1"/>
          </p:cNvSpPr>
          <p:nvPr/>
        </p:nvSpPr>
        <p:spPr bwMode="auto">
          <a:xfrm>
            <a:off x="179512" y="188640"/>
            <a:ext cx="871309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Vzducholoď </a:t>
            </a:r>
            <a:r>
              <a:rPr lang="cs-CZ" dirty="0" err="1">
                <a:latin typeface="Arial" charset="0"/>
              </a:rPr>
              <a:t>Hindenburg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 v</a:t>
            </a:r>
            <a:r>
              <a:rPr lang="cs-CZ" dirty="0">
                <a:latin typeface="Arial" charset="0"/>
              </a:rPr>
              <a:t> květnu 1937 tragicky </a:t>
            </a:r>
            <a:r>
              <a:rPr lang="cs-CZ" dirty="0" smtClean="0">
                <a:latin typeface="Arial" charset="0"/>
              </a:rPr>
              <a:t>ztroskotala před </a:t>
            </a:r>
            <a:r>
              <a:rPr lang="cs-CZ" dirty="0">
                <a:latin typeface="Arial" charset="0"/>
              </a:rPr>
              <a:t>zraky tisíců diváků. K neštěstí došlo při transatlantickém letu, kdy před přistáním ve Spojených Státech na letišti </a:t>
            </a:r>
            <a:r>
              <a:rPr lang="cs-CZ" dirty="0" err="1">
                <a:latin typeface="Arial" charset="0"/>
              </a:rPr>
              <a:t>Lakehurst</a:t>
            </a:r>
            <a:r>
              <a:rPr lang="cs-CZ" dirty="0">
                <a:latin typeface="Arial" charset="0"/>
              </a:rPr>
              <a:t>  vzplanul v zadní části lodi požár a během půl minuty celá loď </a:t>
            </a:r>
            <a:r>
              <a:rPr lang="cs-CZ" dirty="0" smtClean="0">
                <a:latin typeface="Arial" charset="0"/>
              </a:rPr>
              <a:t>shořela</a:t>
            </a:r>
            <a:r>
              <a:rPr lang="cs-CZ" dirty="0">
                <a:latin typeface="Arial" charset="0"/>
              </a:rPr>
              <a:t>. </a:t>
            </a:r>
            <a:r>
              <a:rPr lang="cs-CZ" dirty="0" smtClean="0">
                <a:latin typeface="Arial" charset="0"/>
              </a:rPr>
              <a:t>I přesto společnost  </a:t>
            </a:r>
            <a:r>
              <a:rPr lang="cs-CZ" dirty="0" err="1" smtClean="0">
                <a:latin typeface="Arial" charset="0"/>
              </a:rPr>
              <a:t>Zeppelin</a:t>
            </a:r>
            <a:r>
              <a:rPr lang="cs-CZ" dirty="0" smtClean="0">
                <a:latin typeface="Arial" charset="0"/>
              </a:rPr>
              <a:t> postavila a od roku 1938 provozovala novou vzducholoď Graf </a:t>
            </a:r>
            <a:r>
              <a:rPr lang="cs-CZ" dirty="0" err="1">
                <a:latin typeface="Arial" charset="0"/>
              </a:rPr>
              <a:t>Zepellin</a:t>
            </a:r>
            <a:r>
              <a:rPr lang="cs-CZ" dirty="0">
                <a:latin typeface="Arial" charset="0"/>
              </a:rPr>
              <a:t> </a:t>
            </a:r>
            <a:r>
              <a:rPr lang="cs-CZ" dirty="0" smtClean="0">
                <a:latin typeface="Arial" charset="0"/>
              </a:rPr>
              <a:t>II.</a:t>
            </a:r>
            <a:endParaRPr lang="cs-CZ" dirty="0"/>
          </a:p>
        </p:txBody>
      </p:sp>
      <p:pic>
        <p:nvPicPr>
          <p:cNvPr id="7171" name="Picture 7" descr="http://www.propertiesofmatter.si.edu/images/L20/L20_Hindenburg_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564904"/>
            <a:ext cx="5688632" cy="41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156176" y="3140968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charset="0"/>
              </a:rPr>
              <a:t>Graf </a:t>
            </a:r>
            <a:r>
              <a:rPr lang="cs-CZ" dirty="0" err="1" smtClean="0">
                <a:latin typeface="Arial" charset="0"/>
              </a:rPr>
              <a:t>ZeppelinII</a:t>
            </a:r>
            <a:r>
              <a:rPr lang="cs-CZ" dirty="0" smtClean="0">
                <a:latin typeface="Arial" charset="0"/>
              </a:rPr>
              <a:t> </a:t>
            </a:r>
            <a:r>
              <a:rPr lang="cs-CZ" dirty="0" smtClean="0">
                <a:latin typeface="Arial" charset="0"/>
              </a:rPr>
              <a:t>měl </a:t>
            </a:r>
            <a:r>
              <a:rPr lang="cs-CZ" dirty="0" smtClean="0">
                <a:latin typeface="Arial" charset="0"/>
              </a:rPr>
              <a:t>délku 244 metrů (což je pouze o 25 metrů méně </a:t>
            </a:r>
            <a:r>
              <a:rPr lang="cs-CZ" dirty="0" smtClean="0">
                <a:latin typeface="Arial" charset="0"/>
              </a:rPr>
              <a:t>než Titanic</a:t>
            </a:r>
            <a:r>
              <a:rPr lang="cs-CZ" dirty="0" smtClean="0">
                <a:latin typeface="Arial" charset="0"/>
              </a:rPr>
              <a:t>) a průměr 41,2m</a:t>
            </a:r>
            <a:r>
              <a:rPr lang="cs-CZ" dirty="0" smtClean="0">
                <a:latin typeface="Arial" charset="0"/>
              </a:rPr>
              <a:t>. Na palubě byla restaurace a luxusní kabiny pro pasažéry.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8784976" cy="1872208"/>
          </a:xfrm>
        </p:spPr>
        <p:txBody>
          <a:bodyPr/>
          <a:lstStyle/>
          <a:p>
            <a:r>
              <a:rPr lang="cs-CZ" sz="2800" b="1" dirty="0" smtClean="0">
                <a:hlinkClick r:id="rId2"/>
              </a:rPr>
              <a:t>http://</a:t>
            </a:r>
            <a:r>
              <a:rPr lang="cs-CZ" sz="2800" b="1" dirty="0" smtClean="0">
                <a:hlinkClick r:id="rId2"/>
              </a:rPr>
              <a:t>www.</a:t>
            </a:r>
            <a:r>
              <a:rPr lang="cs-CZ" sz="2800" b="1" dirty="0" err="1" smtClean="0">
                <a:hlinkClick r:id="rId2"/>
              </a:rPr>
              <a:t>youtube.com</a:t>
            </a:r>
            <a:r>
              <a:rPr lang="cs-CZ" sz="2800" b="1" dirty="0" smtClean="0">
                <a:hlinkClick r:id="rId2"/>
              </a:rPr>
              <a:t>/</a:t>
            </a:r>
            <a:r>
              <a:rPr lang="cs-CZ" sz="2800" b="1" dirty="0" err="1" smtClean="0">
                <a:hlinkClick r:id="rId2"/>
              </a:rPr>
              <a:t>watch</a:t>
            </a:r>
            <a:r>
              <a:rPr lang="cs-CZ" sz="2800" b="1" dirty="0" smtClean="0">
                <a:hlinkClick r:id="rId2"/>
              </a:rPr>
              <a:t>?v=ENZbKiE6rds</a:t>
            </a:r>
            <a:endParaRPr lang="cs-CZ" sz="2800" b="1" dirty="0" smtClean="0"/>
          </a:p>
          <a:p>
            <a:pPr>
              <a:buNone/>
            </a:pPr>
            <a:endParaRPr lang="cs-CZ" sz="900" b="1" dirty="0" smtClean="0">
              <a:latin typeface="Arial" pitchFamily="34" charset="0"/>
            </a:endParaRPr>
          </a:p>
          <a:p>
            <a:r>
              <a:rPr lang="cs-CZ" sz="2800" b="1" dirty="0" smtClean="0">
                <a:hlinkClick r:id="rId3"/>
              </a:rPr>
              <a:t>http://www.</a:t>
            </a:r>
            <a:r>
              <a:rPr lang="cs-CZ" sz="2800" b="1" dirty="0" err="1" smtClean="0">
                <a:hlinkClick r:id="rId3"/>
              </a:rPr>
              <a:t>youtube.com</a:t>
            </a:r>
            <a:r>
              <a:rPr lang="cs-CZ" sz="2800" b="1" dirty="0" smtClean="0">
                <a:hlinkClick r:id="rId3"/>
              </a:rPr>
              <a:t>/</a:t>
            </a:r>
            <a:r>
              <a:rPr lang="cs-CZ" sz="2800" b="1" dirty="0" err="1" smtClean="0">
                <a:hlinkClick r:id="rId3"/>
              </a:rPr>
              <a:t>watch</a:t>
            </a:r>
            <a:r>
              <a:rPr lang="cs-CZ" sz="2800" b="1" dirty="0" smtClean="0">
                <a:hlinkClick r:id="rId3"/>
              </a:rPr>
              <a:t>?v=CgWHbpMVQ1U</a:t>
            </a:r>
            <a:r>
              <a:rPr lang="cs-CZ" sz="2800" dirty="0" smtClean="0"/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2376264" cy="648072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Video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6"/>
          <p:cNvSpPr txBox="1">
            <a:spLocks/>
          </p:cNvSpPr>
          <p:nvPr/>
        </p:nvSpPr>
        <p:spPr>
          <a:xfrm>
            <a:off x="251520" y="188640"/>
            <a:ext cx="8712968" cy="6264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Zdroje: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lang="cs-CZ" sz="10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http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://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propertiesofmatter.si.edu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airship.html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http://en.wikipedia.org/wiki/File:Hindenburg_burning.jpg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www.komenskeho66.cz/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materialy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/chemie/WEB-  CHEMIE8/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priprvodiku.jpg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mojewiki.cz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pancel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/lib/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exe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fetch.php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?w=200&amp;media=h2o.jpg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neaktuality.cz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zahranici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prvni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-let-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nejvetsi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-vzducholodi-graf-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zeppelin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ii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uskutecnen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http://kosmonautika.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/m9text.html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http://ekzem.heureka.cz/peroxid-vodiku-3-coo-1x100ml/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http://sitemaker.umich.edu/section4group1/files/hydrogencar.jpg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http://www.h2shop.cz/index.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php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?p=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hho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_house_04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techblog.cz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/fyzika/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vyroba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anitiprotonu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-ve-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velkem.html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http://technet.idnes.cz/jak-se-vyrabi-palivo-budoucnosti-vodik-pro-auta-i-elektroniku-p6d-/tec_technika.aspx?c=A080127_234744_tec_technika_vse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zschemie.euweb.cz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vodik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/vodik5.html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http://media.novinky.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/530/195304-original1-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ivmys.jpg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predmetove.chytrak.cz</a:t>
            </a: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subory</a:t>
            </a: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/osem/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chemia</a:t>
            </a:r>
            <a:r>
              <a:rPr lang="cs-CZ" sz="1800" kern="0" dirty="0" smtClean="0">
                <a:latin typeface="Arial" pitchFamily="34" charset="0"/>
                <a:cs typeface="Arial" pitchFamily="34" charset="0"/>
              </a:rPr>
              <a:t>/model.</a:t>
            </a:r>
            <a:r>
              <a:rPr lang="cs-CZ" sz="1800" kern="0" dirty="0" err="1" smtClean="0">
                <a:latin typeface="Arial" pitchFamily="34" charset="0"/>
                <a:cs typeface="Arial" pitchFamily="34" charset="0"/>
              </a:rPr>
              <a:t>bmp</a:t>
            </a:r>
            <a:endParaRPr lang="cs-CZ" sz="1800" kern="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2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204864"/>
            <a:ext cx="13985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9" y="1196752"/>
            <a:ext cx="8136904" cy="3744416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volný </a:t>
            </a:r>
            <a:r>
              <a:rPr lang="cs-CZ" b="1" dirty="0" smtClean="0">
                <a:latin typeface="Arial" charset="0"/>
                <a:cs typeface="Arial" charset="0"/>
              </a:rPr>
              <a:t>H</a:t>
            </a:r>
            <a:r>
              <a:rPr lang="cs-CZ" dirty="0" smtClean="0">
                <a:latin typeface="Arial" charset="0"/>
                <a:cs typeface="Arial" charset="0"/>
              </a:rPr>
              <a:t> je ve vysokých sférách atmosféry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většinou tvoří sloučeniny s jinými prvky 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(voda, kyseliny, hydroxidy, ropa,…)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je základním </a:t>
            </a:r>
            <a:r>
              <a:rPr lang="cs-CZ" dirty="0" smtClean="0">
                <a:latin typeface="Arial" charset="0"/>
                <a:cs typeface="Arial" charset="0"/>
              </a:rPr>
              <a:t>stavebním</a:t>
            </a:r>
          </a:p>
          <a:p>
            <a:pPr eaLnBrk="1" hangingPunct="1">
              <a:buNone/>
            </a:pP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prvkem celého </a:t>
            </a:r>
            <a:r>
              <a:rPr lang="cs-CZ" dirty="0" smtClean="0">
                <a:latin typeface="Arial" charset="0"/>
                <a:cs typeface="Arial" charset="0"/>
              </a:rPr>
              <a:t>vesmíru</a:t>
            </a:r>
          </a:p>
          <a:p>
            <a:pPr eaLnBrk="1" hangingPunct="1">
              <a:buNone/>
            </a:pP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smtClean="0">
                <a:latin typeface="Arial" charset="0"/>
                <a:cs typeface="Arial" charset="0"/>
              </a:rPr>
              <a:t>(Slunce, hvězdy)</a:t>
            </a:r>
          </a:p>
        </p:txBody>
      </p:sp>
      <p:pic>
        <p:nvPicPr>
          <p:cNvPr id="3076" name="Picture 7" descr="http://media.novinky.cz/530/195304-original1-ivm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400126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2664296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Výskyt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40763" cy="3097212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bezbarvý plyn, bez zápachu, hořlavý</a:t>
            </a: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má </a:t>
            </a:r>
            <a:r>
              <a:rPr lang="cs-CZ" b="1" dirty="0" smtClean="0">
                <a:latin typeface="Arial" charset="0"/>
                <a:cs typeface="Arial" charset="0"/>
              </a:rPr>
              <a:t>nejmenší hustotu </a:t>
            </a:r>
            <a:r>
              <a:rPr lang="cs-CZ" dirty="0" smtClean="0">
                <a:latin typeface="Arial" charset="0"/>
                <a:cs typeface="Arial" charset="0"/>
              </a:rPr>
              <a:t>(je to „nejlehčí“ plyn),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je 14 krát lehčí než vzduch</a:t>
            </a: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tvoří dvouatomové molekuly </a:t>
            </a:r>
            <a:r>
              <a:rPr lang="cs-CZ" dirty="0" smtClean="0">
                <a:latin typeface="Arial" charset="0"/>
                <a:cs typeface="Arial" charset="0"/>
              </a:rPr>
              <a:t>H</a:t>
            </a:r>
            <a:r>
              <a:rPr lang="cs-CZ" baseline="-25000" dirty="0" smtClean="0">
                <a:latin typeface="Arial" charset="0"/>
                <a:cs typeface="Arial" charset="0"/>
              </a:rPr>
              <a:t>2</a:t>
            </a:r>
            <a:endParaRPr lang="cs-CZ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směs vodíku se vzduchem </a:t>
            </a:r>
            <a:r>
              <a:rPr lang="cs-CZ" b="1" dirty="0" smtClean="0">
                <a:latin typeface="Arial" charset="0"/>
                <a:cs typeface="Arial" charset="0"/>
              </a:rPr>
              <a:t>je výbušná !</a:t>
            </a:r>
          </a:p>
        </p:txBody>
      </p:sp>
      <p:pic>
        <p:nvPicPr>
          <p:cNvPr id="4" name="Picture 11" descr="http://www.predmetove.chytrak.cz/subory/osem/chemia/mode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437112"/>
            <a:ext cx="2784309" cy="2088232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9552" y="332656"/>
            <a:ext cx="3240360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Vlastnosti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</a:p>
        </p:txBody>
      </p:sp>
      <p:pic>
        <p:nvPicPr>
          <p:cNvPr id="10244" name="Picture 4" descr="http://www.komenskeho66.cz/materialy/chemie/WEB-CHEMIE8/obrazky/vod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437112"/>
            <a:ext cx="2490989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rsik\Desktop\nep.jpg"/>
          <p:cNvPicPr>
            <a:picLocks noChangeAspect="1" noChangeArrowheads="1"/>
          </p:cNvPicPr>
          <p:nvPr/>
        </p:nvPicPr>
        <p:blipFill>
          <a:blip r:embed="rId2" cstate="print"/>
          <a:srcRect t="12543" b="10034"/>
          <a:stretch>
            <a:fillRect/>
          </a:stretch>
        </p:blipFill>
        <p:spPr bwMode="auto">
          <a:xfrm>
            <a:off x="683568" y="1700809"/>
            <a:ext cx="6147372" cy="792088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96300" cy="4114800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reakce zinku s kyselinou chlorovodíkovou </a:t>
            </a:r>
          </a:p>
          <a:p>
            <a:pPr eaLnBrk="1" hangingPunct="1">
              <a:buFontTx/>
              <a:buNone/>
            </a:pPr>
            <a:r>
              <a:rPr lang="cs-CZ" dirty="0" smtClean="0">
                <a:latin typeface="Arial" charset="0"/>
                <a:cs typeface="Arial" charset="0"/>
              </a:rPr>
              <a:t>         </a:t>
            </a:r>
            <a:endParaRPr lang="cs-CZ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cs-CZ" sz="800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cs-CZ" sz="8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elektrolýza </a:t>
            </a:r>
            <a:r>
              <a:rPr lang="cs-CZ" dirty="0" smtClean="0">
                <a:latin typeface="Arial" charset="0"/>
                <a:cs typeface="Arial" charset="0"/>
              </a:rPr>
              <a:t>vody</a:t>
            </a:r>
          </a:p>
          <a:p>
            <a:pPr eaLnBrk="1" hangingPunct="1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  <a:p>
            <a:pPr eaLnBrk="1" hangingPunct="1"/>
            <a:endParaRPr lang="cs-CZ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endParaRPr lang="cs-CZ" sz="2400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p</a:t>
            </a:r>
            <a:r>
              <a:rPr lang="cs-CZ" dirty="0" smtClean="0">
                <a:latin typeface="Arial" charset="0"/>
                <a:cs typeface="Arial" charset="0"/>
              </a:rPr>
              <a:t>růmyslově se vyrábí ze zemního plynu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pic>
        <p:nvPicPr>
          <p:cNvPr id="9221" name="Picture 5" descr="http://www.komenskeho66.cz/materialy/chemie/WEB-CHEMIE8/obrazky/priprvodi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240360" cy="28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5256584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P</a:t>
            </a:r>
            <a:r>
              <a:rPr kumimoji="0" lang="cs-CZ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říprava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, výroba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9" name="Elipsa 8"/>
          <p:cNvSpPr/>
          <p:nvPr/>
        </p:nvSpPr>
        <p:spPr>
          <a:xfrm>
            <a:off x="6012160" y="1700808"/>
            <a:ext cx="792088" cy="864096"/>
          </a:xfrm>
          <a:prstGeom prst="ellipse">
            <a:avLst/>
          </a:prstGeom>
          <a:solidFill>
            <a:srgbClr val="FF5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9" name="Picture 3" descr="http://i.idnes.cz/08/013/cl/VSE20b4fe_VSE20b1e1_3_elektrolyz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01008"/>
            <a:ext cx="3124200" cy="2343151"/>
          </a:xfrm>
          <a:prstGeom prst="rect">
            <a:avLst/>
          </a:prstGeom>
          <a:noFill/>
        </p:spPr>
      </p:pic>
      <p:sp>
        <p:nvSpPr>
          <p:cNvPr id="11" name="Elipsa 10"/>
          <p:cNvSpPr/>
          <p:nvPr/>
        </p:nvSpPr>
        <p:spPr>
          <a:xfrm>
            <a:off x="1907704" y="3284984"/>
            <a:ext cx="648072" cy="648072"/>
          </a:xfrm>
          <a:prstGeom prst="ellipse">
            <a:avLst/>
          </a:prstGeom>
          <a:solidFill>
            <a:srgbClr val="FF5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24744"/>
            <a:ext cx="9036496" cy="374441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spolu s kyslíkem ke </a:t>
            </a:r>
            <a:r>
              <a:rPr lang="cs-CZ" sz="2800" b="1" dirty="0" smtClean="0">
                <a:latin typeface="Arial" charset="0"/>
                <a:cs typeface="Arial" charset="0"/>
              </a:rPr>
              <a:t>svařování a řezání kovů </a:t>
            </a:r>
            <a:r>
              <a:rPr lang="cs-CZ" sz="2800" dirty="0" smtClean="0">
                <a:latin typeface="Arial" charset="0"/>
                <a:cs typeface="Arial" charset="0"/>
              </a:rPr>
              <a:t>               </a:t>
            </a:r>
            <a:r>
              <a:rPr lang="cs-CZ" sz="2800" dirty="0" smtClean="0">
                <a:latin typeface="Arial" charset="0"/>
                <a:cs typeface="Arial" charset="0"/>
              </a:rPr>
              <a:t>(plamen </a:t>
            </a:r>
            <a:r>
              <a:rPr lang="cs-CZ" sz="2800" dirty="0" smtClean="0">
                <a:latin typeface="Arial" charset="0"/>
                <a:cs typeface="Arial" charset="0"/>
              </a:rPr>
              <a:t>asi 3000°C )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j</a:t>
            </a:r>
            <a:r>
              <a:rPr lang="cs-CZ" sz="2800" dirty="0" smtClean="0">
                <a:latin typeface="Arial" charset="0"/>
                <a:cs typeface="Arial" charset="0"/>
              </a:rPr>
              <a:t>ako surovina </a:t>
            </a:r>
            <a:r>
              <a:rPr lang="cs-CZ" sz="2800" dirty="0" smtClean="0">
                <a:latin typeface="Arial" charset="0"/>
                <a:cs typeface="Arial" charset="0"/>
              </a:rPr>
              <a:t>pro výrobu čpavku, kyseliny chlorovodíkové,rostlinných tuků,…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dirty="0" smtClean="0">
                <a:latin typeface="Arial" charset="0"/>
                <a:cs typeface="Arial" charset="0"/>
              </a:rPr>
              <a:t>kapalný vodík spolu s kyslíkem jako </a:t>
            </a:r>
            <a:r>
              <a:rPr lang="cs-CZ" sz="2800" b="1" dirty="0" smtClean="0">
                <a:latin typeface="Arial" charset="0"/>
                <a:cs typeface="Arial" charset="0"/>
              </a:rPr>
              <a:t>raketové </a:t>
            </a:r>
            <a:r>
              <a:rPr lang="cs-CZ" sz="2800" b="1" dirty="0" smtClean="0">
                <a:latin typeface="Arial" charset="0"/>
                <a:cs typeface="Arial" charset="0"/>
              </a:rPr>
              <a:t>palivo</a:t>
            </a:r>
          </a:p>
          <a:p>
            <a:pPr eaLnBrk="1" hangingPunct="1">
              <a:lnSpc>
                <a:spcPct val="80000"/>
              </a:lnSpc>
            </a:pPr>
            <a:r>
              <a:rPr lang="cs-CZ" sz="2800" b="1" dirty="0" smtClean="0">
                <a:latin typeface="Arial" charset="0"/>
                <a:cs typeface="Arial" charset="0"/>
              </a:rPr>
              <a:t>zdroj energie </a:t>
            </a:r>
            <a:r>
              <a:rPr lang="cs-CZ" sz="2800" dirty="0" smtClean="0">
                <a:latin typeface="Arial" charset="0"/>
                <a:cs typeface="Arial" charset="0"/>
              </a:rPr>
              <a:t>(palivo budoucnosti – automobily, letadla) </a:t>
            </a:r>
          </a:p>
          <a:p>
            <a:pPr>
              <a:spcBef>
                <a:spcPts val="0"/>
              </a:spcBef>
            </a:pPr>
            <a:r>
              <a:rPr lang="cs-CZ" sz="2800" b="1" dirty="0" smtClean="0">
                <a:latin typeface="Arial" charset="0"/>
                <a:cs typeface="Arial" charset="0"/>
              </a:rPr>
              <a:t>p</a:t>
            </a:r>
            <a:r>
              <a:rPr lang="cs-CZ" sz="2800" b="1" dirty="0" smtClean="0">
                <a:latin typeface="Arial" charset="0"/>
                <a:cs typeface="Arial" charset="0"/>
              </a:rPr>
              <a:t>řeprava: </a:t>
            </a:r>
            <a:r>
              <a:rPr lang="cs-CZ" sz="2800" dirty="0" smtClean="0">
                <a:latin typeface="Arial" charset="0"/>
                <a:cs typeface="Arial" charset="0"/>
              </a:rPr>
              <a:t>stlačený </a:t>
            </a:r>
            <a:r>
              <a:rPr lang="cs-CZ" sz="2800" dirty="0" smtClean="0">
                <a:latin typeface="Arial" charset="0"/>
                <a:cs typeface="Arial" charset="0"/>
              </a:rPr>
              <a:t>v </a:t>
            </a:r>
            <a:r>
              <a:rPr lang="cs-CZ" sz="2800" dirty="0" smtClean="0">
                <a:latin typeface="Arial" charset="0"/>
                <a:cs typeface="Arial" charset="0"/>
              </a:rPr>
              <a:t>ocelových</a:t>
            </a:r>
          </a:p>
          <a:p>
            <a:pPr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 </a:t>
            </a:r>
            <a:r>
              <a:rPr lang="cs-CZ" sz="2800" dirty="0" smtClean="0">
                <a:latin typeface="Arial" charset="0"/>
                <a:cs typeface="Arial" charset="0"/>
              </a:rPr>
              <a:t>   lahvích s</a:t>
            </a:r>
            <a:r>
              <a:rPr lang="cs-CZ" sz="2800" dirty="0" smtClean="0">
                <a:latin typeface="Arial" charset="0"/>
                <a:cs typeface="Arial" charset="0"/>
              </a:rPr>
              <a:t> </a:t>
            </a:r>
            <a:r>
              <a:rPr lang="cs-CZ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červeným pruhem</a:t>
            </a:r>
            <a:endParaRPr lang="cs-CZ" sz="28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http://www.h2shop.cz/images/lahveskl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869160"/>
            <a:ext cx="2881197" cy="1860301"/>
          </a:xfrm>
          <a:prstGeom prst="rect">
            <a:avLst/>
          </a:prstGeom>
          <a:noFill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88640"/>
            <a:ext cx="3024336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Použití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pic>
        <p:nvPicPr>
          <p:cNvPr id="9" name="Picture 4" descr="http://www.drkulichpharma.cz/fotky3501/fotos/s00559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332656"/>
            <a:ext cx="787942" cy="1899592"/>
          </a:xfrm>
          <a:prstGeom prst="rect">
            <a:avLst/>
          </a:prstGeom>
          <a:noFill/>
        </p:spPr>
      </p:pic>
      <p:pic>
        <p:nvPicPr>
          <p:cNvPr id="10" name="Picture 2" descr="http://kosmonautika.cz/images/mercury9/startmercury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73016"/>
            <a:ext cx="2520280" cy="3151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ydrogencar%20kop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88913"/>
            <a:ext cx="8497887" cy="637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age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3"/>
            <a:ext cx="6732240" cy="685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804248" y="260648"/>
            <a:ext cx="223224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xterní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palivové nádrže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raketoplánu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Atlantis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jsou naplněné směsí kapalného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vodíku a kapalného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kyslíku.</a:t>
            </a:r>
            <a:endParaRPr lang="cs-CZ" i="1" dirty="0" smtClean="0">
              <a:latin typeface="Arial" pitchFamily="34" charset="0"/>
              <a:cs typeface="Arial" pitchFamily="34" charset="0"/>
            </a:endParaRPr>
          </a:p>
          <a:p>
            <a:endParaRPr lang="cs-CZ" i="1" dirty="0">
              <a:latin typeface="Arial" pitchFamily="34" charset="0"/>
              <a:cs typeface="Arial" pitchFamily="34" charset="0"/>
            </a:endParaRPr>
          </a:p>
          <a:p>
            <a:r>
              <a:rPr lang="cs-CZ" i="1" dirty="0" smtClean="0">
                <a:latin typeface="Arial" pitchFamily="34" charset="0"/>
                <a:cs typeface="Arial" pitchFamily="34" charset="0"/>
              </a:rPr>
              <a:t>V interních nádržích je raketové palivo </a:t>
            </a:r>
            <a:r>
              <a:rPr lang="cs-CZ" i="1" dirty="0" smtClean="0">
                <a:latin typeface="Arial" pitchFamily="34" charset="0"/>
                <a:cs typeface="Arial" pitchFamily="34" charset="0"/>
              </a:rPr>
              <a:t>hydrazin.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5904656" cy="720080"/>
          </a:xfrm>
          <a:prstGeom prst="rect">
            <a:avLst/>
          </a:prstGeom>
          <a:gradFill rotWithShape="1">
            <a:gsLst>
              <a:gs pos="0">
                <a:srgbClr val="F8C74E"/>
              </a:gs>
              <a:gs pos="100000">
                <a:srgbClr val="FFB16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kern="0" dirty="0" smtClean="0">
                <a:solidFill>
                  <a:srgbClr val="C00000"/>
                </a:solidFill>
                <a:latin typeface="Arial" charset="0"/>
                <a:ea typeface="+mj-ea"/>
                <a:cs typeface="+mj-cs"/>
              </a:rPr>
              <a:t>Ještě něco o vodíku</a:t>
            </a:r>
            <a:r>
              <a:rPr kumimoji="0" lang="cs-CZ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</a:t>
            </a:r>
            <a:endParaRPr kumimoji="0" lang="cs-CZ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052736"/>
            <a:ext cx="7772400" cy="4114800"/>
          </a:xfrm>
        </p:spPr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a počátku 2. světové války (1935 – 1938) létali mezi Evropou (Německem) a Amerikou vzducholodě naplněné vodíkem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graf-zeppelin-ii"/>
          <p:cNvPicPr>
            <a:picLocks noChangeAspect="1" noChangeArrowheads="1"/>
          </p:cNvPicPr>
          <p:nvPr/>
        </p:nvPicPr>
        <p:blipFill>
          <a:blip r:embed="rId2" cstate="print"/>
          <a:srcRect b="6121"/>
          <a:stretch>
            <a:fillRect/>
          </a:stretch>
        </p:blipFill>
        <p:spPr bwMode="auto">
          <a:xfrm>
            <a:off x="899592" y="2492896"/>
            <a:ext cx="7200800" cy="417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hindenb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lastní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169</Words>
  <Application>Microsoft Office PowerPoint</Application>
  <PresentationFormat>Předvádění na obrazovce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Výchozí návrh</vt:lpstr>
      <vt:lpstr>VODÍK     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26</cp:revision>
  <dcterms:created xsi:type="dcterms:W3CDTF">1601-01-01T00:00:00Z</dcterms:created>
  <dcterms:modified xsi:type="dcterms:W3CDTF">2013-01-16T23:27:07Z</dcterms:modified>
</cp:coreProperties>
</file>