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0033"/>
    <a:srgbClr val="F2550E"/>
    <a:srgbClr val="CC0000"/>
    <a:srgbClr val="CC3300"/>
    <a:srgbClr val="0000CC"/>
    <a:srgbClr val="800000"/>
    <a:srgbClr val="FF6600"/>
    <a:srgbClr val="DEDDE3"/>
    <a:srgbClr val="C1BF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6336704" cy="409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3" cstate="print"/>
          <a:srcRect t="12239"/>
          <a:stretch>
            <a:fillRect/>
          </a:stretch>
        </p:blipFill>
        <p:spPr bwMode="auto">
          <a:xfrm>
            <a:off x="323528" y="5877272"/>
            <a:ext cx="4392488" cy="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marsik\Desktop\Nepojmenovaný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3744416" cy="1537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sik\Desktop\Nepojmenovan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2495600" cy="2495600"/>
          </a:xfrm>
          <a:prstGeom prst="rect">
            <a:avLst/>
          </a:prstGeom>
          <a:noFill/>
        </p:spPr>
      </p:pic>
      <p:pic>
        <p:nvPicPr>
          <p:cNvPr id="23556" name="Picture 4" descr="http://www.eko-domov.cz/pic_zbozi/55005-1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2448272" cy="2074911"/>
          </a:xfrm>
          <a:prstGeom prst="rect">
            <a:avLst/>
          </a:prstGeom>
          <a:noFill/>
        </p:spPr>
      </p:pic>
      <p:pic>
        <p:nvPicPr>
          <p:cNvPr id="23558" name="Picture 6" descr="http://www.galanterka.cz/pictures/zbozi/spinaci-spendliky-mix-velikosti-nikl.jpg"/>
          <p:cNvPicPr>
            <a:picLocks noChangeAspect="1" noChangeArrowheads="1"/>
          </p:cNvPicPr>
          <p:nvPr/>
        </p:nvPicPr>
        <p:blipFill>
          <a:blip r:embed="rId4" cstate="print"/>
          <a:srcRect l="15251" t="14959" r="14588" b="18947"/>
          <a:stretch>
            <a:fillRect/>
          </a:stretch>
        </p:blipFill>
        <p:spPr bwMode="auto">
          <a:xfrm>
            <a:off x="2339752" y="692696"/>
            <a:ext cx="2931510" cy="1836232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commons/thumb/5/57/Nickel_chunk.jpg/255px-Nickel_chu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746272" cy="1842146"/>
          </a:xfrm>
          <a:prstGeom prst="rect">
            <a:avLst/>
          </a:prstGeom>
          <a:noFill/>
        </p:spPr>
      </p:pic>
      <p:pic>
        <p:nvPicPr>
          <p:cNvPr id="6" name="Picture 5" descr="Gallium"/>
          <p:cNvPicPr>
            <a:picLocks noChangeAspect="1" noChangeArrowheads="1"/>
          </p:cNvPicPr>
          <p:nvPr/>
        </p:nvPicPr>
        <p:blipFill>
          <a:blip r:embed="rId6" cstate="print"/>
          <a:srcRect l="1243" t="10499" r="1243" b="3500"/>
          <a:stretch>
            <a:fillRect/>
          </a:stretch>
        </p:blipFill>
        <p:spPr bwMode="auto">
          <a:xfrm>
            <a:off x="5292080" y="4221088"/>
            <a:ext cx="3558858" cy="2492896"/>
          </a:xfrm>
          <a:prstGeom prst="rect">
            <a:avLst/>
          </a:prstGeom>
          <a:noFill/>
        </p:spPr>
      </p:pic>
      <p:pic>
        <p:nvPicPr>
          <p:cNvPr id="7" name="Picture 8" descr="180px-Ti_hodink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80674">
            <a:off x="6370071" y="434284"/>
            <a:ext cx="1568353" cy="3171559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979712" y="116632"/>
            <a:ext cx="1512168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NIKL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7308304" y="476672"/>
            <a:ext cx="1656184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TITAN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851920" y="6165304"/>
            <a:ext cx="1656184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GALIUM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2" y="3501008"/>
            <a:ext cx="1872208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CHROM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http://www.beletrie.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eu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/data/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/71454.jpg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http://upload.wikimedia.org/wikipedia/commons/6/68/Iron-135048.jpg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zscholtice.cz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svs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lacko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/fyzika_6roc/hustota/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/krychle.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png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http://airsoftpedie.diverzanti.cz/images/Pruzina.jpg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chempokusy.webzdarma.cz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/galerie/fotky/P1020338.JPG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http://www.spektrometry.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/aplikace/kovy-a-slitiny-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analyza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-spektrometrem-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pmi.png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http://www.kawvalley.k12.ks.us/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schools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rjh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marneyg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/05_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history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projects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/j0144660.jpg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financnytrh.com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ias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/profile2_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articles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/2013/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/Rok_2013_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Vacsina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investorov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vazne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podcenuje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drahe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_kovy_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clanok.jpg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http://www.osel.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/_popisky/117_/1179688601.jpg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hawle.cz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CatalogSheetsCache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/M2_1a/8010_3.jpg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http://im9.cz/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importprodukt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orig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/734/734764be0177da3bf6f68f560dbe2585--mmf250x250.jpg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magazin.firenet.cz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plugins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joomthumbnail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upload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/520_03.jpg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tptools.cz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/fotky10481/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/gen320/gen__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vyr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_1364gril-litina.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http://files.arnikakolin.webnode.cz/200000131-16534174e4/aluminium-4.jpg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http://nd04.jxs.cz/013/272/7179d0e39d_74334127_o2.jpg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http://www.alb.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/k_610.jpg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http://www.tipy-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vanocni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darky.cz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/foto/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/217.jpg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http://www.vydra-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hk.cz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/fotky5701/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/gen320/gen__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vyr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_126koncova-olova.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aapotapanie.sk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/broky.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http://files.investicni-zlato-stribro-platina.webnode.cz/200000017-6158f6252b/platina.jpg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http://www.kultur-kontakt.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/foto/4852.jpg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https://www6.slac.stanford.edu/sites/www6.slac.stanford.edu/files/styles/lightbox_large_image/public/images/Stanene-TinCan.jpg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http://i.lidovky.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/13/083/lnc460/MC4d7c3a_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shutterstock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_63559273.jpg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http://upload.wikimedia.org/wikipedia/commons/thumb/f/f9/Zinc_fragment_sublimed_and_1cm3_cube.jpg/255px-Zinc_fragment_sublimed_and_1cm3_cube.jpg</a:t>
            </a:r>
          </a:p>
          <a:p>
            <a:r>
              <a:rPr lang="cs-CZ" sz="11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hd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nabytek.cz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ext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nl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_foto/A03600.JPG</a:t>
            </a: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http://periodictable.com/Samples/024.11/s13.JPG</a:t>
            </a: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eko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-domov.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/pic_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zbozi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/55005-1-0.jpg</a:t>
            </a: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galanterka.cz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pictures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zbozi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spinaci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spendliky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-mix-velikosti-nikl.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http://upload.wikimedia.org/wikipedia/commons/thumb/7/7a/Ti_covered_watches.jpg/180px-Ti_covered_watches.jpg</a:t>
            </a:r>
          </a:p>
          <a:p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165304"/>
            <a:ext cx="6336704" cy="504056"/>
          </a:xfrm>
          <a:solidFill>
            <a:srgbClr val="FDF47F"/>
          </a:solidFill>
        </p:spPr>
        <p:txBody>
          <a:bodyPr>
            <a:no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Kovy jsou v tabulce vybarveny žlutě.</a:t>
            </a:r>
            <a:endParaRPr lang="cs-CZ" sz="3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arsik\Desktop\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84776" cy="4890905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23528" y="188640"/>
            <a:ext cx="8204448" cy="720080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75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b="1" dirty="0" smtClean="0"/>
              <a:t>4/5 všech prvků v periodické tabulce jsou kovy.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Šipka doprava 6"/>
          <p:cNvSpPr/>
          <p:nvPr/>
        </p:nvSpPr>
        <p:spPr>
          <a:xfrm rot="18597171">
            <a:off x="1119767" y="5142652"/>
            <a:ext cx="1271166" cy="792088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6984776" cy="720080"/>
          </a:xfrm>
          <a:gradFill flip="none" rotWithShape="1">
            <a:gsLst>
              <a:gs pos="45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7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Společné vlastnosti kovů:</a:t>
            </a:r>
            <a:endParaRPr lang="cs-CZ" sz="4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6752"/>
            <a:ext cx="5904656" cy="3384376"/>
          </a:xfrm>
          <a:gradFill flip="none" rotWithShape="1">
            <a:gsLst>
              <a:gs pos="46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85000"/>
                </a:scheme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  <a:buFont typeface="Arial" charset="0"/>
              <a:buChar char="-"/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běžných podmínek jsou v pevném </a:t>
            </a:r>
          </a:p>
          <a:p>
            <a:pPr algn="l">
              <a:buClr>
                <a:schemeClr val="tx1"/>
              </a:buClr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skupenství (výjimkou kapalná rtuť)</a:t>
            </a:r>
          </a:p>
          <a:p>
            <a:pPr algn="l">
              <a:buClr>
                <a:schemeClr val="tx1"/>
              </a:buClr>
              <a:buFont typeface="Arial" charset="0"/>
              <a:buChar char="-"/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kovový lesk</a:t>
            </a:r>
            <a:endParaRPr lang="cs-CZ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Clr>
                <a:schemeClr val="tx1"/>
              </a:buClr>
              <a:buFont typeface="Arial" charset="0"/>
              <a:buChar char="-"/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jsou kujné, tažné, ohebné</a:t>
            </a:r>
            <a:endParaRPr lang="cs-CZ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Clr>
                <a:schemeClr val="tx1"/>
              </a:buClr>
              <a:buFont typeface="Arial" charset="0"/>
              <a:buNone/>
            </a:pP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dají se opracovávat)</a:t>
            </a:r>
          </a:p>
          <a:p>
            <a:pPr algn="l">
              <a:buClr>
                <a:schemeClr val="tx1"/>
              </a:buClr>
              <a:buFont typeface="Arial" charset="0"/>
              <a:buChar char="-"/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tepelná a elektrická vodivost</a:t>
            </a:r>
            <a:endParaRPr lang="cs-CZ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Clr>
                <a:schemeClr val="tx1"/>
              </a:buClr>
              <a:buFont typeface="Arial" charset="0"/>
              <a:buChar char="-"/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mohou </a:t>
            </a: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tvořit slitiny</a:t>
            </a:r>
          </a:p>
        </p:txBody>
      </p:sp>
      <p:pic>
        <p:nvPicPr>
          <p:cNvPr id="2050" name="Picture 2" descr="http://upload.wikimedia.org/wikipedia/commons/6/68/Iron-135048.jpg"/>
          <p:cNvPicPr>
            <a:picLocks noChangeAspect="1" noChangeArrowheads="1"/>
          </p:cNvPicPr>
          <p:nvPr/>
        </p:nvPicPr>
        <p:blipFill>
          <a:blip r:embed="rId2" cstate="print"/>
          <a:srcRect l="5883" t="2520" r="5147" b="5039"/>
          <a:stretch>
            <a:fillRect/>
          </a:stretch>
        </p:blipFill>
        <p:spPr bwMode="auto">
          <a:xfrm>
            <a:off x="6516216" y="1196752"/>
            <a:ext cx="1550083" cy="1880059"/>
          </a:xfrm>
          <a:prstGeom prst="rect">
            <a:avLst/>
          </a:prstGeom>
          <a:noFill/>
        </p:spPr>
      </p:pic>
      <p:pic>
        <p:nvPicPr>
          <p:cNvPr id="2052" name="Picture 4" descr="http://airsoftpedie.diverzanti.cz/images/Pruz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1164">
            <a:off x="6984675" y="3415669"/>
            <a:ext cx="1793156" cy="1344867"/>
          </a:xfrm>
          <a:prstGeom prst="rect">
            <a:avLst/>
          </a:prstGeom>
          <a:noFill/>
        </p:spPr>
      </p:pic>
      <p:pic>
        <p:nvPicPr>
          <p:cNvPr id="2054" name="Picture 6" descr="http://www.chempokusy.webzdarma.cz/galerie/fotky/P1020338.JPG"/>
          <p:cNvPicPr>
            <a:picLocks noChangeAspect="1" noChangeArrowheads="1"/>
          </p:cNvPicPr>
          <p:nvPr/>
        </p:nvPicPr>
        <p:blipFill>
          <a:blip r:embed="rId4" cstate="print"/>
          <a:srcRect r="6090"/>
          <a:stretch>
            <a:fillRect/>
          </a:stretch>
        </p:blipFill>
        <p:spPr bwMode="auto">
          <a:xfrm>
            <a:off x="3347864" y="4725144"/>
            <a:ext cx="2647583" cy="1872208"/>
          </a:xfrm>
          <a:prstGeom prst="rect">
            <a:avLst/>
          </a:prstGeom>
          <a:noFill/>
        </p:spPr>
      </p:pic>
      <p:pic>
        <p:nvPicPr>
          <p:cNvPr id="2055" name="Picture 7" descr="C:\Users\marsik\Desktop\kovy-a-slitiny-analyza-spektrometrem-p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69160"/>
            <a:ext cx="2664296" cy="1892397"/>
          </a:xfrm>
          <a:prstGeom prst="rect">
            <a:avLst/>
          </a:prstGeom>
          <a:noFill/>
        </p:spPr>
      </p:pic>
      <p:pic>
        <p:nvPicPr>
          <p:cNvPr id="2057" name="Picture 9" descr="http://www.ironstyl.cz/fotky52/fotos/_vyrn_2947%7BGrSRJA-6020%7D_8552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0706" y="5157192"/>
            <a:ext cx="2025225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4320480" cy="576064"/>
          </a:xfrm>
          <a:gradFill flip="none" rotWithShape="1">
            <a:gsLst>
              <a:gs pos="45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75000"/>
                </a:scheme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Kovy se liší hustotou:</a:t>
            </a:r>
            <a:endParaRPr lang="cs-CZ" sz="32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149080"/>
            <a:ext cx="7416824" cy="2232248"/>
          </a:xfrm>
          <a:gradFill flip="none" rotWithShape="1">
            <a:gsLst>
              <a:gs pos="46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85000"/>
                </a:scheme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cs-CZ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Úkol:</a:t>
            </a:r>
          </a:p>
          <a:p>
            <a:pPr algn="l">
              <a:spcBef>
                <a:spcPts val="0"/>
              </a:spcBef>
            </a:pPr>
            <a:r>
              <a:rPr lang="cs-CZ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Určete hmotnost krychliček kovů na obrázku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seřaďte je od nejtěžší k nejlehčí.</a:t>
            </a:r>
          </a:p>
          <a:p>
            <a:pPr algn="l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Víte, že hrana každé z nich měří 1 cm. </a:t>
            </a:r>
          </a:p>
          <a:p>
            <a:pPr algn="l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Hustoty jednotlivých kovů zjistěte z tabulky.</a:t>
            </a:r>
          </a:p>
        </p:txBody>
      </p:sp>
      <p:pic>
        <p:nvPicPr>
          <p:cNvPr id="18436" name="Picture 4" descr="C:\Users\marsik\Desktop\Nepojmenovaný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858552" cy="2232248"/>
          </a:xfrm>
          <a:prstGeom prst="rect">
            <a:avLst/>
          </a:prstGeom>
          <a:noFill/>
        </p:spPr>
      </p:pic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5580112" y="980728"/>
          <a:ext cx="3096344" cy="2225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0811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kov</a:t>
                      </a:r>
                      <a:endParaRPr lang="cs-CZ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hustota (g/cm</a:t>
                      </a:r>
                      <a:r>
                        <a:rPr lang="cs-CZ" baseline="30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cs-CZ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)</a:t>
                      </a:r>
                      <a:endParaRPr lang="cs-CZ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zinek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7,13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železo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7,87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měď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8,94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olovo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11,3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hliník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2,69</a:t>
                      </a:r>
                      <a:endParaRPr lang="cs-CZ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544" y="116632"/>
            <a:ext cx="4680520" cy="648072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75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Rozdělení kovů: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908720"/>
            <a:ext cx="8136904" cy="1080120"/>
          </a:xfrm>
          <a:prstGeom prst="rect">
            <a:avLst/>
          </a:prstGeom>
          <a:gradFill flip="none" rotWithShape="1">
            <a:gsLst>
              <a:gs pos="46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85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podle hustoty: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lehké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Na, Ca,…)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cs-CZ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těžké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Hg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Au,…)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2204864"/>
            <a:ext cx="8136904" cy="3240360"/>
          </a:xfrm>
          <a:prstGeom prst="rect">
            <a:avLst/>
          </a:prstGeom>
          <a:gradFill flip="none" rotWithShape="1">
            <a:gsLst>
              <a:gs pos="46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85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podle stálosti na vzduchu a ve vlhku: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ušlechtilé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Au,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Ag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,…)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neušlechtilé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Mg,…)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snadno podléhají </a:t>
            </a:r>
            <a:r>
              <a:rPr lang="cs-CZ" sz="26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korozi</a:t>
            </a:r>
            <a:r>
              <a:rPr lang="cs-CZ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– díky reakci s kyslíkem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a dalšími látkami obsaženými ve vzduchu dochází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na jejich povrchu ke změnám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(rez na železe, měděnka na mědi,...)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411" name="Picture 3" descr="http://mjf.pise.cz/img/246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918982"/>
            <a:ext cx="2915816" cy="1939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404664"/>
            <a:ext cx="8136904" cy="1584176"/>
          </a:xfrm>
          <a:prstGeom prst="rect">
            <a:avLst/>
          </a:prstGeom>
          <a:gradFill flip="none" rotWithShape="1">
            <a:gsLst>
              <a:gs pos="46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85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podle teploty tání: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lehce tavitelné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Sn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,…)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těžkotavitelné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W,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 descr="J014466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908720"/>
            <a:ext cx="3017804" cy="1800200"/>
          </a:xfrm>
          <a:prstGeom prst="rect">
            <a:avLst/>
          </a:prstGeom>
          <a:noFill/>
          <a:ln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3140968"/>
            <a:ext cx="4968552" cy="1584176"/>
          </a:xfrm>
          <a:prstGeom prst="rect">
            <a:avLst/>
          </a:prstGeom>
          <a:gradFill flip="none" rotWithShape="1">
            <a:gsLst>
              <a:gs pos="46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85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podle dostupnosti a ceny: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drahé kovy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(Au,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Ag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ostatní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8" name="Picture 2" descr="http://www.financnytrh.com/ias/profile2_articles/2013/clanky/Rok_2013_Vacsina_investorov_vazne_podcenuje_drahe_kovy_cla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7112"/>
            <a:ext cx="3855767" cy="2163514"/>
          </a:xfrm>
          <a:prstGeom prst="rect">
            <a:avLst/>
          </a:prstGeom>
          <a:noFill/>
        </p:spPr>
      </p:pic>
      <p:pic>
        <p:nvPicPr>
          <p:cNvPr id="19460" name="Picture 4" descr="http://files.investicni-zlato-stribro-platina.webnode.cz/200000017-6158f6252b/platina.jpg"/>
          <p:cNvPicPr>
            <a:picLocks noChangeAspect="1" noChangeArrowheads="1"/>
          </p:cNvPicPr>
          <p:nvPr/>
        </p:nvPicPr>
        <p:blipFill>
          <a:blip r:embed="rId4" cstate="print"/>
          <a:srcRect t="5107" b="10215"/>
          <a:stretch>
            <a:fillRect/>
          </a:stretch>
        </p:blipFill>
        <p:spPr bwMode="auto">
          <a:xfrm rot="21134665">
            <a:off x="2082195" y="4981739"/>
            <a:ext cx="1835737" cy="164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043608" y="188640"/>
            <a:ext cx="5832648" cy="720080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75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Nejpoužívanější kovy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484" name="Picture 4" descr="http://www.hawle.cz/CatalogSheetsCache/M2_1a/8010_3.jpg"/>
          <p:cNvPicPr>
            <a:picLocks noChangeAspect="1" noChangeArrowheads="1"/>
          </p:cNvPicPr>
          <p:nvPr/>
        </p:nvPicPr>
        <p:blipFill>
          <a:blip r:embed="rId2" cstate="print"/>
          <a:srcRect l="6322" t="6151" r="2258" b="8885"/>
          <a:stretch>
            <a:fillRect/>
          </a:stretch>
        </p:blipFill>
        <p:spPr bwMode="auto">
          <a:xfrm>
            <a:off x="251520" y="1124744"/>
            <a:ext cx="3816424" cy="2343358"/>
          </a:xfrm>
          <a:prstGeom prst="rect">
            <a:avLst/>
          </a:prstGeom>
          <a:noFill/>
        </p:spPr>
      </p:pic>
      <p:pic>
        <p:nvPicPr>
          <p:cNvPr id="20486" name="Picture 6" descr="http://im9.cz/iR/importprodukt-orig/734/734764be0177da3bf6f68f560dbe2585--mmf250x250.jpg"/>
          <p:cNvPicPr>
            <a:picLocks noChangeAspect="1" noChangeArrowheads="1"/>
          </p:cNvPicPr>
          <p:nvPr/>
        </p:nvPicPr>
        <p:blipFill>
          <a:blip r:embed="rId3" cstate="print"/>
          <a:srcRect t="12094" b="15118"/>
          <a:stretch>
            <a:fillRect/>
          </a:stretch>
        </p:blipFill>
        <p:spPr bwMode="auto">
          <a:xfrm>
            <a:off x="3923928" y="4509120"/>
            <a:ext cx="2736304" cy="1991665"/>
          </a:xfrm>
          <a:prstGeom prst="rect">
            <a:avLst/>
          </a:prstGeom>
          <a:noFill/>
        </p:spPr>
      </p:pic>
      <p:pic>
        <p:nvPicPr>
          <p:cNvPr id="20488" name="Picture 8" descr="http://www.magazin.firenet.cz/plugins/content/joomthumbnail/upload_images/520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384376" cy="2538282"/>
          </a:xfrm>
          <a:prstGeom prst="rect">
            <a:avLst/>
          </a:prstGeom>
          <a:noFill/>
        </p:spPr>
      </p:pic>
      <p:pic>
        <p:nvPicPr>
          <p:cNvPr id="20490" name="Picture 10" descr="http://www.tptools.cz/fotky10481/fotos/gen320/gen__vyr_1364gril-litina.jpg"/>
          <p:cNvPicPr>
            <a:picLocks noChangeAspect="1" noChangeArrowheads="1"/>
          </p:cNvPicPr>
          <p:nvPr/>
        </p:nvPicPr>
        <p:blipFill>
          <a:blip r:embed="rId5" cstate="print"/>
          <a:srcRect l="2362" t="5905" r="4724" b="4724"/>
          <a:stretch>
            <a:fillRect/>
          </a:stretch>
        </p:blipFill>
        <p:spPr bwMode="auto">
          <a:xfrm>
            <a:off x="539552" y="4293096"/>
            <a:ext cx="2433054" cy="2340228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1763688" y="3573016"/>
            <a:ext cx="1944216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ŽELEZO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7092280" y="5085184"/>
            <a:ext cx="1440160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MĚĎ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www.alb.cz/images/k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2971758" cy="1728192"/>
          </a:xfrm>
          <a:prstGeom prst="rect">
            <a:avLst/>
          </a:prstGeom>
          <a:noFill/>
        </p:spPr>
      </p:pic>
      <p:pic>
        <p:nvPicPr>
          <p:cNvPr id="21510" name="Picture 6" descr="http://nd04.jxs.cz/013/272/7179d0e39d_74334127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095500" cy="2095501"/>
          </a:xfrm>
          <a:prstGeom prst="rect">
            <a:avLst/>
          </a:prstGeom>
          <a:noFill/>
        </p:spPr>
      </p:pic>
      <p:pic>
        <p:nvPicPr>
          <p:cNvPr id="21508" name="Picture 4" descr="http://files.arnikakolin.webnode.cz/200000131-16534174e4/aluminium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2688465" cy="1872208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43608" y="548680"/>
            <a:ext cx="1944216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HLINÍK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7199784" y="1268760"/>
            <a:ext cx="1764704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OLOVO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514" name="Picture 10" descr="http://www.tipy-vanocni-darky.cz/foto/clanky/217.jpg"/>
          <p:cNvPicPr>
            <a:picLocks noChangeAspect="1" noChangeArrowheads="1"/>
          </p:cNvPicPr>
          <p:nvPr/>
        </p:nvPicPr>
        <p:blipFill>
          <a:blip r:embed="rId5" cstate="print"/>
          <a:srcRect l="29480"/>
          <a:stretch>
            <a:fillRect/>
          </a:stretch>
        </p:blipFill>
        <p:spPr bwMode="auto">
          <a:xfrm>
            <a:off x="5724128" y="2636912"/>
            <a:ext cx="2412429" cy="2264652"/>
          </a:xfrm>
          <a:prstGeom prst="rect">
            <a:avLst/>
          </a:prstGeom>
          <a:noFill/>
        </p:spPr>
      </p:pic>
      <p:pic>
        <p:nvPicPr>
          <p:cNvPr id="21516" name="Picture 12" descr="http://www.vydra-hk.cz/fotky5701/fotos/gen320/gen__vyr_126koncova-olo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04664"/>
            <a:ext cx="2380780" cy="2016224"/>
          </a:xfrm>
          <a:prstGeom prst="rect">
            <a:avLst/>
          </a:prstGeom>
          <a:noFill/>
        </p:spPr>
      </p:pic>
      <p:pic>
        <p:nvPicPr>
          <p:cNvPr id="21518" name="Picture 14" descr="http://www.aapotapanie.sk/images/broky.jpg"/>
          <p:cNvPicPr>
            <a:picLocks noChangeAspect="1" noChangeArrowheads="1"/>
          </p:cNvPicPr>
          <p:nvPr/>
        </p:nvPicPr>
        <p:blipFill>
          <a:blip r:embed="rId7" cstate="print"/>
          <a:srcRect l="20710" t="15392" b="10261"/>
          <a:stretch>
            <a:fillRect/>
          </a:stretch>
        </p:blipFill>
        <p:spPr bwMode="auto">
          <a:xfrm>
            <a:off x="6732240" y="5085184"/>
            <a:ext cx="2232248" cy="158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kultur-kontakt.cz/foto/4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25144"/>
            <a:ext cx="3312368" cy="2026065"/>
          </a:xfrm>
          <a:prstGeom prst="rect">
            <a:avLst/>
          </a:prstGeom>
          <a:noFill/>
        </p:spPr>
      </p:pic>
      <p:pic>
        <p:nvPicPr>
          <p:cNvPr id="22532" name="Picture 4" descr="https://www6.slac.stanford.edu/sites/www6.slac.stanford.edu/files/styles/lightbox_large_image/public/images/Stanene-Tin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952328" cy="1968220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539552" y="5229200"/>
            <a:ext cx="1224136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CÍN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534" name="Picture 6" descr="http://i.lidovky.cz/13/083/lnc460/MC4d7c3a_shutterstock_63559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284873" cy="2120885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524328" y="2996952"/>
            <a:ext cx="1440160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RTUŤ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536" name="Picture 8" descr="http://upload.wikimedia.org/wikipedia/commons/thumb/f/f9/Zinc_fragment_sublimed_and_1cm3_cube.jpg/255px-Zinc_fragment_sublimed_and_1cm3_cu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6632"/>
            <a:ext cx="3648866" cy="2232248"/>
          </a:xfrm>
          <a:prstGeom prst="rect">
            <a:avLst/>
          </a:prstGeom>
          <a:noFill/>
        </p:spPr>
      </p:pic>
      <p:pic>
        <p:nvPicPr>
          <p:cNvPr id="22538" name="Picture 10" descr="http://www.hd-nabytek.cz/ext/nl_foto/A03600.JPG"/>
          <p:cNvPicPr>
            <a:picLocks noChangeAspect="1" noChangeArrowheads="1"/>
          </p:cNvPicPr>
          <p:nvPr/>
        </p:nvPicPr>
        <p:blipFill>
          <a:blip r:embed="rId6" cstate="print"/>
          <a:srcRect l="5266" t="9719" r="2025" b="5939"/>
          <a:stretch>
            <a:fillRect/>
          </a:stretch>
        </p:blipFill>
        <p:spPr bwMode="auto">
          <a:xfrm>
            <a:off x="683568" y="116632"/>
            <a:ext cx="3312368" cy="2260936"/>
          </a:xfrm>
          <a:prstGeom prst="rect">
            <a:avLst/>
          </a:prstGeom>
          <a:noFill/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707904" y="2060848"/>
            <a:ext cx="1656184" cy="576064"/>
          </a:xfrm>
          <a:prstGeom prst="rect">
            <a:avLst/>
          </a:prstGeom>
          <a:solidFill>
            <a:srgbClr val="FF9966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ZINEK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357</Words>
  <Application>Microsoft Office PowerPoint</Application>
  <PresentationFormat>Předvádění na obrazovce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Snímek 1</vt:lpstr>
      <vt:lpstr>Kovy jsou v tabulce vybarveny žlutě.</vt:lpstr>
      <vt:lpstr>Společné vlastnosti kovů:</vt:lpstr>
      <vt:lpstr>Kovy se liší hustotou: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marsik</cp:lastModifiedBy>
  <cp:revision>35</cp:revision>
  <dcterms:created xsi:type="dcterms:W3CDTF">2014-04-06T14:48:12Z</dcterms:created>
  <dcterms:modified xsi:type="dcterms:W3CDTF">2014-04-07T21:16:23Z</dcterms:modified>
</cp:coreProperties>
</file>