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00"/>
    <a:srgbClr val="A7FFFF"/>
    <a:srgbClr val="660066"/>
    <a:srgbClr val="000099"/>
    <a:srgbClr val="0000FF"/>
    <a:srgbClr val="DFDFFF"/>
    <a:srgbClr val="0000CC"/>
    <a:srgbClr val="FFCC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1" autoAdjust="0"/>
    <p:restoredTop sz="90929"/>
  </p:normalViewPr>
  <p:slideViewPr>
    <p:cSldViewPr>
      <p:cViewPr varScale="1">
        <p:scale>
          <a:sx n="71" d="100"/>
          <a:sy n="71" d="100"/>
        </p:scale>
        <p:origin x="-8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C7E9C-1BF6-415F-A7E6-0F8F6D512C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A383B-1767-4106-8F90-4C283B5862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84C6F-4955-49D5-99EC-F94EF949B3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1AC72-6383-4B4B-939F-36F9CF690B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8500-9665-4975-8A38-B21B25874D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E095C-5122-4E24-B655-18734E2902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FA382-90CF-4A26-9012-32692AE7D3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EBE5F-F760-4724-A9F5-D4026EA0BC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34D5-4500-4AEC-94E1-111EC23312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8E2E6-D5DA-450B-81A0-0873B13478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493F-3EBC-4768-9AAC-6A00BF6C9D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E755C-4A19-4115-A8F5-E8F78AB6A28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700808"/>
            <a:ext cx="7128792" cy="1440160"/>
          </a:xfrm>
          <a:solidFill>
            <a:srgbClr val="A7FFFF"/>
          </a:solidFill>
        </p:spPr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  <a:latin typeface="Arial" charset="0"/>
              </a:rPr>
              <a:t>CHEMICKÉ POKUSY</a:t>
            </a:r>
            <a:br>
              <a:rPr lang="cs-CZ" b="1" dirty="0" smtClean="0">
                <a:solidFill>
                  <a:srgbClr val="0000CC"/>
                </a:solidFill>
                <a:latin typeface="Arial" charset="0"/>
              </a:rPr>
            </a:br>
            <a:r>
              <a:rPr lang="cs-CZ" b="1" dirty="0" smtClean="0">
                <a:solidFill>
                  <a:srgbClr val="0000CC"/>
                </a:solidFill>
                <a:latin typeface="Arial" charset="0"/>
              </a:rPr>
              <a:t>V LABORATOŘI</a:t>
            </a:r>
            <a:endParaRPr lang="cs-CZ" b="1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4101" name="Picture 5" descr="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9238" y="3284984"/>
            <a:ext cx="4193002" cy="3429000"/>
          </a:xfrm>
          <a:prstGeom prst="rect">
            <a:avLst/>
          </a:prstGeom>
          <a:noFill/>
        </p:spPr>
      </p:pic>
      <p:pic>
        <p:nvPicPr>
          <p:cNvPr id="9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4392488" cy="1060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81000"/>
            <a:ext cx="8892480" cy="6096000"/>
          </a:xfrm>
        </p:spPr>
        <p:txBody>
          <a:bodyPr/>
          <a:lstStyle/>
          <a:p>
            <a:pPr>
              <a:buNone/>
            </a:pPr>
            <a:r>
              <a:rPr lang="cs-CZ" sz="3600" dirty="0" smtClean="0">
                <a:latin typeface="Arial" charset="0"/>
              </a:rPr>
              <a:t>Základem chemie je </a:t>
            </a:r>
            <a:r>
              <a:rPr lang="cs-CZ" sz="3600" b="1" dirty="0" smtClean="0">
                <a:latin typeface="Arial" charset="0"/>
              </a:rPr>
              <a:t>pozorování </a:t>
            </a:r>
            <a:r>
              <a:rPr lang="cs-CZ" sz="3600" dirty="0" smtClean="0">
                <a:latin typeface="Arial" charset="0"/>
              </a:rPr>
              <a:t>a </a:t>
            </a:r>
            <a:r>
              <a:rPr lang="cs-CZ" sz="3600" b="1" dirty="0" smtClean="0">
                <a:latin typeface="Arial" charset="0"/>
              </a:rPr>
              <a:t>pokus.</a:t>
            </a:r>
            <a:endParaRPr lang="cs-CZ" sz="3600" dirty="0" smtClean="0">
              <a:latin typeface="Arial" charset="0"/>
            </a:endParaRPr>
          </a:p>
          <a:p>
            <a:r>
              <a:rPr lang="cs-CZ" sz="3600" b="1" dirty="0">
                <a:solidFill>
                  <a:srgbClr val="0000CC"/>
                </a:solidFill>
                <a:latin typeface="Arial" charset="0"/>
              </a:rPr>
              <a:t>p</a:t>
            </a:r>
            <a:r>
              <a:rPr lang="cs-CZ" sz="3600" b="1" dirty="0" smtClean="0">
                <a:solidFill>
                  <a:srgbClr val="0000CC"/>
                </a:solidFill>
                <a:latin typeface="Arial" charset="0"/>
              </a:rPr>
              <a:t>okus (experiment)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00CC"/>
                </a:solidFill>
                <a:latin typeface="Arial" charset="0"/>
              </a:rPr>
              <a:t>   </a:t>
            </a:r>
            <a:r>
              <a:rPr lang="cs-CZ" sz="3600" dirty="0" smtClean="0">
                <a:latin typeface="Arial" charset="0"/>
              </a:rPr>
              <a:t>- je chemická reakce, která probíhá za předem zvolených podmínek</a:t>
            </a:r>
          </a:p>
          <a:p>
            <a:pPr>
              <a:buNone/>
            </a:pPr>
            <a:r>
              <a:rPr lang="cs-CZ" sz="3600" dirty="0" smtClean="0">
                <a:latin typeface="Arial" charset="0"/>
              </a:rPr>
              <a:t>	- při chemických pokusech zanikají původní látky a vznikají nové, s jinými vlastnostmi</a:t>
            </a:r>
          </a:p>
          <a:p>
            <a:pPr>
              <a:buNone/>
            </a:pPr>
            <a:r>
              <a:rPr lang="cs-CZ" sz="3600" dirty="0">
                <a:latin typeface="Arial" charset="0"/>
              </a:rPr>
              <a:t>	</a:t>
            </a:r>
            <a:r>
              <a:rPr lang="cs-CZ" sz="3600" dirty="0" smtClean="0">
                <a:latin typeface="Arial" charset="0"/>
              </a:rPr>
              <a:t>- mohou být doprovázeny              změnou barvy, ohněm,              bubláním, výbuchem, …</a:t>
            </a:r>
            <a:endParaRPr lang="cs-CZ" sz="3600" dirty="0">
              <a:latin typeface="Arial" charset="0"/>
            </a:endParaRPr>
          </a:p>
          <a:p>
            <a:pPr>
              <a:buNone/>
            </a:pPr>
            <a:endParaRPr lang="cs-CZ" sz="3600" b="1" dirty="0">
              <a:latin typeface="Arial" charset="0"/>
            </a:endParaRPr>
          </a:p>
          <a:p>
            <a:pPr>
              <a:buFontTx/>
              <a:buNone/>
            </a:pPr>
            <a:endParaRPr lang="cs-CZ" sz="3600" b="1" dirty="0">
              <a:latin typeface="Arial" charset="0"/>
            </a:endParaRPr>
          </a:p>
          <a:p>
            <a:pPr>
              <a:buFontTx/>
              <a:buNone/>
            </a:pPr>
            <a:endParaRPr lang="cs-CZ" b="1" dirty="0">
              <a:latin typeface="Arial" charset="0"/>
            </a:endParaRPr>
          </a:p>
          <a:p>
            <a:pPr>
              <a:buFontTx/>
              <a:buNone/>
            </a:pPr>
            <a:endParaRPr lang="cs-CZ" dirty="0">
              <a:latin typeface="Arial" charset="0"/>
            </a:endParaRPr>
          </a:p>
        </p:txBody>
      </p:sp>
      <p:pic>
        <p:nvPicPr>
          <p:cNvPr id="9218" name="Picture 2" descr="http://img9.ceskatelevize.cz/specialy/port/gfx/articles/large/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267979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Laboratory46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64047"/>
            <a:ext cx="4533454" cy="3398691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r>
              <a:rPr lang="cs-CZ" sz="3600" dirty="0" smtClean="0">
                <a:latin typeface="Arial" charset="0"/>
              </a:rPr>
              <a:t>pokusy </a:t>
            </a:r>
            <a:r>
              <a:rPr lang="cs-CZ" sz="3600" dirty="0">
                <a:latin typeface="Arial" charset="0"/>
              </a:rPr>
              <a:t>se provádí v </a:t>
            </a:r>
            <a:r>
              <a:rPr lang="cs-CZ" sz="3600" b="1" dirty="0">
                <a:latin typeface="Arial" charset="0"/>
              </a:rPr>
              <a:t>laboratoři</a:t>
            </a:r>
          </a:p>
          <a:p>
            <a:r>
              <a:rPr lang="cs-CZ" sz="3600" dirty="0">
                <a:latin typeface="Arial" charset="0"/>
              </a:rPr>
              <a:t>při provádění pokusů používáme</a:t>
            </a:r>
          </a:p>
          <a:p>
            <a:pPr>
              <a:buFontTx/>
              <a:buNone/>
            </a:pPr>
            <a:r>
              <a:rPr lang="cs-CZ" sz="3600" dirty="0">
                <a:latin typeface="Arial" charset="0"/>
              </a:rPr>
              <a:t>   </a:t>
            </a:r>
            <a:r>
              <a:rPr lang="cs-CZ" sz="3600" b="1" dirty="0">
                <a:latin typeface="Arial" charset="0"/>
              </a:rPr>
              <a:t>speciální pomůcky </a:t>
            </a:r>
          </a:p>
          <a:p>
            <a:pPr>
              <a:buFontTx/>
              <a:buNone/>
            </a:pPr>
            <a:r>
              <a:rPr lang="cs-CZ" sz="3600" b="1" dirty="0">
                <a:latin typeface="Arial" charset="0"/>
              </a:rPr>
              <a:t>   z chemického skla, </a:t>
            </a:r>
          </a:p>
          <a:p>
            <a:pPr>
              <a:buFontTx/>
              <a:buNone/>
            </a:pPr>
            <a:r>
              <a:rPr lang="cs-CZ" sz="3600" b="1" dirty="0">
                <a:latin typeface="Arial" charset="0"/>
              </a:rPr>
              <a:t>   kovu, plastu,…</a:t>
            </a:r>
          </a:p>
          <a:p>
            <a:pPr>
              <a:buFontTx/>
              <a:buNone/>
            </a:pPr>
            <a:endParaRPr lang="cs-CZ" sz="3600" b="1" dirty="0">
              <a:latin typeface="Arial" charset="0"/>
            </a:endParaRPr>
          </a:p>
          <a:p>
            <a:pPr>
              <a:buFontTx/>
              <a:buNone/>
            </a:pPr>
            <a:endParaRPr lang="cs-CZ" b="1" dirty="0">
              <a:latin typeface="Arial" charset="0"/>
            </a:endParaRPr>
          </a:p>
          <a:p>
            <a:pPr>
              <a:buFontTx/>
              <a:buNone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>
              <a:buFontTx/>
              <a:buNone/>
            </a:pPr>
            <a:r>
              <a:rPr lang="cs-CZ" sz="3600" dirty="0">
                <a:latin typeface="Arial" charset="0"/>
              </a:rPr>
              <a:t>Při provádění pokusu a při manipulaci</a:t>
            </a:r>
          </a:p>
          <a:p>
            <a:pPr>
              <a:buFontTx/>
              <a:buNone/>
            </a:pPr>
            <a:r>
              <a:rPr lang="cs-CZ" sz="3600" dirty="0">
                <a:latin typeface="Arial" charset="0"/>
              </a:rPr>
              <a:t>s chemikáliemi dodržujeme</a:t>
            </a:r>
          </a:p>
          <a:p>
            <a:pPr>
              <a:buFontTx/>
              <a:buNone/>
            </a:pPr>
            <a:r>
              <a:rPr lang="cs-CZ" sz="3600" b="1" dirty="0">
                <a:latin typeface="Arial" charset="0"/>
              </a:rPr>
              <a:t>bezpečnostní </a:t>
            </a:r>
            <a:r>
              <a:rPr lang="cs-CZ" sz="3600" b="1" dirty="0" smtClean="0">
                <a:latin typeface="Arial" charset="0"/>
              </a:rPr>
              <a:t>opatření</a:t>
            </a:r>
            <a:r>
              <a:rPr lang="cs-CZ" sz="3600" dirty="0" smtClean="0">
                <a:latin typeface="Arial" charset="0"/>
              </a:rPr>
              <a:t>:</a:t>
            </a:r>
            <a:endParaRPr lang="cs-CZ" sz="3600" dirty="0">
              <a:latin typeface="Arial" charset="0"/>
            </a:endParaRPr>
          </a:p>
          <a:p>
            <a:pPr>
              <a:buFontTx/>
              <a:buNone/>
            </a:pPr>
            <a:r>
              <a:rPr lang="cs-CZ" sz="36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cs-CZ" sz="3600" b="1" dirty="0">
                <a:solidFill>
                  <a:srgbClr val="660066"/>
                </a:solidFill>
                <a:latin typeface="Arial" charset="0"/>
              </a:rPr>
              <a:t>► </a:t>
            </a:r>
            <a:r>
              <a:rPr lang="cs-CZ" sz="3600" dirty="0">
                <a:solidFill>
                  <a:srgbClr val="660066"/>
                </a:solidFill>
                <a:latin typeface="Arial" charset="0"/>
              </a:rPr>
              <a:t>pracuji opatrně, bezpečně</a:t>
            </a:r>
            <a:r>
              <a:rPr lang="cs-CZ" sz="3600" dirty="0" smtClean="0">
                <a:solidFill>
                  <a:srgbClr val="660066"/>
                </a:solidFill>
                <a:latin typeface="Arial" charset="0"/>
              </a:rPr>
              <a:t>,</a:t>
            </a:r>
          </a:p>
          <a:p>
            <a:pPr>
              <a:buFontTx/>
              <a:buNone/>
            </a:pPr>
            <a:r>
              <a:rPr lang="cs-CZ" sz="3600" dirty="0">
                <a:solidFill>
                  <a:srgbClr val="660066"/>
                </a:solidFill>
                <a:latin typeface="Arial" charset="0"/>
              </a:rPr>
              <a:t>	 </a:t>
            </a:r>
            <a:r>
              <a:rPr lang="cs-CZ" sz="3600" dirty="0" smtClean="0">
                <a:solidFill>
                  <a:srgbClr val="660066"/>
                </a:solidFill>
                <a:latin typeface="Arial" charset="0"/>
              </a:rPr>
              <a:t>  dodržuji pokyny </a:t>
            </a:r>
            <a:r>
              <a:rPr lang="cs-CZ" sz="3600" dirty="0">
                <a:solidFill>
                  <a:srgbClr val="660066"/>
                </a:solidFill>
                <a:latin typeface="Arial" charset="0"/>
              </a:rPr>
              <a:t>a </a:t>
            </a:r>
            <a:r>
              <a:rPr lang="cs-CZ" sz="3600" dirty="0" smtClean="0">
                <a:solidFill>
                  <a:srgbClr val="660066"/>
                </a:solidFill>
                <a:latin typeface="Arial" charset="0"/>
              </a:rPr>
              <a:t>postup</a:t>
            </a:r>
          </a:p>
          <a:p>
            <a:pPr>
              <a:buFontTx/>
              <a:buNone/>
            </a:pPr>
            <a:r>
              <a:rPr lang="cs-CZ" sz="3600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cs-CZ" sz="3600" dirty="0" smtClean="0">
                <a:solidFill>
                  <a:srgbClr val="660066"/>
                </a:solidFill>
                <a:latin typeface="Arial" charset="0"/>
              </a:rPr>
              <a:t>     práce</a:t>
            </a:r>
            <a:r>
              <a:rPr lang="cs-CZ" sz="3600" dirty="0">
                <a:solidFill>
                  <a:srgbClr val="660066"/>
                </a:solidFill>
                <a:latin typeface="Arial" charset="0"/>
              </a:rPr>
              <a:t>, beru </a:t>
            </a:r>
            <a:r>
              <a:rPr lang="cs-CZ" sz="3600" dirty="0" smtClean="0">
                <a:solidFill>
                  <a:srgbClr val="660066"/>
                </a:solidFill>
                <a:latin typeface="Arial" charset="0"/>
              </a:rPr>
              <a:t>ohled na </a:t>
            </a:r>
            <a:r>
              <a:rPr lang="cs-CZ" sz="3600" dirty="0">
                <a:solidFill>
                  <a:srgbClr val="660066"/>
                </a:solidFill>
                <a:latin typeface="Arial" charset="0"/>
              </a:rPr>
              <a:t>spolužáky,…</a:t>
            </a:r>
          </a:p>
          <a:p>
            <a:pPr>
              <a:buFontTx/>
              <a:buNone/>
            </a:pPr>
            <a:endParaRPr lang="cs-CZ" sz="1800" dirty="0">
              <a:solidFill>
                <a:srgbClr val="660066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cs-CZ" sz="3600" b="1" dirty="0">
                <a:solidFill>
                  <a:srgbClr val="F00000"/>
                </a:solidFill>
                <a:latin typeface="Arial" charset="0"/>
              </a:rPr>
              <a:t>PRVNÍ POMOC </a:t>
            </a:r>
            <a:r>
              <a:rPr lang="cs-CZ" sz="3600" dirty="0">
                <a:solidFill>
                  <a:srgbClr val="F00000"/>
                </a:solidFill>
                <a:latin typeface="Arial" charset="0"/>
              </a:rPr>
              <a:t>při potřísnění chemikálií:</a:t>
            </a:r>
          </a:p>
          <a:p>
            <a:pPr>
              <a:buFontTx/>
              <a:buNone/>
            </a:pPr>
            <a:r>
              <a:rPr lang="cs-CZ" sz="3600" dirty="0">
                <a:solidFill>
                  <a:srgbClr val="F00000"/>
                </a:solidFill>
                <a:latin typeface="Arial" charset="0"/>
              </a:rPr>
              <a:t> ▬ omyjeme proudem vody</a:t>
            </a:r>
          </a:p>
          <a:p>
            <a:pPr>
              <a:buFontTx/>
              <a:buNone/>
            </a:pPr>
            <a:r>
              <a:rPr lang="cs-CZ" sz="3600" dirty="0">
                <a:solidFill>
                  <a:srgbClr val="F00000"/>
                </a:solidFill>
                <a:latin typeface="Arial" charset="0"/>
              </a:rPr>
              <a:t> ▬ nahlásíme učiteli</a:t>
            </a:r>
          </a:p>
        </p:txBody>
      </p:sp>
      <p:pic>
        <p:nvPicPr>
          <p:cNvPr id="8197" name="Picture 5" descr="C:\Users\marsik\Desktop\Ch projekt\chemíč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48680"/>
            <a:ext cx="2782389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4248472" cy="922114"/>
          </a:xfrm>
        </p:spPr>
        <p:txBody>
          <a:bodyPr/>
          <a:lstStyle/>
          <a:p>
            <a:r>
              <a:rPr lang="cs-CZ" b="1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Doplň věty: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9"/>
            <a:ext cx="8568952" cy="5256583"/>
          </a:xfrm>
        </p:spPr>
        <p:txBody>
          <a:bodyPr/>
          <a:lstStyle/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V laboratoři je zakázáno ….  a  ….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Chemikálie nebereme nikdy do ….. .      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Při poleptání žíravinami zasažené místo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opláchneme  ……. …. 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Při práci s ……….. nesmí být v blízkosti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…….. oheň.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Pokusy provádíme …….. a podle ……..,</a:t>
            </a:r>
          </a:p>
          <a:p>
            <a:pPr>
              <a:buFontTx/>
              <a:buNone/>
            </a:pPr>
            <a:r>
              <a:rPr lang="cs-CZ" sz="3600" dirty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bychom …………..  své okolí.</a:t>
            </a:r>
          </a:p>
        </p:txBody>
      </p:sp>
      <p:pic>
        <p:nvPicPr>
          <p:cNvPr id="24578" name="Picture 2" descr="http://chrz.wz.cz/stranky/img/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72008"/>
            <a:ext cx="1844824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547260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Doplň věty: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</a:t>
            </a:r>
            <a:endParaRPr lang="cs-CZ" dirty="0" smtClean="0">
              <a:solidFill>
                <a:srgbClr val="1632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964488" cy="5256583"/>
          </a:xfrm>
        </p:spPr>
        <p:txBody>
          <a:bodyPr/>
          <a:lstStyle/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V laboratoři je zakázáno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jíst</a:t>
            </a:r>
            <a:r>
              <a:rPr lang="cs-CZ" sz="3600" dirty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pít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Chemikálie nebereme nikdy do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rukou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.      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Při poleptání žíravinami zasažené místo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opláchneme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proudem vody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Při práci s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hořlavinami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 nesmí být v blízkosti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otevřený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 oheň.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Pokusy provádíme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bezpečně 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a podle</a:t>
            </a:r>
          </a:p>
          <a:p>
            <a:pPr>
              <a:buFontTx/>
              <a:buNone/>
            </a:pP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návodu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, abychom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neohrozili </a:t>
            </a:r>
            <a:r>
              <a:rPr lang="cs-CZ" sz="3600" dirty="0" smtClean="0">
                <a:solidFill>
                  <a:srgbClr val="163234"/>
                </a:solidFill>
                <a:latin typeface="Arial" pitchFamily="34" charset="0"/>
                <a:cs typeface="Arial" pitchFamily="34" charset="0"/>
              </a:rPr>
              <a:t>své okolí.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přírodní vědy 12.9.2012\Ch projekt – Olda - září\obrázek na pex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08720"/>
            <a:ext cx="1952228" cy="1510653"/>
          </a:xfrm>
          <a:prstGeom prst="rect">
            <a:avLst/>
          </a:prstGeom>
          <a:noFill/>
        </p:spPr>
      </p:pic>
      <p:pic>
        <p:nvPicPr>
          <p:cNvPr id="5" name="Picture 2" descr="D:\!!přírodní vědy 12.9.2012\Ch projekt – Olda - září\obrázek na pex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0445" y="3280857"/>
            <a:ext cx="1952228" cy="1510653"/>
          </a:xfrm>
          <a:prstGeom prst="rect">
            <a:avLst/>
          </a:prstGeom>
          <a:noFill/>
        </p:spPr>
      </p:pic>
      <p:pic>
        <p:nvPicPr>
          <p:cNvPr id="6" name="Picture 2" descr="D:\!!přírodní vědy 12.9.2012\Ch projekt – Olda - září\obrázek na pex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8570">
            <a:off x="3099946" y="2722201"/>
            <a:ext cx="1404644" cy="1086927"/>
          </a:xfrm>
          <a:prstGeom prst="rect">
            <a:avLst/>
          </a:prstGeom>
          <a:noFill/>
        </p:spPr>
      </p:pic>
      <p:pic>
        <p:nvPicPr>
          <p:cNvPr id="7" name="Picture 2" descr="D:\!!přírodní vědy 12.9.2012\Ch projekt – Olda - září\obrázek na pex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18502">
            <a:off x="1187624" y="980728"/>
            <a:ext cx="1952228" cy="1510653"/>
          </a:xfrm>
          <a:prstGeom prst="rect">
            <a:avLst/>
          </a:prstGeom>
          <a:noFill/>
        </p:spPr>
      </p:pic>
      <p:pic>
        <p:nvPicPr>
          <p:cNvPr id="8" name="Picture 2" descr="D:\!!přírodní vědy 12.9.2012\Ch projekt – Olda - září\obrázek na pex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6315">
            <a:off x="1443761" y="3946337"/>
            <a:ext cx="1404644" cy="1086927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851920" y="5733256"/>
            <a:ext cx="338437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KONEC PREZENTACE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165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CHEMICKÉ POKUSY V LABORATOŘI</vt:lpstr>
      <vt:lpstr>Snímek 2</vt:lpstr>
      <vt:lpstr>Snímek 3</vt:lpstr>
      <vt:lpstr>Snímek 4</vt:lpstr>
      <vt:lpstr>Doplň věty:</vt:lpstr>
      <vt:lpstr>Doplň věty: řešení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sedlacek</cp:lastModifiedBy>
  <cp:revision>11</cp:revision>
  <dcterms:created xsi:type="dcterms:W3CDTF">1601-01-01T00:00:00Z</dcterms:created>
  <dcterms:modified xsi:type="dcterms:W3CDTF">2012-09-12T20:49:49Z</dcterms:modified>
</cp:coreProperties>
</file>